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2"/>
  </p:notesMasterIdLst>
  <p:sldIdLst>
    <p:sldId id="256" r:id="rId2"/>
    <p:sldId id="3411" r:id="rId3"/>
    <p:sldId id="260" r:id="rId4"/>
    <p:sldId id="3413" r:id="rId5"/>
    <p:sldId id="3414" r:id="rId6"/>
    <p:sldId id="3415" r:id="rId7"/>
    <p:sldId id="3399" r:id="rId8"/>
    <p:sldId id="3400" r:id="rId9"/>
    <p:sldId id="3401" r:id="rId10"/>
    <p:sldId id="3402" r:id="rId11"/>
    <p:sldId id="3306" r:id="rId12"/>
    <p:sldId id="3331" r:id="rId13"/>
    <p:sldId id="3407" r:id="rId14"/>
    <p:sldId id="3404" r:id="rId15"/>
    <p:sldId id="3311" r:id="rId16"/>
    <p:sldId id="3405" r:id="rId17"/>
    <p:sldId id="270" r:id="rId18"/>
    <p:sldId id="3313" r:id="rId19"/>
    <p:sldId id="3314" r:id="rId20"/>
    <p:sldId id="3315" r:id="rId21"/>
    <p:sldId id="3316" r:id="rId22"/>
    <p:sldId id="3317" r:id="rId23"/>
    <p:sldId id="3406" r:id="rId24"/>
    <p:sldId id="3318" r:id="rId25"/>
    <p:sldId id="3324" r:id="rId26"/>
    <p:sldId id="3319" r:id="rId27"/>
    <p:sldId id="3320" r:id="rId28"/>
    <p:sldId id="3321" r:id="rId29"/>
    <p:sldId id="3322" r:id="rId30"/>
    <p:sldId id="3323" r:id="rId31"/>
    <p:sldId id="3325" r:id="rId32"/>
    <p:sldId id="3326" r:id="rId33"/>
    <p:sldId id="3327" r:id="rId34"/>
    <p:sldId id="3330" r:id="rId35"/>
    <p:sldId id="3408" r:id="rId36"/>
    <p:sldId id="3332" r:id="rId37"/>
    <p:sldId id="3333" r:id="rId38"/>
    <p:sldId id="3334" r:id="rId39"/>
    <p:sldId id="3409" r:id="rId40"/>
    <p:sldId id="3337" r:id="rId41"/>
    <p:sldId id="3350" r:id="rId42"/>
    <p:sldId id="3338" r:id="rId43"/>
    <p:sldId id="3343" r:id="rId44"/>
    <p:sldId id="3344" r:id="rId45"/>
    <p:sldId id="3339" r:id="rId46"/>
    <p:sldId id="3346" r:id="rId47"/>
    <p:sldId id="3351" r:id="rId48"/>
    <p:sldId id="3340" r:id="rId49"/>
    <p:sldId id="3347" r:id="rId50"/>
    <p:sldId id="3352" r:id="rId51"/>
    <p:sldId id="3341" r:id="rId52"/>
    <p:sldId id="3348" r:id="rId53"/>
    <p:sldId id="3353" r:id="rId54"/>
    <p:sldId id="3342" r:id="rId55"/>
    <p:sldId id="3349" r:id="rId56"/>
    <p:sldId id="3354" r:id="rId57"/>
    <p:sldId id="3355" r:id="rId58"/>
    <p:sldId id="3410" r:id="rId59"/>
    <p:sldId id="3345" r:id="rId60"/>
    <p:sldId id="3361" r:id="rId61"/>
    <p:sldId id="3362" r:id="rId62"/>
    <p:sldId id="3417" r:id="rId63"/>
    <p:sldId id="3418" r:id="rId64"/>
    <p:sldId id="3419" r:id="rId65"/>
    <p:sldId id="3422" r:id="rId66"/>
    <p:sldId id="3423" r:id="rId67"/>
    <p:sldId id="3357" r:id="rId68"/>
    <p:sldId id="3396" r:id="rId69"/>
    <p:sldId id="3424" r:id="rId70"/>
    <p:sldId id="3398" r:id="rId71"/>
  </p:sldIdLst>
  <p:sldSz cx="12192000" cy="6858000"/>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E9EBF5"/>
    <a:srgbClr val="FFFFFF"/>
    <a:srgbClr val="FFD9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無樣式、無格線">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8B1032C-EA38-4F05-BA0D-38AFFFC7BED3}" styleName="淺色樣式 3 - 輔色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4" autoAdjust="0"/>
    <p:restoredTop sz="94660"/>
  </p:normalViewPr>
  <p:slideViewPr>
    <p:cSldViewPr snapToGrid="0">
      <p:cViewPr varScale="1">
        <p:scale>
          <a:sx n="69" d="100"/>
          <a:sy n="69" d="100"/>
        </p:scale>
        <p:origin x="188"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s>
</file>

<file path=ppt/diagrams/_rels/data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diagrams/_rels/drawing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A39F0BD-D1FB-4B42-BCD7-3BF3AFE330AE}" type="doc">
      <dgm:prSet loTypeId="urn:microsoft.com/office/officeart/2008/layout/TitledPictureBlocks" loCatId="picture" qsTypeId="urn:microsoft.com/office/officeart/2005/8/quickstyle/simple1" qsCatId="simple" csTypeId="urn:microsoft.com/office/officeart/2005/8/colors/accent1_2" csCatId="accent1" phldr="1"/>
      <dgm:spPr/>
      <dgm:t>
        <a:bodyPr/>
        <a:lstStyle/>
        <a:p>
          <a:endParaRPr lang="zh-TW" altLang="en-US"/>
        </a:p>
      </dgm:t>
    </dgm:pt>
    <dgm:pt modelId="{4C8448C4-5E38-4283-BD25-FDE66CDFC8D7}">
      <dgm:prSet phldrT="[文字]" custT="1"/>
      <dgm:spPr>
        <a:solidFill>
          <a:srgbClr val="CCECFF"/>
        </a:solidFill>
      </dgm:spPr>
      <dgm:t>
        <a:bodyPr/>
        <a:lstStyle/>
        <a:p>
          <a:r>
            <a:rPr lang="zh-TW" altLang="zh-TW" sz="2400" b="1" dirty="0" smtClean="0">
              <a:solidFill>
                <a:srgbClr val="FF0000"/>
              </a:solidFill>
              <a:latin typeface="標楷體" panose="03000509000000000000" pitchFamily="65" charset="-120"/>
              <a:ea typeface="標楷體" panose="03000509000000000000" pitchFamily="65" charset="-120"/>
            </a:rPr>
            <a:t>學習活動</a:t>
          </a:r>
          <a:r>
            <a:rPr lang="zh-TW" altLang="en-US" sz="2400" b="1" dirty="0" smtClean="0">
              <a:solidFill>
                <a:srgbClr val="FF0000"/>
              </a:solidFill>
              <a:latin typeface="標楷體" panose="03000509000000000000" pitchFamily="65" charset="-120"/>
              <a:ea typeface="標楷體" panose="03000509000000000000" pitchFamily="65" charset="-120"/>
            </a:rPr>
            <a:t>：</a:t>
          </a:r>
          <a:r>
            <a:rPr lang="zh-TW" altLang="en-US" sz="2400" b="1" dirty="0" smtClean="0">
              <a:solidFill>
                <a:srgbClr val="0000FF"/>
              </a:solidFill>
              <a:latin typeface="標楷體" panose="03000509000000000000" pitchFamily="65" charset="-120"/>
              <a:ea typeface="標楷體" panose="03000509000000000000" pitchFamily="65" charset="-120"/>
            </a:rPr>
            <a:t>以學生為中心</a:t>
          </a:r>
          <a:endParaRPr lang="zh-TW" altLang="en-US" sz="2400" b="1" dirty="0">
            <a:solidFill>
              <a:srgbClr val="0000FF"/>
            </a:solidFill>
            <a:latin typeface="標楷體" panose="03000509000000000000" pitchFamily="65" charset="-120"/>
            <a:ea typeface="標楷體" panose="03000509000000000000" pitchFamily="65" charset="-120"/>
          </a:endParaRPr>
        </a:p>
      </dgm:t>
    </dgm:pt>
    <dgm:pt modelId="{2E013608-60F2-4030-AE3B-640EAFCCFD63}" type="parTrans" cxnId="{6EB9F058-4075-43E8-9DA8-FCF1ECEA04F1}">
      <dgm:prSet/>
      <dgm:spPr/>
      <dgm:t>
        <a:bodyPr/>
        <a:lstStyle/>
        <a:p>
          <a:endParaRPr lang="zh-TW" altLang="en-US"/>
        </a:p>
      </dgm:t>
    </dgm:pt>
    <dgm:pt modelId="{1E659967-4B5B-4596-8A98-B7A1C2E5CB5E}" type="sibTrans" cxnId="{6EB9F058-4075-43E8-9DA8-FCF1ECEA04F1}">
      <dgm:prSet/>
      <dgm:spPr/>
      <dgm:t>
        <a:bodyPr/>
        <a:lstStyle/>
        <a:p>
          <a:endParaRPr lang="zh-TW" altLang="en-US"/>
        </a:p>
      </dgm:t>
    </dgm:pt>
    <dgm:pt modelId="{388B8DED-DDD7-45D2-AD0D-52539D449C57}">
      <dgm:prSet phldrT="[文字]" custT="1"/>
      <dgm:spPr/>
      <dgm:t>
        <a:bodyPr/>
        <a:lstStyle/>
        <a:p>
          <a:r>
            <a:rPr lang="zh-TW" altLang="en-US" sz="2000" dirty="0" smtClean="0">
              <a:latin typeface="標楷體" panose="03000509000000000000" pitchFamily="65" charset="-120"/>
              <a:ea typeface="標楷體" panose="03000509000000000000" pitchFamily="65" charset="-120"/>
            </a:rPr>
            <a:t>翻轉教室</a:t>
          </a:r>
          <a:endParaRPr lang="en-US" altLang="zh-TW" sz="2000" dirty="0" smtClean="0">
            <a:latin typeface="標楷體" panose="03000509000000000000" pitchFamily="65" charset="-120"/>
            <a:ea typeface="標楷體" panose="03000509000000000000" pitchFamily="65" charset="-120"/>
          </a:endParaRPr>
        </a:p>
        <a:p>
          <a:r>
            <a:rPr lang="zh-TW" altLang="en-US" sz="2000" dirty="0" smtClean="0">
              <a:latin typeface="標楷體" panose="03000509000000000000" pitchFamily="65" charset="-120"/>
              <a:ea typeface="標楷體" panose="03000509000000000000" pitchFamily="65" charset="-120"/>
            </a:rPr>
            <a:t>適性化學習</a:t>
          </a:r>
          <a:endParaRPr lang="en-US" altLang="zh-TW" sz="2000" dirty="0" smtClean="0">
            <a:latin typeface="標楷體" panose="03000509000000000000" pitchFamily="65" charset="-120"/>
            <a:ea typeface="標楷體" panose="03000509000000000000" pitchFamily="65" charset="-120"/>
          </a:endParaRPr>
        </a:p>
        <a:p>
          <a:r>
            <a:rPr lang="zh-TW" altLang="en-US" sz="2000" dirty="0" smtClean="0">
              <a:latin typeface="標楷體" panose="03000509000000000000" pitchFamily="65" charset="-120"/>
              <a:ea typeface="標楷體" panose="03000509000000000000" pitchFamily="65" charset="-120"/>
            </a:rPr>
            <a:t>個人化學習</a:t>
          </a:r>
          <a:endParaRPr lang="zh-TW" altLang="en-US" sz="2000" dirty="0">
            <a:latin typeface="標楷體" panose="03000509000000000000" pitchFamily="65" charset="-120"/>
            <a:ea typeface="標楷體" panose="03000509000000000000" pitchFamily="65" charset="-120"/>
          </a:endParaRPr>
        </a:p>
      </dgm:t>
    </dgm:pt>
    <dgm:pt modelId="{CB03D26D-2FFB-4E59-9169-BD86B38B50D0}" type="parTrans" cxnId="{2F16A6E6-AAC3-4B2D-8DF3-7879A7A2E08F}">
      <dgm:prSet/>
      <dgm:spPr/>
      <dgm:t>
        <a:bodyPr/>
        <a:lstStyle/>
        <a:p>
          <a:endParaRPr lang="zh-TW" altLang="en-US"/>
        </a:p>
      </dgm:t>
    </dgm:pt>
    <dgm:pt modelId="{BA60E57E-DC57-49A6-A202-FEBB0224859D}" type="sibTrans" cxnId="{2F16A6E6-AAC3-4B2D-8DF3-7879A7A2E08F}">
      <dgm:prSet/>
      <dgm:spPr/>
      <dgm:t>
        <a:bodyPr/>
        <a:lstStyle/>
        <a:p>
          <a:endParaRPr lang="zh-TW" altLang="en-US"/>
        </a:p>
      </dgm:t>
    </dgm:pt>
    <dgm:pt modelId="{6C01435C-A11A-41A3-A83D-D56FC267B149}">
      <dgm:prSet phldrT="[文字]" custT="1"/>
      <dgm:spPr>
        <a:solidFill>
          <a:srgbClr val="CCECFF"/>
        </a:solidFill>
      </dgm:spPr>
      <dgm:t>
        <a:bodyPr/>
        <a:lstStyle/>
        <a:p>
          <a:r>
            <a:rPr lang="zh-TW" altLang="en-US" sz="2400" b="1" dirty="0" smtClean="0">
              <a:solidFill>
                <a:srgbClr val="FF0000"/>
              </a:solidFill>
              <a:latin typeface="標楷體" panose="03000509000000000000" pitchFamily="65" charset="-120"/>
              <a:ea typeface="標楷體" panose="03000509000000000000" pitchFamily="65" charset="-120"/>
            </a:rPr>
            <a:t>參與者</a:t>
          </a:r>
          <a:r>
            <a:rPr lang="zh-TW" altLang="en-US" sz="2400" b="1" dirty="0" smtClean="0">
              <a:latin typeface="標楷體" panose="03000509000000000000" pitchFamily="65" charset="-120"/>
              <a:ea typeface="標楷體" panose="03000509000000000000" pitchFamily="65" charset="-120"/>
            </a:rPr>
            <a:t>：</a:t>
          </a:r>
          <a:r>
            <a:rPr lang="zh-TW" altLang="en-US" sz="2400" b="1" dirty="0" smtClean="0">
              <a:solidFill>
                <a:srgbClr val="0000FF"/>
              </a:solidFill>
              <a:latin typeface="標楷體" panose="03000509000000000000" pitchFamily="65" charset="-120"/>
              <a:ea typeface="標楷體" panose="03000509000000000000" pitchFamily="65" charset="-120"/>
            </a:rPr>
            <a:t>老師、學生</a:t>
          </a:r>
          <a:endParaRPr lang="zh-TW" altLang="en-US" sz="2400" b="1" dirty="0">
            <a:solidFill>
              <a:srgbClr val="0000FF"/>
            </a:solidFill>
            <a:latin typeface="標楷體" panose="03000509000000000000" pitchFamily="65" charset="-120"/>
            <a:ea typeface="標楷體" panose="03000509000000000000" pitchFamily="65" charset="-120"/>
          </a:endParaRPr>
        </a:p>
      </dgm:t>
    </dgm:pt>
    <dgm:pt modelId="{FE89E906-EC80-4399-8E1A-3CE4854A0295}" type="parTrans" cxnId="{019D5C24-7A04-4D43-8CEA-1FEC78BC17D0}">
      <dgm:prSet/>
      <dgm:spPr/>
      <dgm:t>
        <a:bodyPr/>
        <a:lstStyle/>
        <a:p>
          <a:endParaRPr lang="zh-TW" altLang="en-US"/>
        </a:p>
      </dgm:t>
    </dgm:pt>
    <dgm:pt modelId="{18749179-3519-458A-B085-97DC8FFA297D}" type="sibTrans" cxnId="{019D5C24-7A04-4D43-8CEA-1FEC78BC17D0}">
      <dgm:prSet/>
      <dgm:spPr/>
      <dgm:t>
        <a:bodyPr/>
        <a:lstStyle/>
        <a:p>
          <a:endParaRPr lang="zh-TW" altLang="en-US"/>
        </a:p>
      </dgm:t>
    </dgm:pt>
    <dgm:pt modelId="{DB453DEB-980B-45C4-AC6D-08F5F10A5E01}">
      <dgm:prSet phldrT="[文字]" custT="1"/>
      <dgm:spPr/>
      <dgm:t>
        <a:bodyPr/>
        <a:lstStyle/>
        <a:p>
          <a:r>
            <a:rPr lang="zh-TW" altLang="en-US" sz="2000" dirty="0" smtClean="0">
              <a:latin typeface="標楷體" panose="03000509000000000000" pitchFamily="65" charset="-120"/>
              <a:ea typeface="標楷體" panose="03000509000000000000" pitchFamily="65" charset="-120"/>
            </a:rPr>
            <a:t>教師與學生共同學習</a:t>
          </a:r>
          <a:endParaRPr lang="zh-TW" altLang="en-US" sz="2000" dirty="0">
            <a:latin typeface="標楷體" panose="03000509000000000000" pitchFamily="65" charset="-120"/>
            <a:ea typeface="標楷體" panose="03000509000000000000" pitchFamily="65" charset="-120"/>
          </a:endParaRPr>
        </a:p>
      </dgm:t>
    </dgm:pt>
    <dgm:pt modelId="{4065CE9A-EDDD-4EF1-AABE-F9758A1D5045}" type="parTrans" cxnId="{6AFABE32-4998-4264-B990-88066C960E71}">
      <dgm:prSet/>
      <dgm:spPr/>
      <dgm:t>
        <a:bodyPr/>
        <a:lstStyle/>
        <a:p>
          <a:endParaRPr lang="zh-TW" altLang="en-US"/>
        </a:p>
      </dgm:t>
    </dgm:pt>
    <dgm:pt modelId="{B34D4EED-CDA6-4B8B-84C9-0DDAC462F8DC}" type="sibTrans" cxnId="{6AFABE32-4998-4264-B990-88066C960E71}">
      <dgm:prSet/>
      <dgm:spPr/>
      <dgm:t>
        <a:bodyPr/>
        <a:lstStyle/>
        <a:p>
          <a:endParaRPr lang="zh-TW" altLang="en-US"/>
        </a:p>
      </dgm:t>
    </dgm:pt>
    <dgm:pt modelId="{98EAD6BE-ABE0-4F03-994E-D183C8E19E86}">
      <dgm:prSet phldrT="[文字]" custT="1"/>
      <dgm:spPr>
        <a:solidFill>
          <a:srgbClr val="CCECFF"/>
        </a:solidFill>
      </dgm:spPr>
      <dgm:t>
        <a:bodyPr/>
        <a:lstStyle/>
        <a:p>
          <a:r>
            <a:rPr lang="zh-TW" altLang="en-US" sz="2400" b="1" dirty="0" smtClean="0">
              <a:solidFill>
                <a:srgbClr val="FF0000"/>
              </a:solidFill>
              <a:latin typeface="標楷體" panose="03000509000000000000" pitchFamily="65" charset="-120"/>
              <a:ea typeface="標楷體" panose="03000509000000000000" pitchFamily="65" charset="-120"/>
            </a:rPr>
            <a:t>學習環境</a:t>
          </a:r>
          <a:endParaRPr lang="zh-TW" altLang="en-US" sz="2400" b="1" dirty="0">
            <a:solidFill>
              <a:srgbClr val="FF0000"/>
            </a:solidFill>
            <a:latin typeface="標楷體" panose="03000509000000000000" pitchFamily="65" charset="-120"/>
            <a:ea typeface="標楷體" panose="03000509000000000000" pitchFamily="65" charset="-120"/>
          </a:endParaRPr>
        </a:p>
      </dgm:t>
    </dgm:pt>
    <dgm:pt modelId="{E35CFF66-0C10-4EE8-BE17-1CBBCE8EFCDA}" type="parTrans" cxnId="{0BC5BB9D-129D-4D71-91E0-908FEE80B5AB}">
      <dgm:prSet/>
      <dgm:spPr/>
      <dgm:t>
        <a:bodyPr/>
        <a:lstStyle/>
        <a:p>
          <a:endParaRPr lang="zh-TW" altLang="en-US"/>
        </a:p>
      </dgm:t>
    </dgm:pt>
    <dgm:pt modelId="{B37350CE-6EF6-4DC7-B165-E32D31248028}" type="sibTrans" cxnId="{0BC5BB9D-129D-4D71-91E0-908FEE80B5AB}">
      <dgm:prSet/>
      <dgm:spPr/>
      <dgm:t>
        <a:bodyPr/>
        <a:lstStyle/>
        <a:p>
          <a:endParaRPr lang="zh-TW" altLang="en-US"/>
        </a:p>
      </dgm:t>
    </dgm:pt>
    <dgm:pt modelId="{23173F40-9BA8-411D-BDE0-3F905C5C2248}">
      <dgm:prSet phldrT="[文字]" custT="1"/>
      <dgm:spPr/>
      <dgm:t>
        <a:bodyPr/>
        <a:lstStyle/>
        <a:p>
          <a:pPr algn="ctr"/>
          <a:r>
            <a:rPr lang="zh-TW" altLang="en-US" sz="2000" dirty="0" smtClean="0">
              <a:latin typeface="標楷體" panose="03000509000000000000" pitchFamily="65" charset="-120"/>
              <a:ea typeface="標楷體" panose="03000509000000000000" pitchFamily="65" charset="-120"/>
            </a:rPr>
            <a:t>科技輔助教學</a:t>
          </a:r>
          <a:endParaRPr lang="en-US" altLang="zh-TW" sz="2000" dirty="0" smtClean="0">
            <a:latin typeface="標楷體" panose="03000509000000000000" pitchFamily="65" charset="-120"/>
            <a:ea typeface="標楷體" panose="03000509000000000000" pitchFamily="65" charset="-120"/>
          </a:endParaRPr>
        </a:p>
        <a:p>
          <a:pPr algn="ctr"/>
          <a:r>
            <a:rPr lang="zh-TW" altLang="en-US" sz="2400" b="1" dirty="0" smtClean="0">
              <a:solidFill>
                <a:srgbClr val="0000FF"/>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cs typeface="Times New Roman" panose="02020603050405020304" pitchFamily="18" charset="0"/>
            </a:rPr>
            <a:t>數位學習平臺</a:t>
          </a:r>
          <a:endParaRPr lang="zh-TW" altLang="en-US" sz="2400" b="1" dirty="0">
            <a:solidFill>
              <a:srgbClr val="0000FF"/>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endParaRPr>
        </a:p>
      </dgm:t>
    </dgm:pt>
    <dgm:pt modelId="{29F86A97-661A-4CD8-A708-022555469734}" type="parTrans" cxnId="{67E4844D-72AF-44CD-9331-83AA88E7ADFE}">
      <dgm:prSet/>
      <dgm:spPr/>
      <dgm:t>
        <a:bodyPr/>
        <a:lstStyle/>
        <a:p>
          <a:endParaRPr lang="zh-TW" altLang="en-US"/>
        </a:p>
      </dgm:t>
    </dgm:pt>
    <dgm:pt modelId="{208F079A-D135-47DE-9FEC-A785636DB0F3}" type="sibTrans" cxnId="{67E4844D-72AF-44CD-9331-83AA88E7ADFE}">
      <dgm:prSet/>
      <dgm:spPr/>
      <dgm:t>
        <a:bodyPr/>
        <a:lstStyle/>
        <a:p>
          <a:endParaRPr lang="zh-TW" altLang="en-US"/>
        </a:p>
      </dgm:t>
    </dgm:pt>
    <dgm:pt modelId="{F892802C-5671-4C7C-85EF-EA0663ABCFFE}" type="pres">
      <dgm:prSet presAssocID="{1A39F0BD-D1FB-4B42-BCD7-3BF3AFE330AE}" presName="rootNode" presStyleCnt="0">
        <dgm:presLayoutVars>
          <dgm:chMax/>
          <dgm:chPref/>
          <dgm:dir/>
          <dgm:animLvl val="lvl"/>
        </dgm:presLayoutVars>
      </dgm:prSet>
      <dgm:spPr/>
      <dgm:t>
        <a:bodyPr/>
        <a:lstStyle/>
        <a:p>
          <a:endParaRPr lang="zh-TW" altLang="en-US"/>
        </a:p>
      </dgm:t>
    </dgm:pt>
    <dgm:pt modelId="{4C9E7338-28C7-43B0-BAA3-E600A71216E1}" type="pres">
      <dgm:prSet presAssocID="{4C8448C4-5E38-4283-BD25-FDE66CDFC8D7}" presName="composite" presStyleCnt="0"/>
      <dgm:spPr/>
    </dgm:pt>
    <dgm:pt modelId="{095E4C86-8047-4CE3-BEAE-832D3D7B0585}" type="pres">
      <dgm:prSet presAssocID="{4C8448C4-5E38-4283-BD25-FDE66CDFC8D7}" presName="ParentText" presStyleLbl="node1" presStyleIdx="0" presStyleCnt="3" custScaleX="138095" custScaleY="150264">
        <dgm:presLayoutVars>
          <dgm:chMax val="1"/>
          <dgm:chPref val="1"/>
          <dgm:bulletEnabled val="1"/>
        </dgm:presLayoutVars>
      </dgm:prSet>
      <dgm:spPr/>
      <dgm:t>
        <a:bodyPr/>
        <a:lstStyle/>
        <a:p>
          <a:endParaRPr lang="zh-TW" altLang="en-US"/>
        </a:p>
      </dgm:t>
    </dgm:pt>
    <dgm:pt modelId="{DFD33F13-71E8-4962-BD21-E00D9C76C86B}" type="pres">
      <dgm:prSet presAssocID="{4C8448C4-5E38-4283-BD25-FDE66CDFC8D7}" presName="Image" presStyleLbl="bgImgPlace1" presStyleIdx="0" presStyleCnt="3" custScaleX="105328" custScaleY="108981" custLinFactNeighborX="-1095" custLinFactNeighborY="5767"/>
      <dgm:spPr>
        <a:blipFill rotWithShape="1">
          <a:blip xmlns:r="http://schemas.openxmlformats.org/officeDocument/2006/relationships" r:embed="rId1"/>
          <a:stretch>
            <a:fillRect/>
          </a:stretch>
        </a:blipFill>
      </dgm:spPr>
      <dgm:t>
        <a:bodyPr/>
        <a:lstStyle/>
        <a:p>
          <a:endParaRPr lang="zh-TW" altLang="en-US"/>
        </a:p>
      </dgm:t>
    </dgm:pt>
    <dgm:pt modelId="{1CFBD3B3-5C10-4A82-8633-3CC22E769D60}" type="pres">
      <dgm:prSet presAssocID="{4C8448C4-5E38-4283-BD25-FDE66CDFC8D7}" presName="ChildText" presStyleLbl="fgAcc1" presStyleIdx="0" presStyleCnt="3" custScaleX="131693" custLinFactNeighborX="16696" custLinFactNeighborY="13029">
        <dgm:presLayoutVars>
          <dgm:chMax val="0"/>
          <dgm:chPref val="0"/>
          <dgm:bulletEnabled val="1"/>
        </dgm:presLayoutVars>
      </dgm:prSet>
      <dgm:spPr/>
      <dgm:t>
        <a:bodyPr/>
        <a:lstStyle/>
        <a:p>
          <a:endParaRPr lang="zh-TW" altLang="en-US"/>
        </a:p>
      </dgm:t>
    </dgm:pt>
    <dgm:pt modelId="{F95819A0-C35A-48A5-8107-9548E68D2B31}" type="pres">
      <dgm:prSet presAssocID="{1E659967-4B5B-4596-8A98-B7A1C2E5CB5E}" presName="sibTrans" presStyleCnt="0"/>
      <dgm:spPr/>
    </dgm:pt>
    <dgm:pt modelId="{7036C4B5-AE18-41E9-B0DE-17AA0029BD47}" type="pres">
      <dgm:prSet presAssocID="{6C01435C-A11A-41A3-A83D-D56FC267B149}" presName="composite" presStyleCnt="0"/>
      <dgm:spPr/>
    </dgm:pt>
    <dgm:pt modelId="{47585763-6995-4818-92A6-DAE88C0C6483}" type="pres">
      <dgm:prSet presAssocID="{6C01435C-A11A-41A3-A83D-D56FC267B149}" presName="ParentText" presStyleLbl="node1" presStyleIdx="1" presStyleCnt="3" custScaleX="118646" custScaleY="167433" custLinFactNeighborX="-784">
        <dgm:presLayoutVars>
          <dgm:chMax val="1"/>
          <dgm:chPref val="1"/>
          <dgm:bulletEnabled val="1"/>
        </dgm:presLayoutVars>
      </dgm:prSet>
      <dgm:spPr/>
      <dgm:t>
        <a:bodyPr/>
        <a:lstStyle/>
        <a:p>
          <a:endParaRPr lang="zh-TW" altLang="en-US"/>
        </a:p>
      </dgm:t>
    </dgm:pt>
    <dgm:pt modelId="{30A26B72-A4A7-43F4-AB62-A6DD693B3E3D}" type="pres">
      <dgm:prSet presAssocID="{6C01435C-A11A-41A3-A83D-D56FC267B149}" presName="Image" presStyleLbl="bgImgPlace1" presStyleIdx="1" presStyleCnt="3" custScaleX="106432" custScaleY="112714" custLinFactNeighborX="3432" custLinFactNeighborY="9130"/>
      <dgm:spPr>
        <a:blipFill rotWithShape="1">
          <a:blip xmlns:r="http://schemas.openxmlformats.org/officeDocument/2006/relationships" r:embed="rId2"/>
          <a:stretch>
            <a:fillRect/>
          </a:stretch>
        </a:blipFill>
      </dgm:spPr>
      <dgm:t>
        <a:bodyPr/>
        <a:lstStyle/>
        <a:p>
          <a:endParaRPr lang="zh-TW" altLang="en-US"/>
        </a:p>
      </dgm:t>
    </dgm:pt>
    <dgm:pt modelId="{1C80E555-A1AF-48D5-B5AA-B6CB1527C41E}" type="pres">
      <dgm:prSet presAssocID="{6C01435C-A11A-41A3-A83D-D56FC267B149}" presName="ChildText" presStyleLbl="fgAcc1" presStyleIdx="1" presStyleCnt="3" custScaleX="125485" custLinFactNeighborX="51501" custLinFactNeighborY="23981">
        <dgm:presLayoutVars>
          <dgm:chMax val="0"/>
          <dgm:chPref val="0"/>
          <dgm:bulletEnabled val="1"/>
        </dgm:presLayoutVars>
      </dgm:prSet>
      <dgm:spPr/>
      <dgm:t>
        <a:bodyPr/>
        <a:lstStyle/>
        <a:p>
          <a:endParaRPr lang="zh-TW" altLang="en-US"/>
        </a:p>
      </dgm:t>
    </dgm:pt>
    <dgm:pt modelId="{5DAF9716-8687-43B3-AAE3-F3DF6BB7807D}" type="pres">
      <dgm:prSet presAssocID="{18749179-3519-458A-B085-97DC8FFA297D}" presName="sibTrans" presStyleCnt="0"/>
      <dgm:spPr/>
    </dgm:pt>
    <dgm:pt modelId="{D494EF48-432F-40C6-BB5C-1915A169BC79}" type="pres">
      <dgm:prSet presAssocID="{98EAD6BE-ABE0-4F03-994E-D183C8E19E86}" presName="composite" presStyleCnt="0"/>
      <dgm:spPr/>
    </dgm:pt>
    <dgm:pt modelId="{BFF3D998-DB32-44B6-BC44-A42B3855A9F7}" type="pres">
      <dgm:prSet presAssocID="{98EAD6BE-ABE0-4F03-994E-D183C8E19E86}" presName="ParentText" presStyleLbl="node1" presStyleIdx="2" presStyleCnt="3" custScaleX="121071" custScaleY="141797">
        <dgm:presLayoutVars>
          <dgm:chMax val="1"/>
          <dgm:chPref val="1"/>
          <dgm:bulletEnabled val="1"/>
        </dgm:presLayoutVars>
      </dgm:prSet>
      <dgm:spPr/>
      <dgm:t>
        <a:bodyPr/>
        <a:lstStyle/>
        <a:p>
          <a:endParaRPr lang="zh-TW" altLang="en-US"/>
        </a:p>
      </dgm:t>
    </dgm:pt>
    <dgm:pt modelId="{5F5720BC-5841-4BBE-99ED-D7B272DE54C2}" type="pres">
      <dgm:prSet presAssocID="{98EAD6BE-ABE0-4F03-994E-D183C8E19E86}" presName="Image" presStyleLbl="bgImgPlace1" presStyleIdx="2" presStyleCnt="3" custScaleX="101093" custScaleY="87321"/>
      <dgm:spPr>
        <a:blipFill rotWithShape="1">
          <a:blip xmlns:r="http://schemas.openxmlformats.org/officeDocument/2006/relationships" r:embed="rId3"/>
          <a:stretch>
            <a:fillRect/>
          </a:stretch>
        </a:blipFill>
      </dgm:spPr>
      <dgm:t>
        <a:bodyPr/>
        <a:lstStyle/>
        <a:p>
          <a:endParaRPr lang="zh-TW" altLang="en-US"/>
        </a:p>
      </dgm:t>
    </dgm:pt>
    <dgm:pt modelId="{327F0CE3-528F-41F2-8E1D-A2AED98F58C0}" type="pres">
      <dgm:prSet presAssocID="{98EAD6BE-ABE0-4F03-994E-D183C8E19E86}" presName="ChildText" presStyleLbl="fgAcc1" presStyleIdx="2" presStyleCnt="3" custScaleX="181917" custLinFactNeighborX="60522" custLinFactNeighborY="6647">
        <dgm:presLayoutVars>
          <dgm:chMax val="0"/>
          <dgm:chPref val="0"/>
          <dgm:bulletEnabled val="1"/>
        </dgm:presLayoutVars>
      </dgm:prSet>
      <dgm:spPr/>
      <dgm:t>
        <a:bodyPr/>
        <a:lstStyle/>
        <a:p>
          <a:endParaRPr lang="zh-TW" altLang="en-US"/>
        </a:p>
      </dgm:t>
    </dgm:pt>
  </dgm:ptLst>
  <dgm:cxnLst>
    <dgm:cxn modelId="{0BF0738B-0DC0-4656-9738-8415D158C4ED}" type="presOf" srcId="{388B8DED-DDD7-45D2-AD0D-52539D449C57}" destId="{1CFBD3B3-5C10-4A82-8633-3CC22E769D60}" srcOrd="0" destOrd="0" presId="urn:microsoft.com/office/officeart/2008/layout/TitledPictureBlocks"/>
    <dgm:cxn modelId="{05BEA6DF-23F7-4C2B-9D5E-063A7AC9F4DA}" type="presOf" srcId="{6C01435C-A11A-41A3-A83D-D56FC267B149}" destId="{47585763-6995-4818-92A6-DAE88C0C6483}" srcOrd="0" destOrd="0" presId="urn:microsoft.com/office/officeart/2008/layout/TitledPictureBlocks"/>
    <dgm:cxn modelId="{D2A7C7AD-9D79-4896-989F-90A16C4A66A1}" type="presOf" srcId="{23173F40-9BA8-411D-BDE0-3F905C5C2248}" destId="{327F0CE3-528F-41F2-8E1D-A2AED98F58C0}" srcOrd="0" destOrd="0" presId="urn:microsoft.com/office/officeart/2008/layout/TitledPictureBlocks"/>
    <dgm:cxn modelId="{0BC5BB9D-129D-4D71-91E0-908FEE80B5AB}" srcId="{1A39F0BD-D1FB-4B42-BCD7-3BF3AFE330AE}" destId="{98EAD6BE-ABE0-4F03-994E-D183C8E19E86}" srcOrd="2" destOrd="0" parTransId="{E35CFF66-0C10-4EE8-BE17-1CBBCE8EFCDA}" sibTransId="{B37350CE-6EF6-4DC7-B165-E32D31248028}"/>
    <dgm:cxn modelId="{123ECB13-958C-40E4-A42F-D13736489BE1}" type="presOf" srcId="{1A39F0BD-D1FB-4B42-BCD7-3BF3AFE330AE}" destId="{F892802C-5671-4C7C-85EF-EA0663ABCFFE}" srcOrd="0" destOrd="0" presId="urn:microsoft.com/office/officeart/2008/layout/TitledPictureBlocks"/>
    <dgm:cxn modelId="{6EB9F058-4075-43E8-9DA8-FCF1ECEA04F1}" srcId="{1A39F0BD-D1FB-4B42-BCD7-3BF3AFE330AE}" destId="{4C8448C4-5E38-4283-BD25-FDE66CDFC8D7}" srcOrd="0" destOrd="0" parTransId="{2E013608-60F2-4030-AE3B-640EAFCCFD63}" sibTransId="{1E659967-4B5B-4596-8A98-B7A1C2E5CB5E}"/>
    <dgm:cxn modelId="{67E4844D-72AF-44CD-9331-83AA88E7ADFE}" srcId="{98EAD6BE-ABE0-4F03-994E-D183C8E19E86}" destId="{23173F40-9BA8-411D-BDE0-3F905C5C2248}" srcOrd="0" destOrd="0" parTransId="{29F86A97-661A-4CD8-A708-022555469734}" sibTransId="{208F079A-D135-47DE-9FEC-A785636DB0F3}"/>
    <dgm:cxn modelId="{6E12D91A-296B-4A4E-B2D7-5600B77CA904}" type="presOf" srcId="{4C8448C4-5E38-4283-BD25-FDE66CDFC8D7}" destId="{095E4C86-8047-4CE3-BEAE-832D3D7B0585}" srcOrd="0" destOrd="0" presId="urn:microsoft.com/office/officeart/2008/layout/TitledPictureBlocks"/>
    <dgm:cxn modelId="{49D4DC52-A91B-4521-B979-AB2E30672E05}" type="presOf" srcId="{98EAD6BE-ABE0-4F03-994E-D183C8E19E86}" destId="{BFF3D998-DB32-44B6-BC44-A42B3855A9F7}" srcOrd="0" destOrd="0" presId="urn:microsoft.com/office/officeart/2008/layout/TitledPictureBlocks"/>
    <dgm:cxn modelId="{86685078-37F2-4A8A-9297-481AD2081407}" type="presOf" srcId="{DB453DEB-980B-45C4-AC6D-08F5F10A5E01}" destId="{1C80E555-A1AF-48D5-B5AA-B6CB1527C41E}" srcOrd="0" destOrd="0" presId="urn:microsoft.com/office/officeart/2008/layout/TitledPictureBlocks"/>
    <dgm:cxn modelId="{6AFABE32-4998-4264-B990-88066C960E71}" srcId="{6C01435C-A11A-41A3-A83D-D56FC267B149}" destId="{DB453DEB-980B-45C4-AC6D-08F5F10A5E01}" srcOrd="0" destOrd="0" parTransId="{4065CE9A-EDDD-4EF1-AABE-F9758A1D5045}" sibTransId="{B34D4EED-CDA6-4B8B-84C9-0DDAC462F8DC}"/>
    <dgm:cxn modelId="{2F16A6E6-AAC3-4B2D-8DF3-7879A7A2E08F}" srcId="{4C8448C4-5E38-4283-BD25-FDE66CDFC8D7}" destId="{388B8DED-DDD7-45D2-AD0D-52539D449C57}" srcOrd="0" destOrd="0" parTransId="{CB03D26D-2FFB-4E59-9169-BD86B38B50D0}" sibTransId="{BA60E57E-DC57-49A6-A202-FEBB0224859D}"/>
    <dgm:cxn modelId="{019D5C24-7A04-4D43-8CEA-1FEC78BC17D0}" srcId="{1A39F0BD-D1FB-4B42-BCD7-3BF3AFE330AE}" destId="{6C01435C-A11A-41A3-A83D-D56FC267B149}" srcOrd="1" destOrd="0" parTransId="{FE89E906-EC80-4399-8E1A-3CE4854A0295}" sibTransId="{18749179-3519-458A-B085-97DC8FFA297D}"/>
    <dgm:cxn modelId="{C83AB9CB-A5F9-415A-9B3B-B6AD24A9E41B}" type="presParOf" srcId="{F892802C-5671-4C7C-85EF-EA0663ABCFFE}" destId="{4C9E7338-28C7-43B0-BAA3-E600A71216E1}" srcOrd="0" destOrd="0" presId="urn:microsoft.com/office/officeart/2008/layout/TitledPictureBlocks"/>
    <dgm:cxn modelId="{D02B8687-CF6B-45E8-872F-367EC07D079A}" type="presParOf" srcId="{4C9E7338-28C7-43B0-BAA3-E600A71216E1}" destId="{095E4C86-8047-4CE3-BEAE-832D3D7B0585}" srcOrd="0" destOrd="0" presId="urn:microsoft.com/office/officeart/2008/layout/TitledPictureBlocks"/>
    <dgm:cxn modelId="{DDB5C78C-1203-4EE6-8F95-1A355E8DA9A5}" type="presParOf" srcId="{4C9E7338-28C7-43B0-BAA3-E600A71216E1}" destId="{DFD33F13-71E8-4962-BD21-E00D9C76C86B}" srcOrd="1" destOrd="0" presId="urn:microsoft.com/office/officeart/2008/layout/TitledPictureBlocks"/>
    <dgm:cxn modelId="{2E746F6B-60C1-4321-8E57-71A3E67C4C62}" type="presParOf" srcId="{4C9E7338-28C7-43B0-BAA3-E600A71216E1}" destId="{1CFBD3B3-5C10-4A82-8633-3CC22E769D60}" srcOrd="2" destOrd="0" presId="urn:microsoft.com/office/officeart/2008/layout/TitledPictureBlocks"/>
    <dgm:cxn modelId="{BF41D73F-2AEB-4DEB-9A2D-5A5F52E73D26}" type="presParOf" srcId="{F892802C-5671-4C7C-85EF-EA0663ABCFFE}" destId="{F95819A0-C35A-48A5-8107-9548E68D2B31}" srcOrd="1" destOrd="0" presId="urn:microsoft.com/office/officeart/2008/layout/TitledPictureBlocks"/>
    <dgm:cxn modelId="{9832B519-95B3-47EA-8CB8-05A55178ECE5}" type="presParOf" srcId="{F892802C-5671-4C7C-85EF-EA0663ABCFFE}" destId="{7036C4B5-AE18-41E9-B0DE-17AA0029BD47}" srcOrd="2" destOrd="0" presId="urn:microsoft.com/office/officeart/2008/layout/TitledPictureBlocks"/>
    <dgm:cxn modelId="{8E2C1CE2-41D1-4C75-8C67-82CB053E02D4}" type="presParOf" srcId="{7036C4B5-AE18-41E9-B0DE-17AA0029BD47}" destId="{47585763-6995-4818-92A6-DAE88C0C6483}" srcOrd="0" destOrd="0" presId="urn:microsoft.com/office/officeart/2008/layout/TitledPictureBlocks"/>
    <dgm:cxn modelId="{BC06D2A4-C788-4487-9B9B-E1420404E351}" type="presParOf" srcId="{7036C4B5-AE18-41E9-B0DE-17AA0029BD47}" destId="{30A26B72-A4A7-43F4-AB62-A6DD693B3E3D}" srcOrd="1" destOrd="0" presId="urn:microsoft.com/office/officeart/2008/layout/TitledPictureBlocks"/>
    <dgm:cxn modelId="{CC2666A3-E1CB-4A81-9D05-771593D86583}" type="presParOf" srcId="{7036C4B5-AE18-41E9-B0DE-17AA0029BD47}" destId="{1C80E555-A1AF-48D5-B5AA-B6CB1527C41E}" srcOrd="2" destOrd="0" presId="urn:microsoft.com/office/officeart/2008/layout/TitledPictureBlocks"/>
    <dgm:cxn modelId="{E82CF24F-574B-4E6F-BD2E-0426D3382873}" type="presParOf" srcId="{F892802C-5671-4C7C-85EF-EA0663ABCFFE}" destId="{5DAF9716-8687-43B3-AAE3-F3DF6BB7807D}" srcOrd="3" destOrd="0" presId="urn:microsoft.com/office/officeart/2008/layout/TitledPictureBlocks"/>
    <dgm:cxn modelId="{A8FECDF6-F0CE-4976-A4C4-3F86E14D55AF}" type="presParOf" srcId="{F892802C-5671-4C7C-85EF-EA0663ABCFFE}" destId="{D494EF48-432F-40C6-BB5C-1915A169BC79}" srcOrd="4" destOrd="0" presId="urn:microsoft.com/office/officeart/2008/layout/TitledPictureBlocks"/>
    <dgm:cxn modelId="{897BC3E1-52C1-4917-AC6C-FF85A7CCC2EA}" type="presParOf" srcId="{D494EF48-432F-40C6-BB5C-1915A169BC79}" destId="{BFF3D998-DB32-44B6-BC44-A42B3855A9F7}" srcOrd="0" destOrd="0" presId="urn:microsoft.com/office/officeart/2008/layout/TitledPictureBlocks"/>
    <dgm:cxn modelId="{E9D125FB-0406-4DE5-B04F-760BA5F7CC9C}" type="presParOf" srcId="{D494EF48-432F-40C6-BB5C-1915A169BC79}" destId="{5F5720BC-5841-4BBE-99ED-D7B272DE54C2}" srcOrd="1" destOrd="0" presId="urn:microsoft.com/office/officeart/2008/layout/TitledPictureBlocks"/>
    <dgm:cxn modelId="{CD06EB24-3EDB-42B5-AA72-A4A346F91DB5}" type="presParOf" srcId="{D494EF48-432F-40C6-BB5C-1915A169BC79}" destId="{327F0CE3-528F-41F2-8E1D-A2AED98F58C0}" srcOrd="2" destOrd="0" presId="urn:microsoft.com/office/officeart/2008/layout/TitledPictureBlock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850C435-8A1D-4669-B041-DC1C050A1712}" type="doc">
      <dgm:prSet loTypeId="urn:microsoft.com/office/officeart/2005/8/layout/process1" loCatId="process" qsTypeId="urn:microsoft.com/office/officeart/2005/8/quickstyle/simple1" qsCatId="simple" csTypeId="urn:microsoft.com/office/officeart/2005/8/colors/accent1_2" csCatId="accent1" phldr="1"/>
      <dgm:spPr/>
    </dgm:pt>
    <dgm:pt modelId="{492D91B6-35BD-4085-83D7-0DCF27EE17FB}">
      <dgm:prSet phldrT="[文字]" custT="1"/>
      <dgm:spPr/>
      <dgm:t>
        <a:bodyPr/>
        <a:lstStyle/>
        <a:p>
          <a:r>
            <a:rPr lang="zh-TW" altLang="en-US" sz="1600" b="0" i="0" u="none" dirty="0"/>
            <a:t>分類事件類別</a:t>
          </a:r>
          <a:endParaRPr lang="zh-TW" altLang="en-US" sz="1600" dirty="0"/>
        </a:p>
      </dgm:t>
    </dgm:pt>
    <dgm:pt modelId="{ADF7C569-5CA8-4CE2-819B-E5F496E1A45F}" type="parTrans" cxnId="{0B7060E3-5D34-4ADF-AC38-7D0CF557997C}">
      <dgm:prSet/>
      <dgm:spPr/>
      <dgm:t>
        <a:bodyPr/>
        <a:lstStyle/>
        <a:p>
          <a:endParaRPr lang="zh-TW" altLang="en-US"/>
        </a:p>
      </dgm:t>
    </dgm:pt>
    <dgm:pt modelId="{1B45C1BB-CBF3-4D00-9B4F-744CE58415CD}" type="sibTrans" cxnId="{0B7060E3-5D34-4ADF-AC38-7D0CF557997C}">
      <dgm:prSet/>
      <dgm:spPr/>
      <dgm:t>
        <a:bodyPr/>
        <a:lstStyle/>
        <a:p>
          <a:endParaRPr lang="zh-TW" altLang="en-US"/>
        </a:p>
      </dgm:t>
    </dgm:pt>
    <dgm:pt modelId="{BD138802-F1D0-4097-8EFB-E3ECAFDB072C}">
      <dgm:prSet phldrT="[文字]" custT="1"/>
      <dgm:spPr/>
      <dgm:t>
        <a:bodyPr/>
        <a:lstStyle/>
        <a:p>
          <a:r>
            <a:rPr lang="zh-TW" altLang="en-US" sz="1600" b="0" i="0" u="none" dirty="0"/>
            <a:t>去除離群值</a:t>
          </a:r>
          <a:endParaRPr lang="zh-TW" altLang="en-US" sz="1600" dirty="0"/>
        </a:p>
      </dgm:t>
    </dgm:pt>
    <dgm:pt modelId="{FB46AEAD-9CEF-4A76-8C7A-C9E6C808B405}" type="parTrans" cxnId="{CD4EE417-87FC-4502-9694-C983EDFDE2AD}">
      <dgm:prSet/>
      <dgm:spPr/>
      <dgm:t>
        <a:bodyPr/>
        <a:lstStyle/>
        <a:p>
          <a:endParaRPr lang="zh-TW" altLang="en-US"/>
        </a:p>
      </dgm:t>
    </dgm:pt>
    <dgm:pt modelId="{D8A43D53-602A-420C-9FD1-1B4CE54720CE}" type="sibTrans" cxnId="{CD4EE417-87FC-4502-9694-C983EDFDE2AD}">
      <dgm:prSet/>
      <dgm:spPr/>
      <dgm:t>
        <a:bodyPr/>
        <a:lstStyle/>
        <a:p>
          <a:endParaRPr lang="zh-TW" altLang="en-US"/>
        </a:p>
      </dgm:t>
    </dgm:pt>
    <dgm:pt modelId="{AF4A20B3-49BA-4571-983E-D7EFEB01764E}">
      <dgm:prSet phldrT="[文字]" custT="1"/>
      <dgm:spPr/>
      <dgm:t>
        <a:bodyPr/>
        <a:lstStyle/>
        <a:p>
          <a:r>
            <a:rPr lang="zh-TW" altLang="en-US" sz="1600" b="0" i="0" u="none" dirty="0"/>
            <a:t>定義序列時間</a:t>
          </a:r>
          <a:endParaRPr lang="zh-TW" altLang="en-US" sz="1600" dirty="0"/>
        </a:p>
      </dgm:t>
    </dgm:pt>
    <dgm:pt modelId="{1CF81E33-811D-49E0-A9E4-61C6C31EABAE}" type="parTrans" cxnId="{67645708-7FC1-4AD3-A56B-1D20204EF4DD}">
      <dgm:prSet/>
      <dgm:spPr/>
      <dgm:t>
        <a:bodyPr/>
        <a:lstStyle/>
        <a:p>
          <a:endParaRPr lang="zh-TW" altLang="en-US"/>
        </a:p>
      </dgm:t>
    </dgm:pt>
    <dgm:pt modelId="{4A181703-6045-4BBB-8946-AF73F5C50326}" type="sibTrans" cxnId="{67645708-7FC1-4AD3-A56B-1D20204EF4DD}">
      <dgm:prSet/>
      <dgm:spPr/>
      <dgm:t>
        <a:bodyPr/>
        <a:lstStyle/>
        <a:p>
          <a:endParaRPr lang="zh-TW" altLang="en-US"/>
        </a:p>
      </dgm:t>
    </dgm:pt>
    <dgm:pt modelId="{E38B59A6-8B73-4D4D-ABC4-36083FDB01A6}">
      <dgm:prSet phldrT="[文字]" custT="1"/>
      <dgm:spPr/>
      <dgm:t>
        <a:bodyPr/>
        <a:lstStyle/>
        <a:p>
          <a:r>
            <a:rPr lang="zh-TW" altLang="en-US" sz="1600" b="0" i="0" u="none" dirty="0"/>
            <a:t>加入章節資訊並合併</a:t>
          </a:r>
          <a:endParaRPr lang="zh-TW" altLang="en-US" sz="1600" dirty="0"/>
        </a:p>
      </dgm:t>
    </dgm:pt>
    <dgm:pt modelId="{AE1BF800-614B-4D48-A6FF-EBE3430A0DE3}" type="parTrans" cxnId="{9CAD759D-4351-4B03-BC74-15D25A04B448}">
      <dgm:prSet/>
      <dgm:spPr/>
      <dgm:t>
        <a:bodyPr/>
        <a:lstStyle/>
        <a:p>
          <a:endParaRPr lang="zh-TW" altLang="en-US"/>
        </a:p>
      </dgm:t>
    </dgm:pt>
    <dgm:pt modelId="{64F6831C-4BFB-4109-9216-56D8784A8A70}" type="sibTrans" cxnId="{9CAD759D-4351-4B03-BC74-15D25A04B448}">
      <dgm:prSet/>
      <dgm:spPr/>
      <dgm:t>
        <a:bodyPr/>
        <a:lstStyle/>
        <a:p>
          <a:endParaRPr lang="zh-TW" altLang="en-US"/>
        </a:p>
      </dgm:t>
    </dgm:pt>
    <dgm:pt modelId="{4A2A0CAE-3D96-48D8-B759-8DA79F99CEF0}">
      <dgm:prSet phldrT="[文字]" custT="1"/>
      <dgm:spPr/>
      <dgm:t>
        <a:bodyPr/>
        <a:lstStyle/>
        <a:p>
          <a:r>
            <a:rPr lang="zh-TW" altLang="en-US" sz="1600" b="0" i="0" u="none" dirty="0"/>
            <a:t>連續且相同事件類別合併</a:t>
          </a:r>
          <a:endParaRPr lang="zh-TW" altLang="en-US" sz="1600" dirty="0"/>
        </a:p>
      </dgm:t>
    </dgm:pt>
    <dgm:pt modelId="{399BA77E-913B-4D2C-B811-EB2595D4C35A}" type="parTrans" cxnId="{066521D2-C5DB-4845-A13D-5590F5E88E8D}">
      <dgm:prSet/>
      <dgm:spPr/>
      <dgm:t>
        <a:bodyPr/>
        <a:lstStyle/>
        <a:p>
          <a:endParaRPr lang="zh-TW" altLang="en-US"/>
        </a:p>
      </dgm:t>
    </dgm:pt>
    <dgm:pt modelId="{F64BB1FB-8AD8-4184-89A3-EEFD08F41365}" type="sibTrans" cxnId="{066521D2-C5DB-4845-A13D-5590F5E88E8D}">
      <dgm:prSet/>
      <dgm:spPr/>
      <dgm:t>
        <a:bodyPr/>
        <a:lstStyle/>
        <a:p>
          <a:endParaRPr lang="zh-TW" altLang="en-US"/>
        </a:p>
      </dgm:t>
    </dgm:pt>
    <dgm:pt modelId="{39E3109C-DBF5-46F5-A97D-D543594B28FC}" type="pres">
      <dgm:prSet presAssocID="{8850C435-8A1D-4669-B041-DC1C050A1712}" presName="Name0" presStyleCnt="0">
        <dgm:presLayoutVars>
          <dgm:dir/>
          <dgm:resizeHandles val="exact"/>
        </dgm:presLayoutVars>
      </dgm:prSet>
      <dgm:spPr/>
    </dgm:pt>
    <dgm:pt modelId="{A3BEF9B4-D271-4B4E-97D7-36CEE5308660}" type="pres">
      <dgm:prSet presAssocID="{492D91B6-35BD-4085-83D7-0DCF27EE17FB}" presName="node" presStyleLbl="node1" presStyleIdx="0" presStyleCnt="5">
        <dgm:presLayoutVars>
          <dgm:bulletEnabled val="1"/>
        </dgm:presLayoutVars>
      </dgm:prSet>
      <dgm:spPr/>
      <dgm:t>
        <a:bodyPr/>
        <a:lstStyle/>
        <a:p>
          <a:endParaRPr lang="zh-TW" altLang="en-US"/>
        </a:p>
      </dgm:t>
    </dgm:pt>
    <dgm:pt modelId="{8FA05A4B-C450-48C3-B3A4-EED34E53017A}" type="pres">
      <dgm:prSet presAssocID="{1B45C1BB-CBF3-4D00-9B4F-744CE58415CD}" presName="sibTrans" presStyleLbl="sibTrans2D1" presStyleIdx="0" presStyleCnt="4"/>
      <dgm:spPr/>
      <dgm:t>
        <a:bodyPr/>
        <a:lstStyle/>
        <a:p>
          <a:endParaRPr lang="zh-TW" altLang="en-US"/>
        </a:p>
      </dgm:t>
    </dgm:pt>
    <dgm:pt modelId="{8881857D-FD2A-4981-8422-DA6342D6C1FD}" type="pres">
      <dgm:prSet presAssocID="{1B45C1BB-CBF3-4D00-9B4F-744CE58415CD}" presName="connectorText" presStyleLbl="sibTrans2D1" presStyleIdx="0" presStyleCnt="4"/>
      <dgm:spPr/>
      <dgm:t>
        <a:bodyPr/>
        <a:lstStyle/>
        <a:p>
          <a:endParaRPr lang="zh-TW" altLang="en-US"/>
        </a:p>
      </dgm:t>
    </dgm:pt>
    <dgm:pt modelId="{6D240510-0955-4713-88AB-A69A432A8809}" type="pres">
      <dgm:prSet presAssocID="{AF4A20B3-49BA-4571-983E-D7EFEB01764E}" presName="node" presStyleLbl="node1" presStyleIdx="1" presStyleCnt="5">
        <dgm:presLayoutVars>
          <dgm:bulletEnabled val="1"/>
        </dgm:presLayoutVars>
      </dgm:prSet>
      <dgm:spPr/>
      <dgm:t>
        <a:bodyPr/>
        <a:lstStyle/>
        <a:p>
          <a:endParaRPr lang="zh-TW" altLang="en-US"/>
        </a:p>
      </dgm:t>
    </dgm:pt>
    <dgm:pt modelId="{00D28A42-EA97-47C2-A8E2-5131225DC934}" type="pres">
      <dgm:prSet presAssocID="{4A181703-6045-4BBB-8946-AF73F5C50326}" presName="sibTrans" presStyleLbl="sibTrans2D1" presStyleIdx="1" presStyleCnt="4"/>
      <dgm:spPr/>
      <dgm:t>
        <a:bodyPr/>
        <a:lstStyle/>
        <a:p>
          <a:endParaRPr lang="zh-TW" altLang="en-US"/>
        </a:p>
      </dgm:t>
    </dgm:pt>
    <dgm:pt modelId="{2686D699-7F70-43A4-856A-9CFDEC592E95}" type="pres">
      <dgm:prSet presAssocID="{4A181703-6045-4BBB-8946-AF73F5C50326}" presName="connectorText" presStyleLbl="sibTrans2D1" presStyleIdx="1" presStyleCnt="4"/>
      <dgm:spPr/>
      <dgm:t>
        <a:bodyPr/>
        <a:lstStyle/>
        <a:p>
          <a:endParaRPr lang="zh-TW" altLang="en-US"/>
        </a:p>
      </dgm:t>
    </dgm:pt>
    <dgm:pt modelId="{619F0EE5-B56D-4417-8259-F2DEFC64261F}" type="pres">
      <dgm:prSet presAssocID="{E38B59A6-8B73-4D4D-ABC4-36083FDB01A6}" presName="node" presStyleLbl="node1" presStyleIdx="2" presStyleCnt="5">
        <dgm:presLayoutVars>
          <dgm:bulletEnabled val="1"/>
        </dgm:presLayoutVars>
      </dgm:prSet>
      <dgm:spPr/>
      <dgm:t>
        <a:bodyPr/>
        <a:lstStyle/>
        <a:p>
          <a:endParaRPr lang="zh-TW" altLang="en-US"/>
        </a:p>
      </dgm:t>
    </dgm:pt>
    <dgm:pt modelId="{93148C87-19B1-47F8-AEBD-C3C0F4222A08}" type="pres">
      <dgm:prSet presAssocID="{64F6831C-4BFB-4109-9216-56D8784A8A70}" presName="sibTrans" presStyleLbl="sibTrans2D1" presStyleIdx="2" presStyleCnt="4"/>
      <dgm:spPr/>
      <dgm:t>
        <a:bodyPr/>
        <a:lstStyle/>
        <a:p>
          <a:endParaRPr lang="zh-TW" altLang="en-US"/>
        </a:p>
      </dgm:t>
    </dgm:pt>
    <dgm:pt modelId="{1D77540D-3EEE-4F7F-852A-54B04CD3CA81}" type="pres">
      <dgm:prSet presAssocID="{64F6831C-4BFB-4109-9216-56D8784A8A70}" presName="connectorText" presStyleLbl="sibTrans2D1" presStyleIdx="2" presStyleCnt="4"/>
      <dgm:spPr/>
      <dgm:t>
        <a:bodyPr/>
        <a:lstStyle/>
        <a:p>
          <a:endParaRPr lang="zh-TW" altLang="en-US"/>
        </a:p>
      </dgm:t>
    </dgm:pt>
    <dgm:pt modelId="{BAAB10A0-4E65-4A83-9250-7C18F926732A}" type="pres">
      <dgm:prSet presAssocID="{4A2A0CAE-3D96-48D8-B759-8DA79F99CEF0}" presName="node" presStyleLbl="node1" presStyleIdx="3" presStyleCnt="5" custScaleX="124870">
        <dgm:presLayoutVars>
          <dgm:bulletEnabled val="1"/>
        </dgm:presLayoutVars>
      </dgm:prSet>
      <dgm:spPr/>
      <dgm:t>
        <a:bodyPr/>
        <a:lstStyle/>
        <a:p>
          <a:endParaRPr lang="zh-TW" altLang="en-US"/>
        </a:p>
      </dgm:t>
    </dgm:pt>
    <dgm:pt modelId="{212D9FDF-BD15-4C61-8F29-6BEE7672A84B}" type="pres">
      <dgm:prSet presAssocID="{F64BB1FB-8AD8-4184-89A3-EEFD08F41365}" presName="sibTrans" presStyleLbl="sibTrans2D1" presStyleIdx="3" presStyleCnt="4"/>
      <dgm:spPr/>
      <dgm:t>
        <a:bodyPr/>
        <a:lstStyle/>
        <a:p>
          <a:endParaRPr lang="zh-TW" altLang="en-US"/>
        </a:p>
      </dgm:t>
    </dgm:pt>
    <dgm:pt modelId="{B6E444D5-2B3A-4E3F-ABE1-32E5C1F44758}" type="pres">
      <dgm:prSet presAssocID="{F64BB1FB-8AD8-4184-89A3-EEFD08F41365}" presName="connectorText" presStyleLbl="sibTrans2D1" presStyleIdx="3" presStyleCnt="4"/>
      <dgm:spPr/>
      <dgm:t>
        <a:bodyPr/>
        <a:lstStyle/>
        <a:p>
          <a:endParaRPr lang="zh-TW" altLang="en-US"/>
        </a:p>
      </dgm:t>
    </dgm:pt>
    <dgm:pt modelId="{37471200-7E79-4536-9DEC-E53BA7DE06E9}" type="pres">
      <dgm:prSet presAssocID="{BD138802-F1D0-4097-8EFB-E3ECAFDB072C}" presName="node" presStyleLbl="node1" presStyleIdx="4" presStyleCnt="5">
        <dgm:presLayoutVars>
          <dgm:bulletEnabled val="1"/>
        </dgm:presLayoutVars>
      </dgm:prSet>
      <dgm:spPr/>
      <dgm:t>
        <a:bodyPr/>
        <a:lstStyle/>
        <a:p>
          <a:endParaRPr lang="zh-TW" altLang="en-US"/>
        </a:p>
      </dgm:t>
    </dgm:pt>
  </dgm:ptLst>
  <dgm:cxnLst>
    <dgm:cxn modelId="{579D9F55-3FF0-4FC6-B3DD-68525DFCF9CC}" type="presOf" srcId="{64F6831C-4BFB-4109-9216-56D8784A8A70}" destId="{93148C87-19B1-47F8-AEBD-C3C0F4222A08}" srcOrd="0" destOrd="0" presId="urn:microsoft.com/office/officeart/2005/8/layout/process1"/>
    <dgm:cxn modelId="{CD4EE417-87FC-4502-9694-C983EDFDE2AD}" srcId="{8850C435-8A1D-4669-B041-DC1C050A1712}" destId="{BD138802-F1D0-4097-8EFB-E3ECAFDB072C}" srcOrd="4" destOrd="0" parTransId="{FB46AEAD-9CEF-4A76-8C7A-C9E6C808B405}" sibTransId="{D8A43D53-602A-420C-9FD1-1B4CE54720CE}"/>
    <dgm:cxn modelId="{665DABBC-8351-4C17-97C2-3166E0B26308}" type="presOf" srcId="{BD138802-F1D0-4097-8EFB-E3ECAFDB072C}" destId="{37471200-7E79-4536-9DEC-E53BA7DE06E9}" srcOrd="0" destOrd="0" presId="urn:microsoft.com/office/officeart/2005/8/layout/process1"/>
    <dgm:cxn modelId="{0B7060E3-5D34-4ADF-AC38-7D0CF557997C}" srcId="{8850C435-8A1D-4669-B041-DC1C050A1712}" destId="{492D91B6-35BD-4085-83D7-0DCF27EE17FB}" srcOrd="0" destOrd="0" parTransId="{ADF7C569-5CA8-4CE2-819B-E5F496E1A45F}" sibTransId="{1B45C1BB-CBF3-4D00-9B4F-744CE58415CD}"/>
    <dgm:cxn modelId="{6617E6F7-A1E3-481E-8560-8826787A78A8}" type="presOf" srcId="{64F6831C-4BFB-4109-9216-56D8784A8A70}" destId="{1D77540D-3EEE-4F7F-852A-54B04CD3CA81}" srcOrd="1" destOrd="0" presId="urn:microsoft.com/office/officeart/2005/8/layout/process1"/>
    <dgm:cxn modelId="{43EC0F14-62F6-45FC-9A2C-2929211DD5AC}" type="presOf" srcId="{492D91B6-35BD-4085-83D7-0DCF27EE17FB}" destId="{A3BEF9B4-D271-4B4E-97D7-36CEE5308660}" srcOrd="0" destOrd="0" presId="urn:microsoft.com/office/officeart/2005/8/layout/process1"/>
    <dgm:cxn modelId="{3FF47B82-2E17-4622-A74B-C181E9FCA8C3}" type="presOf" srcId="{1B45C1BB-CBF3-4D00-9B4F-744CE58415CD}" destId="{8881857D-FD2A-4981-8422-DA6342D6C1FD}" srcOrd="1" destOrd="0" presId="urn:microsoft.com/office/officeart/2005/8/layout/process1"/>
    <dgm:cxn modelId="{9CAD759D-4351-4B03-BC74-15D25A04B448}" srcId="{8850C435-8A1D-4669-B041-DC1C050A1712}" destId="{E38B59A6-8B73-4D4D-ABC4-36083FDB01A6}" srcOrd="2" destOrd="0" parTransId="{AE1BF800-614B-4D48-A6FF-EBE3430A0DE3}" sibTransId="{64F6831C-4BFB-4109-9216-56D8784A8A70}"/>
    <dgm:cxn modelId="{67645708-7FC1-4AD3-A56B-1D20204EF4DD}" srcId="{8850C435-8A1D-4669-B041-DC1C050A1712}" destId="{AF4A20B3-49BA-4571-983E-D7EFEB01764E}" srcOrd="1" destOrd="0" parTransId="{1CF81E33-811D-49E0-A9E4-61C6C31EABAE}" sibTransId="{4A181703-6045-4BBB-8946-AF73F5C50326}"/>
    <dgm:cxn modelId="{8F9F5286-B189-4C80-8562-8B90601CF4DF}" type="presOf" srcId="{8850C435-8A1D-4669-B041-DC1C050A1712}" destId="{39E3109C-DBF5-46F5-A97D-D543594B28FC}" srcOrd="0" destOrd="0" presId="urn:microsoft.com/office/officeart/2005/8/layout/process1"/>
    <dgm:cxn modelId="{52A67143-3002-4306-BD31-96244F80055B}" type="presOf" srcId="{AF4A20B3-49BA-4571-983E-D7EFEB01764E}" destId="{6D240510-0955-4713-88AB-A69A432A8809}" srcOrd="0" destOrd="0" presId="urn:microsoft.com/office/officeart/2005/8/layout/process1"/>
    <dgm:cxn modelId="{501F2C99-C732-4612-AB93-3720AA6D4627}" type="presOf" srcId="{4A181703-6045-4BBB-8946-AF73F5C50326}" destId="{2686D699-7F70-43A4-856A-9CFDEC592E95}" srcOrd="1" destOrd="0" presId="urn:microsoft.com/office/officeart/2005/8/layout/process1"/>
    <dgm:cxn modelId="{01280866-AADC-4E10-97D7-1AAB6ED15DD8}" type="presOf" srcId="{F64BB1FB-8AD8-4184-89A3-EEFD08F41365}" destId="{212D9FDF-BD15-4C61-8F29-6BEE7672A84B}" srcOrd="0" destOrd="0" presId="urn:microsoft.com/office/officeart/2005/8/layout/process1"/>
    <dgm:cxn modelId="{6B7F0A86-198B-42FA-BB70-C56FBB4CCB24}" type="presOf" srcId="{F64BB1FB-8AD8-4184-89A3-EEFD08F41365}" destId="{B6E444D5-2B3A-4E3F-ABE1-32E5C1F44758}" srcOrd="1" destOrd="0" presId="urn:microsoft.com/office/officeart/2005/8/layout/process1"/>
    <dgm:cxn modelId="{3B2F7EDA-B348-4F70-88CB-8A728EF4E6A6}" type="presOf" srcId="{4A2A0CAE-3D96-48D8-B759-8DA79F99CEF0}" destId="{BAAB10A0-4E65-4A83-9250-7C18F926732A}" srcOrd="0" destOrd="0" presId="urn:microsoft.com/office/officeart/2005/8/layout/process1"/>
    <dgm:cxn modelId="{066521D2-C5DB-4845-A13D-5590F5E88E8D}" srcId="{8850C435-8A1D-4669-B041-DC1C050A1712}" destId="{4A2A0CAE-3D96-48D8-B759-8DA79F99CEF0}" srcOrd="3" destOrd="0" parTransId="{399BA77E-913B-4D2C-B811-EB2595D4C35A}" sibTransId="{F64BB1FB-8AD8-4184-89A3-EEFD08F41365}"/>
    <dgm:cxn modelId="{C987B352-5A9B-496B-81F6-624974EEFAD3}" type="presOf" srcId="{4A181703-6045-4BBB-8946-AF73F5C50326}" destId="{00D28A42-EA97-47C2-A8E2-5131225DC934}" srcOrd="0" destOrd="0" presId="urn:microsoft.com/office/officeart/2005/8/layout/process1"/>
    <dgm:cxn modelId="{25DBB19B-5F25-4561-AB4F-0AF07717C86C}" type="presOf" srcId="{1B45C1BB-CBF3-4D00-9B4F-744CE58415CD}" destId="{8FA05A4B-C450-48C3-B3A4-EED34E53017A}" srcOrd="0" destOrd="0" presId="urn:microsoft.com/office/officeart/2005/8/layout/process1"/>
    <dgm:cxn modelId="{709076CF-2A79-4798-8590-B71E8F26D3A2}" type="presOf" srcId="{E38B59A6-8B73-4D4D-ABC4-36083FDB01A6}" destId="{619F0EE5-B56D-4417-8259-F2DEFC64261F}" srcOrd="0" destOrd="0" presId="urn:microsoft.com/office/officeart/2005/8/layout/process1"/>
    <dgm:cxn modelId="{FCC53BBB-DE2E-4F7F-9E5F-331C89E65FB2}" type="presParOf" srcId="{39E3109C-DBF5-46F5-A97D-D543594B28FC}" destId="{A3BEF9B4-D271-4B4E-97D7-36CEE5308660}" srcOrd="0" destOrd="0" presId="urn:microsoft.com/office/officeart/2005/8/layout/process1"/>
    <dgm:cxn modelId="{E0D26B87-3304-4D3A-9864-125667BB8A20}" type="presParOf" srcId="{39E3109C-DBF5-46F5-A97D-D543594B28FC}" destId="{8FA05A4B-C450-48C3-B3A4-EED34E53017A}" srcOrd="1" destOrd="0" presId="urn:microsoft.com/office/officeart/2005/8/layout/process1"/>
    <dgm:cxn modelId="{3B60692B-3FA3-44CC-9757-BA75A59D1C15}" type="presParOf" srcId="{8FA05A4B-C450-48C3-B3A4-EED34E53017A}" destId="{8881857D-FD2A-4981-8422-DA6342D6C1FD}" srcOrd="0" destOrd="0" presId="urn:microsoft.com/office/officeart/2005/8/layout/process1"/>
    <dgm:cxn modelId="{1E56099E-383A-4CAA-8BD2-BE25559CF6FF}" type="presParOf" srcId="{39E3109C-DBF5-46F5-A97D-D543594B28FC}" destId="{6D240510-0955-4713-88AB-A69A432A8809}" srcOrd="2" destOrd="0" presId="urn:microsoft.com/office/officeart/2005/8/layout/process1"/>
    <dgm:cxn modelId="{24394660-1783-4301-BA24-A57C09F38210}" type="presParOf" srcId="{39E3109C-DBF5-46F5-A97D-D543594B28FC}" destId="{00D28A42-EA97-47C2-A8E2-5131225DC934}" srcOrd="3" destOrd="0" presId="urn:microsoft.com/office/officeart/2005/8/layout/process1"/>
    <dgm:cxn modelId="{D3207F05-3005-44B1-9AB6-D5D709D1C4DD}" type="presParOf" srcId="{00D28A42-EA97-47C2-A8E2-5131225DC934}" destId="{2686D699-7F70-43A4-856A-9CFDEC592E95}" srcOrd="0" destOrd="0" presId="urn:microsoft.com/office/officeart/2005/8/layout/process1"/>
    <dgm:cxn modelId="{B030C30D-1F6B-4085-929B-314B3DCD0288}" type="presParOf" srcId="{39E3109C-DBF5-46F5-A97D-D543594B28FC}" destId="{619F0EE5-B56D-4417-8259-F2DEFC64261F}" srcOrd="4" destOrd="0" presId="urn:microsoft.com/office/officeart/2005/8/layout/process1"/>
    <dgm:cxn modelId="{0E015915-4B9D-475F-AE71-E4AD9A4BBB10}" type="presParOf" srcId="{39E3109C-DBF5-46F5-A97D-D543594B28FC}" destId="{93148C87-19B1-47F8-AEBD-C3C0F4222A08}" srcOrd="5" destOrd="0" presId="urn:microsoft.com/office/officeart/2005/8/layout/process1"/>
    <dgm:cxn modelId="{DEF85C2A-EBB4-4788-8C64-A2903CBA336A}" type="presParOf" srcId="{93148C87-19B1-47F8-AEBD-C3C0F4222A08}" destId="{1D77540D-3EEE-4F7F-852A-54B04CD3CA81}" srcOrd="0" destOrd="0" presId="urn:microsoft.com/office/officeart/2005/8/layout/process1"/>
    <dgm:cxn modelId="{AFA52D68-EF7B-497D-B379-97CAF02992DF}" type="presParOf" srcId="{39E3109C-DBF5-46F5-A97D-D543594B28FC}" destId="{BAAB10A0-4E65-4A83-9250-7C18F926732A}" srcOrd="6" destOrd="0" presId="urn:microsoft.com/office/officeart/2005/8/layout/process1"/>
    <dgm:cxn modelId="{DAB0A921-A1ED-44FA-8C00-727FF2373F93}" type="presParOf" srcId="{39E3109C-DBF5-46F5-A97D-D543594B28FC}" destId="{212D9FDF-BD15-4C61-8F29-6BEE7672A84B}" srcOrd="7" destOrd="0" presId="urn:microsoft.com/office/officeart/2005/8/layout/process1"/>
    <dgm:cxn modelId="{85E9F4D5-DBE8-45ED-B580-A17E2BDE0D15}" type="presParOf" srcId="{212D9FDF-BD15-4C61-8F29-6BEE7672A84B}" destId="{B6E444D5-2B3A-4E3F-ABE1-32E5C1F44758}" srcOrd="0" destOrd="0" presId="urn:microsoft.com/office/officeart/2005/8/layout/process1"/>
    <dgm:cxn modelId="{F8EFA56F-378D-4D86-BEE9-4E5DFEC98FB1}" type="presParOf" srcId="{39E3109C-DBF5-46F5-A97D-D543594B28FC}" destId="{37471200-7E79-4536-9DEC-E53BA7DE06E9}" srcOrd="8"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D33F13-71E8-4962-BD21-E00D9C76C86B}">
      <dsp:nvSpPr>
        <dsp:cNvPr id="0" name=""/>
        <dsp:cNvSpPr/>
      </dsp:nvSpPr>
      <dsp:spPr>
        <a:xfrm>
          <a:off x="892278" y="633396"/>
          <a:ext cx="2798783" cy="2453636"/>
        </a:xfrm>
        <a:prstGeom prst="rect">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CFBD3B3-5C10-4A82-8633-3CC22E769D60}">
      <dsp:nvSpPr>
        <dsp:cNvPr id="0" name=""/>
        <dsp:cNvSpPr/>
      </dsp:nvSpPr>
      <dsp:spPr>
        <a:xfrm>
          <a:off x="3306231" y="1090583"/>
          <a:ext cx="1659343" cy="131142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zh-TW" altLang="en-US" sz="2000" kern="1200" dirty="0" smtClean="0">
              <a:latin typeface="標楷體" panose="03000509000000000000" pitchFamily="65" charset="-120"/>
              <a:ea typeface="標楷體" panose="03000509000000000000" pitchFamily="65" charset="-120"/>
            </a:rPr>
            <a:t>翻轉教室</a:t>
          </a:r>
          <a:endParaRPr lang="en-US" altLang="zh-TW" sz="2000" kern="1200" dirty="0" smtClean="0">
            <a:latin typeface="標楷體" panose="03000509000000000000" pitchFamily="65" charset="-120"/>
            <a:ea typeface="標楷體" panose="03000509000000000000" pitchFamily="65" charset="-120"/>
          </a:endParaRPr>
        </a:p>
        <a:p>
          <a:pPr lvl="0" algn="l" defTabSz="889000">
            <a:lnSpc>
              <a:spcPct val="90000"/>
            </a:lnSpc>
            <a:spcBef>
              <a:spcPct val="0"/>
            </a:spcBef>
            <a:spcAft>
              <a:spcPct val="35000"/>
            </a:spcAft>
          </a:pPr>
          <a:r>
            <a:rPr lang="zh-TW" altLang="en-US" sz="2000" kern="1200" dirty="0" smtClean="0">
              <a:latin typeface="標楷體" panose="03000509000000000000" pitchFamily="65" charset="-120"/>
              <a:ea typeface="標楷體" panose="03000509000000000000" pitchFamily="65" charset="-120"/>
            </a:rPr>
            <a:t>適性化學習</a:t>
          </a:r>
          <a:endParaRPr lang="en-US" altLang="zh-TW" sz="2000" kern="1200" dirty="0" smtClean="0">
            <a:latin typeface="標楷體" panose="03000509000000000000" pitchFamily="65" charset="-120"/>
            <a:ea typeface="標楷體" panose="03000509000000000000" pitchFamily="65" charset="-120"/>
          </a:endParaRPr>
        </a:p>
        <a:p>
          <a:pPr lvl="0" algn="l" defTabSz="889000">
            <a:lnSpc>
              <a:spcPct val="90000"/>
            </a:lnSpc>
            <a:spcBef>
              <a:spcPct val="0"/>
            </a:spcBef>
            <a:spcAft>
              <a:spcPct val="35000"/>
            </a:spcAft>
          </a:pPr>
          <a:r>
            <a:rPr lang="zh-TW" altLang="en-US" sz="2000" kern="1200" dirty="0" smtClean="0">
              <a:latin typeface="標楷體" panose="03000509000000000000" pitchFamily="65" charset="-120"/>
              <a:ea typeface="標楷體" panose="03000509000000000000" pitchFamily="65" charset="-120"/>
            </a:rPr>
            <a:t>個人化學習</a:t>
          </a:r>
          <a:endParaRPr lang="zh-TW" altLang="en-US" sz="2000" kern="1200" dirty="0">
            <a:latin typeface="標楷體" panose="03000509000000000000" pitchFamily="65" charset="-120"/>
            <a:ea typeface="標楷體" panose="03000509000000000000" pitchFamily="65" charset="-120"/>
          </a:endParaRPr>
        </a:p>
      </dsp:txBody>
      <dsp:txXfrm>
        <a:off x="3344641" y="1128993"/>
        <a:ext cx="1582523" cy="1234600"/>
      </dsp:txXfrm>
    </dsp:sp>
    <dsp:sp modelId="{095E4C86-8047-4CE3-BEAE-832D3D7B0585}">
      <dsp:nvSpPr>
        <dsp:cNvPr id="0" name=""/>
        <dsp:cNvSpPr/>
      </dsp:nvSpPr>
      <dsp:spPr>
        <a:xfrm>
          <a:off x="486031" y="77923"/>
          <a:ext cx="3669470" cy="582556"/>
        </a:xfrm>
        <a:prstGeom prst="rect">
          <a:avLst/>
        </a:prstGeom>
        <a:solidFill>
          <a:srgbClr val="CCEC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zh-TW" altLang="zh-TW" sz="2400" b="1" kern="1200" dirty="0" smtClean="0">
              <a:solidFill>
                <a:srgbClr val="FF0000"/>
              </a:solidFill>
              <a:latin typeface="標楷體" panose="03000509000000000000" pitchFamily="65" charset="-120"/>
              <a:ea typeface="標楷體" panose="03000509000000000000" pitchFamily="65" charset="-120"/>
            </a:rPr>
            <a:t>學習活動</a:t>
          </a:r>
          <a:r>
            <a:rPr lang="zh-TW" altLang="en-US" sz="2400" b="1" kern="1200" dirty="0" smtClean="0">
              <a:solidFill>
                <a:srgbClr val="FF0000"/>
              </a:solidFill>
              <a:latin typeface="標楷體" panose="03000509000000000000" pitchFamily="65" charset="-120"/>
              <a:ea typeface="標楷體" panose="03000509000000000000" pitchFamily="65" charset="-120"/>
            </a:rPr>
            <a:t>：</a:t>
          </a:r>
          <a:r>
            <a:rPr lang="zh-TW" altLang="en-US" sz="2400" b="1" kern="1200" dirty="0" smtClean="0">
              <a:solidFill>
                <a:srgbClr val="0000FF"/>
              </a:solidFill>
              <a:latin typeface="標楷體" panose="03000509000000000000" pitchFamily="65" charset="-120"/>
              <a:ea typeface="標楷體" panose="03000509000000000000" pitchFamily="65" charset="-120"/>
            </a:rPr>
            <a:t>以學生為中心</a:t>
          </a:r>
          <a:endParaRPr lang="zh-TW" altLang="en-US" sz="2400" b="1" kern="1200" dirty="0">
            <a:solidFill>
              <a:srgbClr val="0000FF"/>
            </a:solidFill>
            <a:latin typeface="標楷體" panose="03000509000000000000" pitchFamily="65" charset="-120"/>
            <a:ea typeface="標楷體" panose="03000509000000000000" pitchFamily="65" charset="-120"/>
          </a:endParaRPr>
        </a:p>
      </dsp:txBody>
      <dsp:txXfrm>
        <a:off x="486031" y="77923"/>
        <a:ext cx="3669470" cy="582556"/>
      </dsp:txXfrm>
    </dsp:sp>
    <dsp:sp modelId="{30A26B72-A4A7-43F4-AB62-A6DD693B3E3D}">
      <dsp:nvSpPr>
        <dsp:cNvPr id="0" name=""/>
        <dsp:cNvSpPr/>
      </dsp:nvSpPr>
      <dsp:spPr>
        <a:xfrm>
          <a:off x="5442000" y="662718"/>
          <a:ext cx="2828118" cy="2537683"/>
        </a:xfrm>
        <a:prstGeom prst="rect">
          <a:avLst/>
        </a:prstGeom>
        <a:blipFill rotWithShape="1">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C80E555-A1AF-48D5-B5AA-B6CB1527C41E}">
      <dsp:nvSpPr>
        <dsp:cNvPr id="0" name=""/>
        <dsp:cNvSpPr/>
      </dsp:nvSpPr>
      <dsp:spPr>
        <a:xfrm>
          <a:off x="8065100" y="1229839"/>
          <a:ext cx="1581121" cy="131142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zh-TW" altLang="en-US" sz="2000" kern="1200" dirty="0" smtClean="0">
              <a:latin typeface="標楷體" panose="03000509000000000000" pitchFamily="65" charset="-120"/>
              <a:ea typeface="標楷體" panose="03000509000000000000" pitchFamily="65" charset="-120"/>
            </a:rPr>
            <a:t>教師與學生共同學習</a:t>
          </a:r>
          <a:endParaRPr lang="zh-TW" altLang="en-US" sz="2000" kern="1200" dirty="0">
            <a:latin typeface="標楷體" panose="03000509000000000000" pitchFamily="65" charset="-120"/>
            <a:ea typeface="標楷體" panose="03000509000000000000" pitchFamily="65" charset="-120"/>
          </a:endParaRPr>
        </a:p>
      </dsp:txBody>
      <dsp:txXfrm>
        <a:off x="8103510" y="1268249"/>
        <a:ext cx="1504301" cy="1234600"/>
      </dsp:txXfrm>
    </dsp:sp>
    <dsp:sp modelId="{47585763-6995-4818-92A6-DAE88C0C6483}">
      <dsp:nvSpPr>
        <dsp:cNvPr id="0" name=""/>
        <dsp:cNvSpPr/>
      </dsp:nvSpPr>
      <dsp:spPr>
        <a:xfrm>
          <a:off x="5167697" y="40271"/>
          <a:ext cx="3152670" cy="649118"/>
        </a:xfrm>
        <a:prstGeom prst="rect">
          <a:avLst/>
        </a:prstGeom>
        <a:solidFill>
          <a:srgbClr val="CCEC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zh-TW" altLang="en-US" sz="2400" b="1" kern="1200" dirty="0" smtClean="0">
              <a:solidFill>
                <a:srgbClr val="FF0000"/>
              </a:solidFill>
              <a:latin typeface="標楷體" panose="03000509000000000000" pitchFamily="65" charset="-120"/>
              <a:ea typeface="標楷體" panose="03000509000000000000" pitchFamily="65" charset="-120"/>
            </a:rPr>
            <a:t>參與者</a:t>
          </a:r>
          <a:r>
            <a:rPr lang="zh-TW" altLang="en-US" sz="2400" b="1" kern="1200" dirty="0" smtClean="0">
              <a:latin typeface="標楷體" panose="03000509000000000000" pitchFamily="65" charset="-120"/>
              <a:ea typeface="標楷體" panose="03000509000000000000" pitchFamily="65" charset="-120"/>
            </a:rPr>
            <a:t>：</a:t>
          </a:r>
          <a:r>
            <a:rPr lang="zh-TW" altLang="en-US" sz="2400" b="1" kern="1200" dirty="0" smtClean="0">
              <a:solidFill>
                <a:srgbClr val="0000FF"/>
              </a:solidFill>
              <a:latin typeface="標楷體" panose="03000509000000000000" pitchFamily="65" charset="-120"/>
              <a:ea typeface="標楷體" panose="03000509000000000000" pitchFamily="65" charset="-120"/>
            </a:rPr>
            <a:t>老師、學生</a:t>
          </a:r>
          <a:endParaRPr lang="zh-TW" altLang="en-US" sz="2400" b="1" kern="1200" dirty="0">
            <a:solidFill>
              <a:srgbClr val="0000FF"/>
            </a:solidFill>
            <a:latin typeface="標楷體" panose="03000509000000000000" pitchFamily="65" charset="-120"/>
            <a:ea typeface="標楷體" panose="03000509000000000000" pitchFamily="65" charset="-120"/>
          </a:endParaRPr>
        </a:p>
      </dsp:txBody>
      <dsp:txXfrm>
        <a:off x="5167697" y="40271"/>
        <a:ext cx="3152670" cy="649118"/>
      </dsp:txXfrm>
    </dsp:sp>
    <dsp:sp modelId="{5F5720BC-5841-4BBE-99ED-D7B272DE54C2}">
      <dsp:nvSpPr>
        <dsp:cNvPr id="0" name=""/>
        <dsp:cNvSpPr/>
      </dsp:nvSpPr>
      <dsp:spPr>
        <a:xfrm>
          <a:off x="2908837" y="4004233"/>
          <a:ext cx="2686250" cy="1965976"/>
        </a:xfrm>
        <a:prstGeom prst="rect">
          <a:avLst/>
        </a:prstGeom>
        <a:blipFill rotWithShape="1">
          <a:blip xmlns:r="http://schemas.openxmlformats.org/officeDocument/2006/relationships" r:embed="rId3"/>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27F0CE3-528F-41F2-8E1D-A2AED98F58C0}">
      <dsp:nvSpPr>
        <dsp:cNvPr id="0" name=""/>
        <dsp:cNvSpPr/>
      </dsp:nvSpPr>
      <dsp:spPr>
        <a:xfrm>
          <a:off x="5473225" y="4263735"/>
          <a:ext cx="2292169" cy="131142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kern="1200" dirty="0" smtClean="0">
              <a:latin typeface="標楷體" panose="03000509000000000000" pitchFamily="65" charset="-120"/>
              <a:ea typeface="標楷體" panose="03000509000000000000" pitchFamily="65" charset="-120"/>
            </a:rPr>
            <a:t>科技輔助教學</a:t>
          </a:r>
          <a:endParaRPr lang="en-US" altLang="zh-TW" sz="2000" kern="1200" dirty="0" smtClean="0">
            <a:latin typeface="標楷體" panose="03000509000000000000" pitchFamily="65" charset="-120"/>
            <a:ea typeface="標楷體" panose="03000509000000000000" pitchFamily="65" charset="-120"/>
          </a:endParaRPr>
        </a:p>
        <a:p>
          <a:pPr lvl="0" algn="ctr" defTabSz="889000">
            <a:lnSpc>
              <a:spcPct val="90000"/>
            </a:lnSpc>
            <a:spcBef>
              <a:spcPct val="0"/>
            </a:spcBef>
            <a:spcAft>
              <a:spcPct val="35000"/>
            </a:spcAft>
          </a:pPr>
          <a:r>
            <a:rPr lang="zh-TW" altLang="en-US" sz="2400" b="1" kern="1200" dirty="0" smtClean="0">
              <a:solidFill>
                <a:srgbClr val="0000FF"/>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cs typeface="Times New Roman" panose="02020603050405020304" pitchFamily="18" charset="0"/>
            </a:rPr>
            <a:t>數位學習平臺</a:t>
          </a:r>
          <a:endParaRPr lang="zh-TW" altLang="en-US" sz="2400" b="1" kern="1200" dirty="0">
            <a:solidFill>
              <a:srgbClr val="0000FF"/>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endParaRPr>
        </a:p>
      </dsp:txBody>
      <dsp:txXfrm>
        <a:off x="5511635" y="4302145"/>
        <a:ext cx="2215349" cy="1234600"/>
      </dsp:txXfrm>
    </dsp:sp>
    <dsp:sp modelId="{BFF3D998-DB32-44B6-BC44-A42B3855A9F7}">
      <dsp:nvSpPr>
        <dsp:cNvPr id="0" name=""/>
        <dsp:cNvSpPr/>
      </dsp:nvSpPr>
      <dsp:spPr>
        <a:xfrm>
          <a:off x="2643409" y="3351182"/>
          <a:ext cx="3217107" cy="549730"/>
        </a:xfrm>
        <a:prstGeom prst="rect">
          <a:avLst/>
        </a:prstGeom>
        <a:solidFill>
          <a:srgbClr val="CCEC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zh-TW" altLang="en-US" sz="2400" b="1" kern="1200" dirty="0" smtClean="0">
              <a:solidFill>
                <a:srgbClr val="FF0000"/>
              </a:solidFill>
              <a:latin typeface="標楷體" panose="03000509000000000000" pitchFamily="65" charset="-120"/>
              <a:ea typeface="標楷體" panose="03000509000000000000" pitchFamily="65" charset="-120"/>
            </a:rPr>
            <a:t>學習環境</a:t>
          </a:r>
          <a:endParaRPr lang="zh-TW" altLang="en-US" sz="2400" b="1" kern="1200" dirty="0">
            <a:solidFill>
              <a:srgbClr val="FF0000"/>
            </a:solidFill>
            <a:latin typeface="標楷體" panose="03000509000000000000" pitchFamily="65" charset="-120"/>
            <a:ea typeface="標楷體" panose="03000509000000000000" pitchFamily="65" charset="-120"/>
          </a:endParaRPr>
        </a:p>
      </dsp:txBody>
      <dsp:txXfrm>
        <a:off x="2643409" y="3351182"/>
        <a:ext cx="3217107" cy="5497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BEF9B4-D271-4B4E-97D7-36CEE5308660}">
      <dsp:nvSpPr>
        <dsp:cNvPr id="0" name=""/>
        <dsp:cNvSpPr/>
      </dsp:nvSpPr>
      <dsp:spPr>
        <a:xfrm>
          <a:off x="4960" y="294268"/>
          <a:ext cx="1323888" cy="79510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zh-TW" altLang="en-US" sz="1600" b="0" i="0" u="none" kern="1200" dirty="0"/>
            <a:t>分類事件類別</a:t>
          </a:r>
          <a:endParaRPr lang="zh-TW" altLang="en-US" sz="1600" kern="1200" dirty="0"/>
        </a:p>
      </dsp:txBody>
      <dsp:txXfrm>
        <a:off x="28248" y="317556"/>
        <a:ext cx="1277312" cy="748533"/>
      </dsp:txXfrm>
    </dsp:sp>
    <dsp:sp modelId="{8FA05A4B-C450-48C3-B3A4-EED34E53017A}">
      <dsp:nvSpPr>
        <dsp:cNvPr id="0" name=""/>
        <dsp:cNvSpPr/>
      </dsp:nvSpPr>
      <dsp:spPr>
        <a:xfrm>
          <a:off x="1461237" y="527660"/>
          <a:ext cx="280664" cy="32832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zh-TW" altLang="en-US" sz="1400" kern="1200"/>
        </a:p>
      </dsp:txBody>
      <dsp:txXfrm>
        <a:off x="1461237" y="593325"/>
        <a:ext cx="196465" cy="196994"/>
      </dsp:txXfrm>
    </dsp:sp>
    <dsp:sp modelId="{6D240510-0955-4713-88AB-A69A432A8809}">
      <dsp:nvSpPr>
        <dsp:cNvPr id="0" name=""/>
        <dsp:cNvSpPr/>
      </dsp:nvSpPr>
      <dsp:spPr>
        <a:xfrm>
          <a:off x="1858403" y="294268"/>
          <a:ext cx="1323888" cy="79510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zh-TW" altLang="en-US" sz="1600" b="0" i="0" u="none" kern="1200" dirty="0"/>
            <a:t>定義序列時間</a:t>
          </a:r>
          <a:endParaRPr lang="zh-TW" altLang="en-US" sz="1600" kern="1200" dirty="0"/>
        </a:p>
      </dsp:txBody>
      <dsp:txXfrm>
        <a:off x="1881691" y="317556"/>
        <a:ext cx="1277312" cy="748533"/>
      </dsp:txXfrm>
    </dsp:sp>
    <dsp:sp modelId="{00D28A42-EA97-47C2-A8E2-5131225DC934}">
      <dsp:nvSpPr>
        <dsp:cNvPr id="0" name=""/>
        <dsp:cNvSpPr/>
      </dsp:nvSpPr>
      <dsp:spPr>
        <a:xfrm>
          <a:off x="3314680" y="527660"/>
          <a:ext cx="280664" cy="32832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zh-TW" altLang="en-US" sz="1400" kern="1200"/>
        </a:p>
      </dsp:txBody>
      <dsp:txXfrm>
        <a:off x="3314680" y="593325"/>
        <a:ext cx="196465" cy="196994"/>
      </dsp:txXfrm>
    </dsp:sp>
    <dsp:sp modelId="{619F0EE5-B56D-4417-8259-F2DEFC64261F}">
      <dsp:nvSpPr>
        <dsp:cNvPr id="0" name=""/>
        <dsp:cNvSpPr/>
      </dsp:nvSpPr>
      <dsp:spPr>
        <a:xfrm>
          <a:off x="3711847" y="294268"/>
          <a:ext cx="1323888" cy="79510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zh-TW" altLang="en-US" sz="1600" b="0" i="0" u="none" kern="1200" dirty="0"/>
            <a:t>加入章節資訊並合併</a:t>
          </a:r>
          <a:endParaRPr lang="zh-TW" altLang="en-US" sz="1600" kern="1200" dirty="0"/>
        </a:p>
      </dsp:txBody>
      <dsp:txXfrm>
        <a:off x="3735135" y="317556"/>
        <a:ext cx="1277312" cy="748533"/>
      </dsp:txXfrm>
    </dsp:sp>
    <dsp:sp modelId="{93148C87-19B1-47F8-AEBD-C3C0F4222A08}">
      <dsp:nvSpPr>
        <dsp:cNvPr id="0" name=""/>
        <dsp:cNvSpPr/>
      </dsp:nvSpPr>
      <dsp:spPr>
        <a:xfrm>
          <a:off x="5168124" y="527660"/>
          <a:ext cx="280664" cy="32832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zh-TW" altLang="en-US" sz="1400" kern="1200"/>
        </a:p>
      </dsp:txBody>
      <dsp:txXfrm>
        <a:off x="5168124" y="593325"/>
        <a:ext cx="196465" cy="196994"/>
      </dsp:txXfrm>
    </dsp:sp>
    <dsp:sp modelId="{BAAB10A0-4E65-4A83-9250-7C18F926732A}">
      <dsp:nvSpPr>
        <dsp:cNvPr id="0" name=""/>
        <dsp:cNvSpPr/>
      </dsp:nvSpPr>
      <dsp:spPr>
        <a:xfrm>
          <a:off x="5565290" y="294268"/>
          <a:ext cx="1653139" cy="79510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zh-TW" altLang="en-US" sz="1600" b="0" i="0" u="none" kern="1200" dirty="0"/>
            <a:t>連續且相同事件類別合併</a:t>
          </a:r>
          <a:endParaRPr lang="zh-TW" altLang="en-US" sz="1600" kern="1200" dirty="0"/>
        </a:p>
      </dsp:txBody>
      <dsp:txXfrm>
        <a:off x="5588578" y="317556"/>
        <a:ext cx="1606563" cy="748533"/>
      </dsp:txXfrm>
    </dsp:sp>
    <dsp:sp modelId="{212D9FDF-BD15-4C61-8F29-6BEE7672A84B}">
      <dsp:nvSpPr>
        <dsp:cNvPr id="0" name=""/>
        <dsp:cNvSpPr/>
      </dsp:nvSpPr>
      <dsp:spPr>
        <a:xfrm>
          <a:off x="7350818" y="527660"/>
          <a:ext cx="280664" cy="32832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zh-TW" altLang="en-US" sz="1400" kern="1200"/>
        </a:p>
      </dsp:txBody>
      <dsp:txXfrm>
        <a:off x="7350818" y="593325"/>
        <a:ext cx="196465" cy="196994"/>
      </dsp:txXfrm>
    </dsp:sp>
    <dsp:sp modelId="{37471200-7E79-4536-9DEC-E53BA7DE06E9}">
      <dsp:nvSpPr>
        <dsp:cNvPr id="0" name=""/>
        <dsp:cNvSpPr/>
      </dsp:nvSpPr>
      <dsp:spPr>
        <a:xfrm>
          <a:off x="7747985" y="294268"/>
          <a:ext cx="1323888" cy="79510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zh-TW" altLang="en-US" sz="1600" b="0" i="0" u="none" kern="1200" dirty="0"/>
            <a:t>去除離群值</a:t>
          </a:r>
          <a:endParaRPr lang="zh-TW" altLang="en-US" sz="1600" kern="1200" dirty="0"/>
        </a:p>
      </dsp:txBody>
      <dsp:txXfrm>
        <a:off x="7771273" y="317556"/>
        <a:ext cx="1277312" cy="748533"/>
      </dsp:txXfrm>
    </dsp:sp>
  </dsp:spTree>
</dsp:drawing>
</file>

<file path=ppt/diagrams/layout1.xml><?xml version="1.0" encoding="utf-8"?>
<dgm:layoutDef xmlns:dgm="http://schemas.openxmlformats.org/drawingml/2006/diagram" xmlns:a="http://schemas.openxmlformats.org/drawingml/2006/main" uniqueId="urn:microsoft.com/office/officeart/2008/layout/TitledPictureBlocks">
  <dgm:title val=""/>
  <dgm:desc val=""/>
  <dgm:catLst>
    <dgm:cat type="picture" pri="10000"/>
    <dgm:cat type="pictureconvert" pri="10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rootNode">
    <dgm:varLst>
      <dgm:chMax/>
      <dgm:chPref/>
      <dgm:dir/>
      <dgm:animLvl val="lvl"/>
    </dgm:varLst>
    <dgm:choose name="Name0">
      <dgm:if name="Name1" func="var" arg="dir" op="equ" val="norm">
        <dgm:alg type="snake">
          <dgm:param type="off" val="ctr"/>
          <dgm:param type="grDir" val="tL"/>
        </dgm:alg>
      </dgm:if>
      <dgm:else name="Name2">
        <dgm:alg type="snake">
          <dgm:param type="off" val="ctr"/>
          <dgm:param type="grDir" val="tR"/>
        </dgm:alg>
      </dgm:else>
    </dgm:choose>
    <dgm:shape xmlns:r="http://schemas.openxmlformats.org/officeDocument/2006/relationships" r:blip="">
      <dgm:adjLst/>
    </dgm:shape>
    <dgm:constrLst>
      <dgm:constr type="primFontSz" for="des" forName="ParentText" op="equ"/>
      <dgm:constr type="primFontSz" for="des" forName="ChildText" op="equ"/>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3787"/>
        </dgm:alg>
        <dgm:shape xmlns:r="http://schemas.openxmlformats.org/officeDocument/2006/relationships" r:blip="">
          <dgm:adjLst/>
        </dgm:shape>
        <dgm:choose name="Name3">
          <dgm:if name="Name4" func="var" arg="dir" op="equ" val="norm">
            <dgm:constrLst>
              <dgm:constr type="l" for="ch" forName="ParentText" refType="w" fact="0"/>
              <dgm:constr type="t" for="ch" forName="ParentText" refType="h" fact="0"/>
              <dgm:constr type="w" for="ch" forName="ParentText" refType="w" fact="0.7457"/>
              <dgm:constr type="h" for="ch" forName="ParentText" refType="h" fact="0.15"/>
              <dgm:constr type="l" for="ch" forName="Image" refType="w" fact="0"/>
              <dgm:constr type="t" for="ch" forName="Image" refType="h" fact="0.1661"/>
              <dgm:constr type="w" for="ch" forName="Image" refType="w" fact="0.7457"/>
              <dgm:constr type="h" for="ch" forName="Image" refType="h" fact="0.8711"/>
              <dgm:constr type="l" for="ch" forName="ChildText" refType="w" fact="0.6464"/>
              <dgm:constr type="t" for="ch" forName="ChildText" refType="h" fact="0.288"/>
              <dgm:constr type="w" for="ch" forName="ChildText" refType="w" fact="0.3536"/>
              <dgm:constr type="h" for="ch" forName="ChildText" refType="h" fact="0.5074"/>
            </dgm:constrLst>
          </dgm:if>
          <dgm:else name="Name5">
            <dgm:constrLst>
              <dgm:constr type="l" for="ch" forName="ParentText" refType="w" fact="0.26"/>
              <dgm:constr type="t" for="ch" forName="ParentText" refType="h" fact="0"/>
              <dgm:constr type="w" for="ch" forName="ParentText" refType="w" fact="0.7457"/>
              <dgm:constr type="h" for="ch" forName="ParentText" refType="h" fact="0.15"/>
              <dgm:constr type="l" for="ch" forName="Image" refType="w" fact="0.26"/>
              <dgm:constr type="t" for="ch" forName="Image" refType="h" fact="0.1661"/>
              <dgm:constr type="w" for="ch" forName="Image" refType="w" fact="0.7446"/>
              <dgm:constr type="h" for="ch" forName="Image" refType="h" fact="0.8711"/>
              <dgm:constr type="l" for="ch" forName="ChildText" refType="w" fact="0"/>
              <dgm:constr type="t" for="ch" forName="ChildText" refType="h" fact="0.288"/>
              <dgm:constr type="w" for="ch" forName="ChildText" refType="w" fact="0.3536"/>
              <dgm:constr type="h" for="ch" forName="ChildText" refType="h" fact="0.5074"/>
            </dgm:constrLst>
          </dgm:else>
        </dgm:choose>
        <dgm:layoutNode name="ParentText" styleLbl="node1">
          <dgm:varLst>
            <dgm:chMax val="1"/>
            <dgm:chPref val="1"/>
            <dgm:bulletEnabled val="1"/>
          </dgm:varLst>
          <dgm:alg type="tx"/>
          <dgm:shape xmlns:r="http://schemas.openxmlformats.org/officeDocument/2006/relationships" type="rect" r:blip="" zOrderOff="10">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Image" styleLbl="bgImgPlace1">
          <dgm:alg type="sp"/>
          <dgm:shape xmlns:r="http://schemas.openxmlformats.org/officeDocument/2006/relationships" type="rect" r:blip="" blipPhldr="1">
            <dgm:adjLst/>
          </dgm:shape>
          <dgm:presOf/>
        </dgm:layoutNode>
        <dgm:layoutNode name="ChildText" styleLbl="fgAcc1">
          <dgm:varLst>
            <dgm:chMax val="0"/>
            <dgm:chPref val="0"/>
            <dgm:bulletEnabled val="1"/>
          </dgm:varLst>
          <dgm:choose name="Name6">
            <dgm:if name="Name7" axis="des" ptType="node" func="cnt" op="equ" val="1">
              <dgm:alg type="tx">
                <dgm:param type="stBulletLvl" val="2"/>
                <dgm:param type="txAnchorVertCh" val="mid"/>
                <dgm:param type="parTxLTRAlign" val="l"/>
              </dgm:alg>
            </dgm:if>
            <dgm:else name="Name8">
              <dgm:alg type="tx">
                <dgm:param type="stBulletLvl" val="1"/>
                <dgm:param type="txAnchorVertCh" val="mid"/>
              </dgm:alg>
            </dgm:else>
          </dgm:choose>
          <dgm:choose name="Name9">
            <dgm:if name="Name10" axis="ch" ptType="node" func="cnt" op="gte" val="1">
              <dgm:shape xmlns:r="http://schemas.openxmlformats.org/officeDocument/2006/relationships" type="roundRect" r:blip="">
                <dgm:adjLst>
                  <dgm:adj idx="1" val="0.1"/>
                </dgm:adjLst>
              </dgm:shape>
              <dgm:presOf axis="des" ptType="node"/>
            </dgm:if>
            <dgm:else name="Name11">
              <dgm:shape xmlns:r="http://schemas.openxmlformats.org/officeDocument/2006/relationships" type="roundRect" r:blip="" hideGeom="1">
                <dgm:adjLst>
                  <dgm:adj idx="1" val="0.1"/>
                </dgm:adjLst>
              </dgm:shape>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A4D171-5A6B-4F13-9E4B-857C5CF6AB08}" type="datetimeFigureOut">
              <a:rPr lang="zh-TW" altLang="en-US" smtClean="0"/>
              <a:t>2020/11/12</a:t>
            </a:fld>
            <a:endParaRPr lang="zh-TW" altLang="en-US"/>
          </a:p>
        </p:txBody>
      </p:sp>
      <p:sp>
        <p:nvSpPr>
          <p:cNvPr id="4" name="投影片影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F41BE4-C746-4A1A-BF88-EEF9CED5D20B}" type="slidenum">
              <a:rPr lang="zh-TW" altLang="en-US" smtClean="0"/>
              <a:t>‹#›</a:t>
            </a:fld>
            <a:endParaRPr lang="zh-TW" altLang="en-US"/>
          </a:p>
        </p:txBody>
      </p:sp>
    </p:spTree>
    <p:extLst>
      <p:ext uri="{BB962C8B-B14F-4D97-AF65-F5344CB8AC3E}">
        <p14:creationId xmlns:p14="http://schemas.microsoft.com/office/powerpoint/2010/main" val="1831241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685800" y="1143000"/>
            <a:ext cx="5486400" cy="3086100"/>
          </a:xfrm>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1EC2286F-3839-4340-A9AF-E527602761A2}" type="slidenum">
              <a:rPr lang="zh-TW" altLang="en-US" smtClean="0"/>
              <a:t>3</a:t>
            </a:fld>
            <a:endParaRPr lang="zh-TW" altLang="en-US"/>
          </a:p>
        </p:txBody>
      </p:sp>
    </p:spTree>
    <p:extLst>
      <p:ext uri="{BB962C8B-B14F-4D97-AF65-F5344CB8AC3E}">
        <p14:creationId xmlns:p14="http://schemas.microsoft.com/office/powerpoint/2010/main" val="10295515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685800" y="1143000"/>
            <a:ext cx="5486400" cy="3086100"/>
          </a:xfrm>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A5F41BE4-C746-4A1A-BF88-EEF9CED5D20B}" type="slidenum">
              <a:rPr lang="zh-TW" altLang="en-US" smtClean="0"/>
              <a:t>63</a:t>
            </a:fld>
            <a:endParaRPr lang="zh-TW" altLang="en-US"/>
          </a:p>
        </p:txBody>
      </p:sp>
    </p:spTree>
    <p:extLst>
      <p:ext uri="{BB962C8B-B14F-4D97-AF65-F5344CB8AC3E}">
        <p14:creationId xmlns:p14="http://schemas.microsoft.com/office/powerpoint/2010/main" val="2884890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685800" y="1143000"/>
            <a:ext cx="5486400" cy="3086100"/>
          </a:xfrm>
        </p:spPr>
      </p:sp>
      <p:sp>
        <p:nvSpPr>
          <p:cNvPr id="3" name="備忘稿版面配置區 2"/>
          <p:cNvSpPr>
            <a:spLocks noGrp="1"/>
          </p:cNvSpPr>
          <p:nvPr>
            <p:ph type="body" idx="1"/>
          </p:nvPr>
        </p:nvSpPr>
        <p:spPr/>
        <p:txBody>
          <a:bodyPr/>
          <a:lstStyle/>
          <a:p>
            <a:pPr rtl="0"/>
            <a:r>
              <a:rPr lang="zh-TW" altLang="en-US" sz="1200" b="0" i="0" u="none" strike="noStrike" kern="1200" dirty="0">
                <a:solidFill>
                  <a:schemeClr val="tx1"/>
                </a:solidFill>
                <a:effectLst/>
                <a:latin typeface="+mn-lt"/>
                <a:ea typeface="+mn-ea"/>
                <a:cs typeface="+mn-cs"/>
              </a:rPr>
              <a:t>故由此可推論，學習策略四除了可做為認知負荷的指標</a:t>
            </a:r>
            <a:r>
              <a:rPr lang="en-US" altLang="zh-TW" sz="1200" b="0" i="0" u="none" strike="noStrike" kern="1200" dirty="0">
                <a:solidFill>
                  <a:schemeClr val="tx1"/>
                </a:solidFill>
                <a:effectLst/>
                <a:latin typeface="+mn-lt"/>
                <a:ea typeface="+mn-ea"/>
                <a:cs typeface="+mn-cs"/>
              </a:rPr>
              <a:t>(indicator)</a:t>
            </a:r>
            <a:r>
              <a:rPr lang="zh-TW" altLang="en-US" sz="1200" b="0" i="0" u="none" strike="noStrike" kern="1200" dirty="0">
                <a:solidFill>
                  <a:schemeClr val="tx1"/>
                </a:solidFill>
                <a:effectLst/>
                <a:latin typeface="+mn-lt"/>
                <a:ea typeface="+mn-ea"/>
                <a:cs typeface="+mn-cs"/>
              </a:rPr>
              <a:t>，亦可引導學生透過學習策略四的調整策略，藉以提升學生學習策略一的行為數量，進而達到提升學生成績的目標。為了進一步了解對期末考成績相關性較高的學習策略一與學習策略三，我們檢驗了</a:t>
            </a:r>
            <a:r>
              <a:rPr lang="en-US" altLang="zh-TW" sz="1200" b="0" i="0" u="none" strike="noStrike" kern="1200" dirty="0">
                <a:solidFill>
                  <a:schemeClr val="tx1"/>
                </a:solidFill>
                <a:effectLst/>
                <a:latin typeface="+mn-lt"/>
                <a:ea typeface="+mn-ea"/>
                <a:cs typeface="+mn-cs"/>
              </a:rPr>
              <a:t>4.1</a:t>
            </a:r>
            <a:r>
              <a:rPr lang="zh-TW" altLang="en-US" sz="1200" b="0" i="0" u="none" strike="noStrike" kern="1200" dirty="0">
                <a:solidFill>
                  <a:schemeClr val="tx1"/>
                </a:solidFill>
                <a:effectLst/>
                <a:latin typeface="+mn-lt"/>
                <a:ea typeface="+mn-ea"/>
                <a:cs typeface="+mn-cs"/>
              </a:rPr>
              <a:t>節中探討的代表序列與期末考成績的相關性，如圖</a:t>
            </a:r>
            <a:r>
              <a:rPr lang="en-US" altLang="zh-TW" sz="1200" b="0" i="0" u="none" strike="noStrike" kern="1200" dirty="0">
                <a:solidFill>
                  <a:schemeClr val="tx1"/>
                </a:solidFill>
                <a:effectLst/>
                <a:latin typeface="+mn-lt"/>
                <a:ea typeface="+mn-ea"/>
                <a:cs typeface="+mn-cs"/>
              </a:rPr>
              <a:t>.</a:t>
            </a:r>
            <a:r>
              <a:rPr lang="zh-TW" altLang="en-US" sz="1200" b="0" i="0" u="none" strike="noStrike" kern="1200" dirty="0">
                <a:solidFill>
                  <a:schemeClr val="tx1"/>
                </a:solidFill>
                <a:effectLst/>
                <a:latin typeface="+mn-lt"/>
                <a:ea typeface="+mn-ea"/>
                <a:cs typeface="+mn-cs"/>
              </a:rPr>
              <a:t>所示</a:t>
            </a:r>
            <a:endParaRPr lang="zh-TW" altLang="en-US" b="0" dirty="0">
              <a:effectLst/>
            </a:endParaRPr>
          </a:p>
          <a:p>
            <a:r>
              <a:rPr lang="zh-TW" altLang="en-US" dirty="0"/>
              <a:t/>
            </a:r>
            <a:br>
              <a:rPr lang="zh-TW" altLang="en-US" dirty="0"/>
            </a:br>
            <a:endParaRPr lang="zh-TW" altLang="en-US" dirty="0"/>
          </a:p>
        </p:txBody>
      </p:sp>
      <p:sp>
        <p:nvSpPr>
          <p:cNvPr id="4" name="投影片編號版面配置區 3"/>
          <p:cNvSpPr>
            <a:spLocks noGrp="1"/>
          </p:cNvSpPr>
          <p:nvPr>
            <p:ph type="sldNum" sz="quarter" idx="5"/>
          </p:nvPr>
        </p:nvSpPr>
        <p:spPr/>
        <p:txBody>
          <a:bodyPr/>
          <a:lstStyle/>
          <a:p>
            <a:fld id="{A5F41BE4-C746-4A1A-BF88-EEF9CED5D20B}" type="slidenum">
              <a:rPr lang="zh-TW" altLang="en-US" smtClean="0"/>
              <a:t>64</a:t>
            </a:fld>
            <a:endParaRPr lang="zh-TW" altLang="en-US"/>
          </a:p>
        </p:txBody>
      </p:sp>
    </p:spTree>
    <p:extLst>
      <p:ext uri="{BB962C8B-B14F-4D97-AF65-F5344CB8AC3E}">
        <p14:creationId xmlns:p14="http://schemas.microsoft.com/office/powerpoint/2010/main" val="38360469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685800" y="1143000"/>
            <a:ext cx="5486400" cy="3086100"/>
          </a:xfrm>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A5F41BE4-C746-4A1A-BF88-EEF9CED5D20B}" type="slidenum">
              <a:rPr lang="zh-TW" altLang="en-US" smtClean="0"/>
              <a:t>65</a:t>
            </a:fld>
            <a:endParaRPr lang="zh-TW" altLang="en-US"/>
          </a:p>
        </p:txBody>
      </p:sp>
    </p:spTree>
    <p:extLst>
      <p:ext uri="{BB962C8B-B14F-4D97-AF65-F5344CB8AC3E}">
        <p14:creationId xmlns:p14="http://schemas.microsoft.com/office/powerpoint/2010/main" val="28228940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B92967E-8524-44E3-BC23-18EBE5A3A2E2}"/>
              </a:ext>
            </a:extLst>
          </p:cNvPr>
          <p:cNvSpPr>
            <a:spLocks noGrp="1"/>
          </p:cNvSpPr>
          <p:nvPr>
            <p:ph type="ctrTitle"/>
          </p:nvPr>
        </p:nvSpPr>
        <p:spPr>
          <a:xfrm>
            <a:off x="1524000" y="1122363"/>
            <a:ext cx="9144000" cy="2387600"/>
          </a:xfrm>
        </p:spPr>
        <p:txBody>
          <a:bodyPr anchor="b"/>
          <a:lstStyle>
            <a:lvl1pPr algn="ctr">
              <a:defRPr sz="6000"/>
            </a:lvl1pPr>
          </a:lstStyle>
          <a:p>
            <a:r>
              <a:rPr lang="zh-TW" altLang="en-US"/>
              <a:t>按一下以編輯母片標題樣式</a:t>
            </a:r>
          </a:p>
        </p:txBody>
      </p:sp>
      <p:sp>
        <p:nvSpPr>
          <p:cNvPr id="3" name="副標題 2">
            <a:extLst>
              <a:ext uri="{FF2B5EF4-FFF2-40B4-BE49-F238E27FC236}">
                <a16:creationId xmlns:a16="http://schemas.microsoft.com/office/drawing/2014/main" id="{D5D98A78-AEC6-42BF-9373-A53D2EC7984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按一下以編輯母片子標題樣式</a:t>
            </a:r>
          </a:p>
        </p:txBody>
      </p:sp>
      <p:sp>
        <p:nvSpPr>
          <p:cNvPr id="4" name="日期版面配置區 3">
            <a:extLst>
              <a:ext uri="{FF2B5EF4-FFF2-40B4-BE49-F238E27FC236}">
                <a16:creationId xmlns:a16="http://schemas.microsoft.com/office/drawing/2014/main" id="{8ED5E128-4E6D-47E8-A278-BA948ACBA5F4}"/>
              </a:ext>
            </a:extLst>
          </p:cNvPr>
          <p:cNvSpPr>
            <a:spLocks noGrp="1"/>
          </p:cNvSpPr>
          <p:nvPr>
            <p:ph type="dt" sz="half" idx="10"/>
          </p:nvPr>
        </p:nvSpPr>
        <p:spPr/>
        <p:txBody>
          <a:bodyPr/>
          <a:lstStyle/>
          <a:p>
            <a:fld id="{063C0514-93F5-4037-8BBA-7C27AE644F64}" type="datetime1">
              <a:rPr lang="zh-TW" altLang="en-US" smtClean="0"/>
              <a:t>2020/11/12</a:t>
            </a:fld>
            <a:endParaRPr lang="zh-TW" altLang="en-US"/>
          </a:p>
        </p:txBody>
      </p:sp>
      <p:sp>
        <p:nvSpPr>
          <p:cNvPr id="5" name="頁尾版面配置區 4">
            <a:extLst>
              <a:ext uri="{FF2B5EF4-FFF2-40B4-BE49-F238E27FC236}">
                <a16:creationId xmlns:a16="http://schemas.microsoft.com/office/drawing/2014/main" id="{9A18BB1F-D511-4EC5-9DB8-EF9B85469011}"/>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F53CF66A-DB56-4334-A555-59733DCF927F}"/>
              </a:ext>
            </a:extLst>
          </p:cNvPr>
          <p:cNvSpPr>
            <a:spLocks noGrp="1"/>
          </p:cNvSpPr>
          <p:nvPr>
            <p:ph type="sldNum" sz="quarter" idx="12"/>
          </p:nvPr>
        </p:nvSpPr>
        <p:spPr/>
        <p:txBody>
          <a:bodyPr/>
          <a:lstStyle/>
          <a:p>
            <a:fld id="{239F4BFF-D0B2-447F-8851-E99F22C0E7D2}" type="slidenum">
              <a:rPr lang="zh-TW" altLang="en-US" smtClean="0"/>
              <a:t>‹#›</a:t>
            </a:fld>
            <a:endParaRPr lang="zh-TW" altLang="en-US"/>
          </a:p>
        </p:txBody>
      </p:sp>
    </p:spTree>
    <p:extLst>
      <p:ext uri="{BB962C8B-B14F-4D97-AF65-F5344CB8AC3E}">
        <p14:creationId xmlns:p14="http://schemas.microsoft.com/office/powerpoint/2010/main" val="27325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4273C7F-6700-40E5-8175-2070EC636BD8}"/>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id="{C2141FCB-147D-47F8-A53F-21331C0D97C9}"/>
              </a:ext>
            </a:extLst>
          </p:cNvPr>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07E40D9B-E062-4CAD-AC3A-0F0BF8F913B0}"/>
              </a:ext>
            </a:extLst>
          </p:cNvPr>
          <p:cNvSpPr>
            <a:spLocks noGrp="1"/>
          </p:cNvSpPr>
          <p:nvPr>
            <p:ph type="dt" sz="half" idx="10"/>
          </p:nvPr>
        </p:nvSpPr>
        <p:spPr/>
        <p:txBody>
          <a:bodyPr/>
          <a:lstStyle/>
          <a:p>
            <a:fld id="{D6C51DD5-9BB8-4155-8A88-869CC68D1337}" type="datetime1">
              <a:rPr lang="zh-TW" altLang="en-US" smtClean="0"/>
              <a:t>2020/11/12</a:t>
            </a:fld>
            <a:endParaRPr lang="zh-TW" altLang="en-US"/>
          </a:p>
        </p:txBody>
      </p:sp>
      <p:sp>
        <p:nvSpPr>
          <p:cNvPr id="5" name="頁尾版面配置區 4">
            <a:extLst>
              <a:ext uri="{FF2B5EF4-FFF2-40B4-BE49-F238E27FC236}">
                <a16:creationId xmlns:a16="http://schemas.microsoft.com/office/drawing/2014/main" id="{AD811424-8F05-4D99-B396-1AB78801AE96}"/>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A36FCF37-0054-425A-9DDF-445211C9E2CD}"/>
              </a:ext>
            </a:extLst>
          </p:cNvPr>
          <p:cNvSpPr>
            <a:spLocks noGrp="1"/>
          </p:cNvSpPr>
          <p:nvPr>
            <p:ph type="sldNum" sz="quarter" idx="12"/>
          </p:nvPr>
        </p:nvSpPr>
        <p:spPr/>
        <p:txBody>
          <a:bodyPr/>
          <a:lstStyle/>
          <a:p>
            <a:fld id="{239F4BFF-D0B2-447F-8851-E99F22C0E7D2}" type="slidenum">
              <a:rPr lang="zh-TW" altLang="en-US" smtClean="0"/>
              <a:t>‹#›</a:t>
            </a:fld>
            <a:endParaRPr lang="zh-TW" altLang="en-US"/>
          </a:p>
        </p:txBody>
      </p:sp>
    </p:spTree>
    <p:extLst>
      <p:ext uri="{BB962C8B-B14F-4D97-AF65-F5344CB8AC3E}">
        <p14:creationId xmlns:p14="http://schemas.microsoft.com/office/powerpoint/2010/main" val="3855921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0D6CC9B-24C1-496B-B840-A6192842D630}"/>
              </a:ext>
            </a:extLst>
          </p:cNvPr>
          <p:cNvSpPr>
            <a:spLocks noGrp="1"/>
          </p:cNvSpPr>
          <p:nvPr>
            <p:ph type="title"/>
          </p:nvPr>
        </p:nvSpPr>
        <p:spPr>
          <a:xfrm>
            <a:off x="831850" y="1709738"/>
            <a:ext cx="10515600" cy="2852737"/>
          </a:xfrm>
        </p:spPr>
        <p:txBody>
          <a:bodyPr anchor="b"/>
          <a:lstStyle>
            <a:lvl1pPr>
              <a:defRPr sz="6000"/>
            </a:lvl1pPr>
          </a:lstStyle>
          <a:p>
            <a:r>
              <a:rPr lang="zh-TW" altLang="en-US"/>
              <a:t>按一下以編輯母片標題樣式</a:t>
            </a:r>
          </a:p>
        </p:txBody>
      </p:sp>
      <p:sp>
        <p:nvSpPr>
          <p:cNvPr id="3" name="文字版面配置區 2">
            <a:extLst>
              <a:ext uri="{FF2B5EF4-FFF2-40B4-BE49-F238E27FC236}">
                <a16:creationId xmlns:a16="http://schemas.microsoft.com/office/drawing/2014/main" id="{03C593F1-7809-47C5-A7C6-469311C9C380}"/>
              </a:ext>
            </a:extLst>
          </p:cNvPr>
          <p:cNvSpPr>
            <a:spLocks noGrp="1"/>
          </p:cNvSpPr>
          <p:nvPr>
            <p:ph type="body" idx="1"/>
          </p:nvPr>
        </p:nvSpPr>
        <p:spPr>
          <a:xfrm>
            <a:off x="831850"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按一下以編輯母片文字樣式</a:t>
            </a:r>
          </a:p>
        </p:txBody>
      </p:sp>
      <p:sp>
        <p:nvSpPr>
          <p:cNvPr id="4" name="日期版面配置區 3">
            <a:extLst>
              <a:ext uri="{FF2B5EF4-FFF2-40B4-BE49-F238E27FC236}">
                <a16:creationId xmlns:a16="http://schemas.microsoft.com/office/drawing/2014/main" id="{37E4616B-AE0B-47A5-AE61-362B02C28F51}"/>
              </a:ext>
            </a:extLst>
          </p:cNvPr>
          <p:cNvSpPr>
            <a:spLocks noGrp="1"/>
          </p:cNvSpPr>
          <p:nvPr>
            <p:ph type="dt" sz="half" idx="10"/>
          </p:nvPr>
        </p:nvSpPr>
        <p:spPr/>
        <p:txBody>
          <a:bodyPr/>
          <a:lstStyle/>
          <a:p>
            <a:fld id="{1D1823DD-FC8F-459D-9E2C-A70ED99990C6}" type="datetime1">
              <a:rPr lang="zh-TW" altLang="en-US" smtClean="0"/>
              <a:t>2020/11/12</a:t>
            </a:fld>
            <a:endParaRPr lang="zh-TW" altLang="en-US"/>
          </a:p>
        </p:txBody>
      </p:sp>
      <p:sp>
        <p:nvSpPr>
          <p:cNvPr id="5" name="頁尾版面配置區 4">
            <a:extLst>
              <a:ext uri="{FF2B5EF4-FFF2-40B4-BE49-F238E27FC236}">
                <a16:creationId xmlns:a16="http://schemas.microsoft.com/office/drawing/2014/main" id="{3A905C76-0F4A-43EB-931C-5CEAEA23ACED}"/>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27CC4F14-5068-4BB5-88B1-3C55F887D351}"/>
              </a:ext>
            </a:extLst>
          </p:cNvPr>
          <p:cNvSpPr>
            <a:spLocks noGrp="1"/>
          </p:cNvSpPr>
          <p:nvPr>
            <p:ph type="sldNum" sz="quarter" idx="12"/>
          </p:nvPr>
        </p:nvSpPr>
        <p:spPr/>
        <p:txBody>
          <a:bodyPr/>
          <a:lstStyle/>
          <a:p>
            <a:fld id="{239F4BFF-D0B2-447F-8851-E99F22C0E7D2}" type="slidenum">
              <a:rPr lang="zh-TW" altLang="en-US" smtClean="0"/>
              <a:t>‹#›</a:t>
            </a:fld>
            <a:endParaRPr lang="zh-TW" altLang="en-US"/>
          </a:p>
        </p:txBody>
      </p:sp>
    </p:spTree>
    <p:extLst>
      <p:ext uri="{BB962C8B-B14F-4D97-AF65-F5344CB8AC3E}">
        <p14:creationId xmlns:p14="http://schemas.microsoft.com/office/powerpoint/2010/main" val="6398372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3F7B2BC-15CA-4164-96AF-ADDE9FD77428}"/>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id="{EBEB5711-2FB6-4ED4-99B1-69A2BD2E7BDD}"/>
              </a:ext>
            </a:extLst>
          </p:cNvPr>
          <p:cNvSpPr>
            <a:spLocks noGrp="1"/>
          </p:cNvSpPr>
          <p:nvPr>
            <p:ph sz="half" idx="1"/>
          </p:nvPr>
        </p:nvSpPr>
        <p:spPr>
          <a:xfrm>
            <a:off x="838200" y="1825625"/>
            <a:ext cx="51816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a:extLst>
              <a:ext uri="{FF2B5EF4-FFF2-40B4-BE49-F238E27FC236}">
                <a16:creationId xmlns:a16="http://schemas.microsoft.com/office/drawing/2014/main" id="{D07A05B3-07CB-442F-B926-146330BFADD6}"/>
              </a:ext>
            </a:extLst>
          </p:cNvPr>
          <p:cNvSpPr>
            <a:spLocks noGrp="1"/>
          </p:cNvSpPr>
          <p:nvPr>
            <p:ph sz="half" idx="2"/>
          </p:nvPr>
        </p:nvSpPr>
        <p:spPr>
          <a:xfrm>
            <a:off x="6172200" y="1825625"/>
            <a:ext cx="51816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a:extLst>
              <a:ext uri="{FF2B5EF4-FFF2-40B4-BE49-F238E27FC236}">
                <a16:creationId xmlns:a16="http://schemas.microsoft.com/office/drawing/2014/main" id="{905C43E2-7525-4A81-A2EF-A45B28EFA2E9}"/>
              </a:ext>
            </a:extLst>
          </p:cNvPr>
          <p:cNvSpPr>
            <a:spLocks noGrp="1"/>
          </p:cNvSpPr>
          <p:nvPr>
            <p:ph type="dt" sz="half" idx="10"/>
          </p:nvPr>
        </p:nvSpPr>
        <p:spPr/>
        <p:txBody>
          <a:bodyPr/>
          <a:lstStyle/>
          <a:p>
            <a:fld id="{DC21E179-4BDA-419E-9816-06C7D21D4B96}" type="datetime1">
              <a:rPr lang="zh-TW" altLang="en-US" smtClean="0"/>
              <a:t>2020/11/12</a:t>
            </a:fld>
            <a:endParaRPr lang="zh-TW" altLang="en-US"/>
          </a:p>
        </p:txBody>
      </p:sp>
      <p:sp>
        <p:nvSpPr>
          <p:cNvPr id="6" name="頁尾版面配置區 5">
            <a:extLst>
              <a:ext uri="{FF2B5EF4-FFF2-40B4-BE49-F238E27FC236}">
                <a16:creationId xmlns:a16="http://schemas.microsoft.com/office/drawing/2014/main" id="{3063C329-15AC-42AD-A34F-CD0CE28D769C}"/>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AAE5BA36-578F-4796-9369-B32A46B6EB38}"/>
              </a:ext>
            </a:extLst>
          </p:cNvPr>
          <p:cNvSpPr>
            <a:spLocks noGrp="1"/>
          </p:cNvSpPr>
          <p:nvPr>
            <p:ph type="sldNum" sz="quarter" idx="12"/>
          </p:nvPr>
        </p:nvSpPr>
        <p:spPr/>
        <p:txBody>
          <a:bodyPr/>
          <a:lstStyle/>
          <a:p>
            <a:fld id="{239F4BFF-D0B2-447F-8851-E99F22C0E7D2}" type="slidenum">
              <a:rPr lang="zh-TW" altLang="en-US" smtClean="0"/>
              <a:t>‹#›</a:t>
            </a:fld>
            <a:endParaRPr lang="zh-TW" altLang="en-US"/>
          </a:p>
        </p:txBody>
      </p:sp>
    </p:spTree>
    <p:extLst>
      <p:ext uri="{BB962C8B-B14F-4D97-AF65-F5344CB8AC3E}">
        <p14:creationId xmlns:p14="http://schemas.microsoft.com/office/powerpoint/2010/main" val="34625644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512BA13-6BE3-4292-A0DE-8982D537A499}"/>
              </a:ext>
            </a:extLst>
          </p:cNvPr>
          <p:cNvSpPr>
            <a:spLocks noGrp="1"/>
          </p:cNvSpPr>
          <p:nvPr>
            <p:ph type="title"/>
          </p:nvPr>
        </p:nvSpPr>
        <p:spPr>
          <a:xfrm>
            <a:off x="839788" y="365126"/>
            <a:ext cx="10515600" cy="1325563"/>
          </a:xfrm>
        </p:spPr>
        <p:txBody>
          <a:bodyPr/>
          <a:lstStyle/>
          <a:p>
            <a:r>
              <a:rPr lang="zh-TW" altLang="en-US"/>
              <a:t>按一下以編輯母片標題樣式</a:t>
            </a:r>
          </a:p>
        </p:txBody>
      </p:sp>
      <p:sp>
        <p:nvSpPr>
          <p:cNvPr id="3" name="文字版面配置區 2">
            <a:extLst>
              <a:ext uri="{FF2B5EF4-FFF2-40B4-BE49-F238E27FC236}">
                <a16:creationId xmlns:a16="http://schemas.microsoft.com/office/drawing/2014/main" id="{E472AF69-490D-4DB4-9A46-1FA3A96982A0}"/>
              </a:ext>
            </a:extLst>
          </p:cNvPr>
          <p:cNvSpPr>
            <a:spLocks noGrp="1"/>
          </p:cNvSpPr>
          <p:nvPr>
            <p:ph type="body" idx="1"/>
          </p:nvPr>
        </p:nvSpPr>
        <p:spPr>
          <a:xfrm>
            <a:off x="839790"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a:extLst>
              <a:ext uri="{FF2B5EF4-FFF2-40B4-BE49-F238E27FC236}">
                <a16:creationId xmlns:a16="http://schemas.microsoft.com/office/drawing/2014/main" id="{EE989377-019C-4D70-8446-16518896D179}"/>
              </a:ext>
            </a:extLst>
          </p:cNvPr>
          <p:cNvSpPr>
            <a:spLocks noGrp="1"/>
          </p:cNvSpPr>
          <p:nvPr>
            <p:ph sz="half" idx="2"/>
          </p:nvPr>
        </p:nvSpPr>
        <p:spPr>
          <a:xfrm>
            <a:off x="839790" y="2505075"/>
            <a:ext cx="5157787"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a:extLst>
              <a:ext uri="{FF2B5EF4-FFF2-40B4-BE49-F238E27FC236}">
                <a16:creationId xmlns:a16="http://schemas.microsoft.com/office/drawing/2014/main" id="{153D19C3-3C52-4332-BC29-811BE7BF067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a:extLst>
              <a:ext uri="{FF2B5EF4-FFF2-40B4-BE49-F238E27FC236}">
                <a16:creationId xmlns:a16="http://schemas.microsoft.com/office/drawing/2014/main" id="{584FD992-544C-4463-ADB1-20290F24388C}"/>
              </a:ext>
            </a:extLst>
          </p:cNvPr>
          <p:cNvSpPr>
            <a:spLocks noGrp="1"/>
          </p:cNvSpPr>
          <p:nvPr>
            <p:ph sz="quarter" idx="4"/>
          </p:nvPr>
        </p:nvSpPr>
        <p:spPr>
          <a:xfrm>
            <a:off x="6172200" y="2505075"/>
            <a:ext cx="5183188"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a:extLst>
              <a:ext uri="{FF2B5EF4-FFF2-40B4-BE49-F238E27FC236}">
                <a16:creationId xmlns:a16="http://schemas.microsoft.com/office/drawing/2014/main" id="{5A6D9B88-8BCB-48DD-834F-B6719D0DB40F}"/>
              </a:ext>
            </a:extLst>
          </p:cNvPr>
          <p:cNvSpPr>
            <a:spLocks noGrp="1"/>
          </p:cNvSpPr>
          <p:nvPr>
            <p:ph type="dt" sz="half" idx="10"/>
          </p:nvPr>
        </p:nvSpPr>
        <p:spPr/>
        <p:txBody>
          <a:bodyPr/>
          <a:lstStyle/>
          <a:p>
            <a:fld id="{D3AFDB89-2FC3-4366-94BB-65E6D5DDBF17}" type="datetime1">
              <a:rPr lang="zh-TW" altLang="en-US" smtClean="0"/>
              <a:t>2020/11/12</a:t>
            </a:fld>
            <a:endParaRPr lang="zh-TW" altLang="en-US"/>
          </a:p>
        </p:txBody>
      </p:sp>
      <p:sp>
        <p:nvSpPr>
          <p:cNvPr id="8" name="頁尾版面配置區 7">
            <a:extLst>
              <a:ext uri="{FF2B5EF4-FFF2-40B4-BE49-F238E27FC236}">
                <a16:creationId xmlns:a16="http://schemas.microsoft.com/office/drawing/2014/main" id="{AFA97507-4D73-43AC-9D2E-7CF3350E8F96}"/>
              </a:ext>
            </a:extLst>
          </p:cNvPr>
          <p:cNvSpPr>
            <a:spLocks noGrp="1"/>
          </p:cNvSpPr>
          <p:nvPr>
            <p:ph type="ftr" sz="quarter" idx="11"/>
          </p:nvPr>
        </p:nvSpPr>
        <p:spPr/>
        <p:txBody>
          <a:bodyPr/>
          <a:lstStyle/>
          <a:p>
            <a:endParaRPr lang="zh-TW" altLang="en-US"/>
          </a:p>
        </p:txBody>
      </p:sp>
      <p:sp>
        <p:nvSpPr>
          <p:cNvPr id="9" name="投影片編號版面配置區 8">
            <a:extLst>
              <a:ext uri="{FF2B5EF4-FFF2-40B4-BE49-F238E27FC236}">
                <a16:creationId xmlns:a16="http://schemas.microsoft.com/office/drawing/2014/main" id="{C0576611-1118-465E-BF80-D6A0F8A58A33}"/>
              </a:ext>
            </a:extLst>
          </p:cNvPr>
          <p:cNvSpPr>
            <a:spLocks noGrp="1"/>
          </p:cNvSpPr>
          <p:nvPr>
            <p:ph type="sldNum" sz="quarter" idx="12"/>
          </p:nvPr>
        </p:nvSpPr>
        <p:spPr/>
        <p:txBody>
          <a:bodyPr/>
          <a:lstStyle/>
          <a:p>
            <a:fld id="{239F4BFF-D0B2-447F-8851-E99F22C0E7D2}" type="slidenum">
              <a:rPr lang="zh-TW" altLang="en-US" smtClean="0"/>
              <a:t>‹#›</a:t>
            </a:fld>
            <a:endParaRPr lang="zh-TW" altLang="en-US"/>
          </a:p>
        </p:txBody>
      </p:sp>
    </p:spTree>
    <p:extLst>
      <p:ext uri="{BB962C8B-B14F-4D97-AF65-F5344CB8AC3E}">
        <p14:creationId xmlns:p14="http://schemas.microsoft.com/office/powerpoint/2010/main" val="18649789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5CF24EC-61DD-41C6-9221-05281D0FD8E3}"/>
              </a:ext>
            </a:extLst>
          </p:cNvPr>
          <p:cNvSpPr>
            <a:spLocks noGrp="1"/>
          </p:cNvSpPr>
          <p:nvPr>
            <p:ph type="title"/>
          </p:nvPr>
        </p:nvSpPr>
        <p:spPr/>
        <p:txBody>
          <a:bodyPr/>
          <a:lstStyle/>
          <a:p>
            <a:r>
              <a:rPr lang="zh-TW" altLang="en-US"/>
              <a:t>按一下以編輯母片標題樣式</a:t>
            </a:r>
          </a:p>
        </p:txBody>
      </p:sp>
      <p:sp>
        <p:nvSpPr>
          <p:cNvPr id="3" name="日期版面配置區 2">
            <a:extLst>
              <a:ext uri="{FF2B5EF4-FFF2-40B4-BE49-F238E27FC236}">
                <a16:creationId xmlns:a16="http://schemas.microsoft.com/office/drawing/2014/main" id="{0805E490-EF2E-4728-BC86-DB877766B278}"/>
              </a:ext>
            </a:extLst>
          </p:cNvPr>
          <p:cNvSpPr>
            <a:spLocks noGrp="1"/>
          </p:cNvSpPr>
          <p:nvPr>
            <p:ph type="dt" sz="half" idx="10"/>
          </p:nvPr>
        </p:nvSpPr>
        <p:spPr/>
        <p:txBody>
          <a:bodyPr/>
          <a:lstStyle/>
          <a:p>
            <a:fld id="{E9F9AF0E-4A63-4807-8E89-6824EAB61FD9}" type="datetime1">
              <a:rPr lang="zh-TW" altLang="en-US" smtClean="0"/>
              <a:t>2020/11/12</a:t>
            </a:fld>
            <a:endParaRPr lang="zh-TW" altLang="en-US"/>
          </a:p>
        </p:txBody>
      </p:sp>
      <p:sp>
        <p:nvSpPr>
          <p:cNvPr id="4" name="頁尾版面配置區 3">
            <a:extLst>
              <a:ext uri="{FF2B5EF4-FFF2-40B4-BE49-F238E27FC236}">
                <a16:creationId xmlns:a16="http://schemas.microsoft.com/office/drawing/2014/main" id="{45C537CB-510A-4F7B-9359-BE7E96D84F3E}"/>
              </a:ext>
            </a:extLst>
          </p:cNvPr>
          <p:cNvSpPr>
            <a:spLocks noGrp="1"/>
          </p:cNvSpPr>
          <p:nvPr>
            <p:ph type="ftr" sz="quarter" idx="11"/>
          </p:nvPr>
        </p:nvSpPr>
        <p:spPr/>
        <p:txBody>
          <a:bodyPr/>
          <a:lstStyle/>
          <a:p>
            <a:endParaRPr lang="zh-TW" altLang="en-US"/>
          </a:p>
        </p:txBody>
      </p:sp>
      <p:sp>
        <p:nvSpPr>
          <p:cNvPr id="5" name="投影片編號版面配置區 4">
            <a:extLst>
              <a:ext uri="{FF2B5EF4-FFF2-40B4-BE49-F238E27FC236}">
                <a16:creationId xmlns:a16="http://schemas.microsoft.com/office/drawing/2014/main" id="{11C5F4AB-AE22-4440-AF16-AEB9CEE88FD9}"/>
              </a:ext>
            </a:extLst>
          </p:cNvPr>
          <p:cNvSpPr>
            <a:spLocks noGrp="1"/>
          </p:cNvSpPr>
          <p:nvPr>
            <p:ph type="sldNum" sz="quarter" idx="12"/>
          </p:nvPr>
        </p:nvSpPr>
        <p:spPr/>
        <p:txBody>
          <a:bodyPr/>
          <a:lstStyle/>
          <a:p>
            <a:fld id="{239F4BFF-D0B2-447F-8851-E99F22C0E7D2}" type="slidenum">
              <a:rPr lang="zh-TW" altLang="en-US" smtClean="0"/>
              <a:t>‹#›</a:t>
            </a:fld>
            <a:endParaRPr lang="zh-TW" altLang="en-US"/>
          </a:p>
        </p:txBody>
      </p:sp>
    </p:spTree>
    <p:extLst>
      <p:ext uri="{BB962C8B-B14F-4D97-AF65-F5344CB8AC3E}">
        <p14:creationId xmlns:p14="http://schemas.microsoft.com/office/powerpoint/2010/main" val="8889936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a:extLst>
              <a:ext uri="{FF2B5EF4-FFF2-40B4-BE49-F238E27FC236}">
                <a16:creationId xmlns:a16="http://schemas.microsoft.com/office/drawing/2014/main" id="{6979902C-ABC9-4231-B102-CD08D3F6A9EF}"/>
              </a:ext>
            </a:extLst>
          </p:cNvPr>
          <p:cNvSpPr>
            <a:spLocks noGrp="1"/>
          </p:cNvSpPr>
          <p:nvPr>
            <p:ph type="dt" sz="half" idx="10"/>
          </p:nvPr>
        </p:nvSpPr>
        <p:spPr/>
        <p:txBody>
          <a:bodyPr/>
          <a:lstStyle/>
          <a:p>
            <a:fld id="{3782E45D-1193-4B23-B365-6D200DC1D829}" type="datetime1">
              <a:rPr lang="zh-TW" altLang="en-US" smtClean="0"/>
              <a:t>2020/11/12</a:t>
            </a:fld>
            <a:endParaRPr lang="zh-TW" altLang="en-US"/>
          </a:p>
        </p:txBody>
      </p:sp>
      <p:sp>
        <p:nvSpPr>
          <p:cNvPr id="3" name="頁尾版面配置區 2">
            <a:extLst>
              <a:ext uri="{FF2B5EF4-FFF2-40B4-BE49-F238E27FC236}">
                <a16:creationId xmlns:a16="http://schemas.microsoft.com/office/drawing/2014/main" id="{3C10290C-E631-402A-A74E-3C5B1A84FC7C}"/>
              </a:ext>
            </a:extLst>
          </p:cNvPr>
          <p:cNvSpPr>
            <a:spLocks noGrp="1"/>
          </p:cNvSpPr>
          <p:nvPr>
            <p:ph type="ftr" sz="quarter" idx="11"/>
          </p:nvPr>
        </p:nvSpPr>
        <p:spPr/>
        <p:txBody>
          <a:bodyPr/>
          <a:lstStyle/>
          <a:p>
            <a:endParaRPr lang="zh-TW" altLang="en-US"/>
          </a:p>
        </p:txBody>
      </p:sp>
      <p:sp>
        <p:nvSpPr>
          <p:cNvPr id="4" name="投影片編號版面配置區 3">
            <a:extLst>
              <a:ext uri="{FF2B5EF4-FFF2-40B4-BE49-F238E27FC236}">
                <a16:creationId xmlns:a16="http://schemas.microsoft.com/office/drawing/2014/main" id="{46D423FA-F2A4-4EF4-AE70-FF325FB6F0B5}"/>
              </a:ext>
            </a:extLst>
          </p:cNvPr>
          <p:cNvSpPr>
            <a:spLocks noGrp="1"/>
          </p:cNvSpPr>
          <p:nvPr>
            <p:ph type="sldNum" sz="quarter" idx="12"/>
          </p:nvPr>
        </p:nvSpPr>
        <p:spPr/>
        <p:txBody>
          <a:bodyPr/>
          <a:lstStyle/>
          <a:p>
            <a:fld id="{239F4BFF-D0B2-447F-8851-E99F22C0E7D2}" type="slidenum">
              <a:rPr lang="zh-TW" altLang="en-US" smtClean="0"/>
              <a:t>‹#›</a:t>
            </a:fld>
            <a:endParaRPr lang="zh-TW" altLang="en-US"/>
          </a:p>
        </p:txBody>
      </p:sp>
    </p:spTree>
    <p:extLst>
      <p:ext uri="{BB962C8B-B14F-4D97-AF65-F5344CB8AC3E}">
        <p14:creationId xmlns:p14="http://schemas.microsoft.com/office/powerpoint/2010/main" val="31297547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輔助字幕的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136B7DE-8E2A-47FB-A08D-534A06C68697}"/>
              </a:ext>
            </a:extLst>
          </p:cNvPr>
          <p:cNvSpPr>
            <a:spLocks noGrp="1"/>
          </p:cNvSpPr>
          <p:nvPr>
            <p:ph type="title"/>
          </p:nvPr>
        </p:nvSpPr>
        <p:spPr>
          <a:xfrm>
            <a:off x="839790" y="457201"/>
            <a:ext cx="3932237" cy="1600200"/>
          </a:xfrm>
        </p:spPr>
        <p:txBody>
          <a:bodyPr anchor="b"/>
          <a:lstStyle>
            <a:lvl1pPr>
              <a:defRPr sz="3200"/>
            </a:lvl1pPr>
          </a:lstStyle>
          <a:p>
            <a:r>
              <a:rPr lang="zh-TW" altLang="en-US"/>
              <a:t>按一下以編輯母片標題樣式</a:t>
            </a:r>
          </a:p>
        </p:txBody>
      </p:sp>
      <p:sp>
        <p:nvSpPr>
          <p:cNvPr id="3" name="內容版面配置區 2">
            <a:extLst>
              <a:ext uri="{FF2B5EF4-FFF2-40B4-BE49-F238E27FC236}">
                <a16:creationId xmlns:a16="http://schemas.microsoft.com/office/drawing/2014/main" id="{76DAA886-4176-430F-ACB3-3FEEC6C1343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a:extLst>
              <a:ext uri="{FF2B5EF4-FFF2-40B4-BE49-F238E27FC236}">
                <a16:creationId xmlns:a16="http://schemas.microsoft.com/office/drawing/2014/main" id="{266C1820-51B8-476D-97CB-3C37A1652868}"/>
              </a:ext>
            </a:extLst>
          </p:cNvPr>
          <p:cNvSpPr>
            <a:spLocks noGrp="1"/>
          </p:cNvSpPr>
          <p:nvPr>
            <p:ph type="body" sz="half" idx="2"/>
          </p:nvPr>
        </p:nvSpPr>
        <p:spPr>
          <a:xfrm>
            <a:off x="839790"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a:extLst>
              <a:ext uri="{FF2B5EF4-FFF2-40B4-BE49-F238E27FC236}">
                <a16:creationId xmlns:a16="http://schemas.microsoft.com/office/drawing/2014/main" id="{AEE8B1C6-8DB8-4B3C-9CF2-85E2D50C7DEA}"/>
              </a:ext>
            </a:extLst>
          </p:cNvPr>
          <p:cNvSpPr>
            <a:spLocks noGrp="1"/>
          </p:cNvSpPr>
          <p:nvPr>
            <p:ph type="dt" sz="half" idx="10"/>
          </p:nvPr>
        </p:nvSpPr>
        <p:spPr/>
        <p:txBody>
          <a:bodyPr/>
          <a:lstStyle/>
          <a:p>
            <a:fld id="{363C7500-7C71-414A-9D47-AA5268F3246B}" type="datetime1">
              <a:rPr lang="zh-TW" altLang="en-US" smtClean="0"/>
              <a:t>2020/11/12</a:t>
            </a:fld>
            <a:endParaRPr lang="zh-TW" altLang="en-US"/>
          </a:p>
        </p:txBody>
      </p:sp>
      <p:sp>
        <p:nvSpPr>
          <p:cNvPr id="6" name="頁尾版面配置區 5">
            <a:extLst>
              <a:ext uri="{FF2B5EF4-FFF2-40B4-BE49-F238E27FC236}">
                <a16:creationId xmlns:a16="http://schemas.microsoft.com/office/drawing/2014/main" id="{85207130-0D08-42CB-8E31-51647C46BDCB}"/>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46BF9BAC-85AF-4FDD-AE32-834008925E5B}"/>
              </a:ext>
            </a:extLst>
          </p:cNvPr>
          <p:cNvSpPr>
            <a:spLocks noGrp="1"/>
          </p:cNvSpPr>
          <p:nvPr>
            <p:ph type="sldNum" sz="quarter" idx="12"/>
          </p:nvPr>
        </p:nvSpPr>
        <p:spPr/>
        <p:txBody>
          <a:bodyPr/>
          <a:lstStyle/>
          <a:p>
            <a:fld id="{239F4BFF-D0B2-447F-8851-E99F22C0E7D2}" type="slidenum">
              <a:rPr lang="zh-TW" altLang="en-US" smtClean="0"/>
              <a:t>‹#›</a:t>
            </a:fld>
            <a:endParaRPr lang="zh-TW" altLang="en-US"/>
          </a:p>
        </p:txBody>
      </p:sp>
    </p:spTree>
    <p:extLst>
      <p:ext uri="{BB962C8B-B14F-4D97-AF65-F5344CB8AC3E}">
        <p14:creationId xmlns:p14="http://schemas.microsoft.com/office/powerpoint/2010/main" val="34300109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輔助字幕的圖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E375C0A-A874-44F7-97E6-8970044DC6F7}"/>
              </a:ext>
            </a:extLst>
          </p:cNvPr>
          <p:cNvSpPr>
            <a:spLocks noGrp="1"/>
          </p:cNvSpPr>
          <p:nvPr>
            <p:ph type="title"/>
          </p:nvPr>
        </p:nvSpPr>
        <p:spPr>
          <a:xfrm>
            <a:off x="839790" y="457201"/>
            <a:ext cx="3932237" cy="1600200"/>
          </a:xfrm>
        </p:spPr>
        <p:txBody>
          <a:bodyPr anchor="b"/>
          <a:lstStyle>
            <a:lvl1pPr>
              <a:defRPr sz="3200"/>
            </a:lvl1pPr>
          </a:lstStyle>
          <a:p>
            <a:r>
              <a:rPr lang="zh-TW" altLang="en-US"/>
              <a:t>按一下以編輯母片標題樣式</a:t>
            </a:r>
          </a:p>
        </p:txBody>
      </p:sp>
      <p:sp>
        <p:nvSpPr>
          <p:cNvPr id="3" name="圖片版面配置區 2">
            <a:extLst>
              <a:ext uri="{FF2B5EF4-FFF2-40B4-BE49-F238E27FC236}">
                <a16:creationId xmlns:a16="http://schemas.microsoft.com/office/drawing/2014/main" id="{B6D6D6A5-D908-48EB-8046-34635B7CE26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a:extLst>
              <a:ext uri="{FF2B5EF4-FFF2-40B4-BE49-F238E27FC236}">
                <a16:creationId xmlns:a16="http://schemas.microsoft.com/office/drawing/2014/main" id="{252B3A0D-F197-4201-B403-28AB90A5096C}"/>
              </a:ext>
            </a:extLst>
          </p:cNvPr>
          <p:cNvSpPr>
            <a:spLocks noGrp="1"/>
          </p:cNvSpPr>
          <p:nvPr>
            <p:ph type="body" sz="half" idx="2"/>
          </p:nvPr>
        </p:nvSpPr>
        <p:spPr>
          <a:xfrm>
            <a:off x="839790"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a:extLst>
              <a:ext uri="{FF2B5EF4-FFF2-40B4-BE49-F238E27FC236}">
                <a16:creationId xmlns:a16="http://schemas.microsoft.com/office/drawing/2014/main" id="{20DF0833-0C5A-4E43-AA7F-B69FF131F054}"/>
              </a:ext>
            </a:extLst>
          </p:cNvPr>
          <p:cNvSpPr>
            <a:spLocks noGrp="1"/>
          </p:cNvSpPr>
          <p:nvPr>
            <p:ph type="dt" sz="half" idx="10"/>
          </p:nvPr>
        </p:nvSpPr>
        <p:spPr/>
        <p:txBody>
          <a:bodyPr/>
          <a:lstStyle/>
          <a:p>
            <a:fld id="{0EAD6988-EFC9-45E5-914D-0641BFAA9886}" type="datetime1">
              <a:rPr lang="zh-TW" altLang="en-US" smtClean="0"/>
              <a:t>2020/11/12</a:t>
            </a:fld>
            <a:endParaRPr lang="zh-TW" altLang="en-US"/>
          </a:p>
        </p:txBody>
      </p:sp>
      <p:sp>
        <p:nvSpPr>
          <p:cNvPr id="6" name="頁尾版面配置區 5">
            <a:extLst>
              <a:ext uri="{FF2B5EF4-FFF2-40B4-BE49-F238E27FC236}">
                <a16:creationId xmlns:a16="http://schemas.microsoft.com/office/drawing/2014/main" id="{75CB6609-26FB-4341-A7E0-366D6CAFCC97}"/>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E7FF96DF-B4D0-4DCE-A51E-D92E8F6B08B2}"/>
              </a:ext>
            </a:extLst>
          </p:cNvPr>
          <p:cNvSpPr>
            <a:spLocks noGrp="1"/>
          </p:cNvSpPr>
          <p:nvPr>
            <p:ph type="sldNum" sz="quarter" idx="12"/>
          </p:nvPr>
        </p:nvSpPr>
        <p:spPr/>
        <p:txBody>
          <a:bodyPr/>
          <a:lstStyle/>
          <a:p>
            <a:fld id="{239F4BFF-D0B2-447F-8851-E99F22C0E7D2}" type="slidenum">
              <a:rPr lang="zh-TW" altLang="en-US" smtClean="0"/>
              <a:t>‹#›</a:t>
            </a:fld>
            <a:endParaRPr lang="zh-TW" altLang="en-US"/>
          </a:p>
        </p:txBody>
      </p:sp>
    </p:spTree>
    <p:extLst>
      <p:ext uri="{BB962C8B-B14F-4D97-AF65-F5344CB8AC3E}">
        <p14:creationId xmlns:p14="http://schemas.microsoft.com/office/powerpoint/2010/main" val="22540474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3178E39-1B70-4070-B97A-39A6745B55C8}"/>
              </a:ext>
            </a:extLst>
          </p:cNvPr>
          <p:cNvSpPr>
            <a:spLocks noGrp="1"/>
          </p:cNvSpPr>
          <p:nvPr>
            <p:ph type="title"/>
          </p:nvPr>
        </p:nvSpPr>
        <p:spPr/>
        <p:txBody>
          <a:bodyPr/>
          <a:lstStyle/>
          <a:p>
            <a:r>
              <a:rPr lang="zh-TW" altLang="en-US"/>
              <a:t>按一下以編輯母片標題樣式</a:t>
            </a:r>
          </a:p>
        </p:txBody>
      </p:sp>
      <p:sp>
        <p:nvSpPr>
          <p:cNvPr id="3" name="直排文字版面配置區 2">
            <a:extLst>
              <a:ext uri="{FF2B5EF4-FFF2-40B4-BE49-F238E27FC236}">
                <a16:creationId xmlns:a16="http://schemas.microsoft.com/office/drawing/2014/main" id="{5A130867-868F-43B3-AAA1-684EA11170B2}"/>
              </a:ext>
            </a:extLst>
          </p:cNvPr>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81F1C773-29A6-4C65-A526-B22F2717423D}"/>
              </a:ext>
            </a:extLst>
          </p:cNvPr>
          <p:cNvSpPr>
            <a:spLocks noGrp="1"/>
          </p:cNvSpPr>
          <p:nvPr>
            <p:ph type="dt" sz="half" idx="10"/>
          </p:nvPr>
        </p:nvSpPr>
        <p:spPr/>
        <p:txBody>
          <a:bodyPr/>
          <a:lstStyle/>
          <a:p>
            <a:fld id="{2F7DE002-A0BE-4E6B-90D8-5BC38982DACB}" type="datetime1">
              <a:rPr lang="zh-TW" altLang="en-US" smtClean="0"/>
              <a:t>2020/11/12</a:t>
            </a:fld>
            <a:endParaRPr lang="zh-TW" altLang="en-US"/>
          </a:p>
        </p:txBody>
      </p:sp>
      <p:sp>
        <p:nvSpPr>
          <p:cNvPr id="5" name="頁尾版面配置區 4">
            <a:extLst>
              <a:ext uri="{FF2B5EF4-FFF2-40B4-BE49-F238E27FC236}">
                <a16:creationId xmlns:a16="http://schemas.microsoft.com/office/drawing/2014/main" id="{0363720E-2614-4FFD-99FE-B59BA557F476}"/>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56BD0DE0-E477-4BFA-A217-99C3137D9B69}"/>
              </a:ext>
            </a:extLst>
          </p:cNvPr>
          <p:cNvSpPr>
            <a:spLocks noGrp="1"/>
          </p:cNvSpPr>
          <p:nvPr>
            <p:ph type="sldNum" sz="quarter" idx="12"/>
          </p:nvPr>
        </p:nvSpPr>
        <p:spPr/>
        <p:txBody>
          <a:bodyPr/>
          <a:lstStyle/>
          <a:p>
            <a:fld id="{239F4BFF-D0B2-447F-8851-E99F22C0E7D2}" type="slidenum">
              <a:rPr lang="zh-TW" altLang="en-US" smtClean="0"/>
              <a:t>‹#›</a:t>
            </a:fld>
            <a:endParaRPr lang="zh-TW" altLang="en-US"/>
          </a:p>
        </p:txBody>
      </p:sp>
    </p:spTree>
    <p:extLst>
      <p:ext uri="{BB962C8B-B14F-4D97-AF65-F5344CB8AC3E}">
        <p14:creationId xmlns:p14="http://schemas.microsoft.com/office/powerpoint/2010/main" val="13931161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a:extLst>
              <a:ext uri="{FF2B5EF4-FFF2-40B4-BE49-F238E27FC236}">
                <a16:creationId xmlns:a16="http://schemas.microsoft.com/office/drawing/2014/main" id="{3BABBDDB-23CD-4977-8AF8-E9CC23ED6DDE}"/>
              </a:ext>
            </a:extLst>
          </p:cNvPr>
          <p:cNvSpPr>
            <a:spLocks noGrp="1"/>
          </p:cNvSpPr>
          <p:nvPr>
            <p:ph type="title" orient="vert"/>
          </p:nvPr>
        </p:nvSpPr>
        <p:spPr>
          <a:xfrm>
            <a:off x="8724900" y="365126"/>
            <a:ext cx="2628900" cy="5811838"/>
          </a:xfrm>
        </p:spPr>
        <p:txBody>
          <a:bodyPr vert="eaVert"/>
          <a:lstStyle/>
          <a:p>
            <a:r>
              <a:rPr lang="zh-TW" altLang="en-US"/>
              <a:t>按一下以編輯母片標題樣式</a:t>
            </a:r>
          </a:p>
        </p:txBody>
      </p:sp>
      <p:sp>
        <p:nvSpPr>
          <p:cNvPr id="3" name="直排文字版面配置區 2">
            <a:extLst>
              <a:ext uri="{FF2B5EF4-FFF2-40B4-BE49-F238E27FC236}">
                <a16:creationId xmlns:a16="http://schemas.microsoft.com/office/drawing/2014/main" id="{803C15A2-706F-4CD6-8AB1-1FCDC3C605B8}"/>
              </a:ext>
            </a:extLst>
          </p:cNvPr>
          <p:cNvSpPr>
            <a:spLocks noGrp="1"/>
          </p:cNvSpPr>
          <p:nvPr>
            <p:ph type="body" orient="vert" idx="1"/>
          </p:nvPr>
        </p:nvSpPr>
        <p:spPr>
          <a:xfrm>
            <a:off x="838200" y="365126"/>
            <a:ext cx="7734300" cy="5811838"/>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2F0C6EF4-B45B-4329-8846-7DE5A0A7D00D}"/>
              </a:ext>
            </a:extLst>
          </p:cNvPr>
          <p:cNvSpPr>
            <a:spLocks noGrp="1"/>
          </p:cNvSpPr>
          <p:nvPr>
            <p:ph type="dt" sz="half" idx="10"/>
          </p:nvPr>
        </p:nvSpPr>
        <p:spPr/>
        <p:txBody>
          <a:bodyPr/>
          <a:lstStyle/>
          <a:p>
            <a:fld id="{695D965E-3952-419E-A1D7-C46B97E19F13}" type="datetime1">
              <a:rPr lang="zh-TW" altLang="en-US" smtClean="0"/>
              <a:t>2020/11/12</a:t>
            </a:fld>
            <a:endParaRPr lang="zh-TW" altLang="en-US"/>
          </a:p>
        </p:txBody>
      </p:sp>
      <p:sp>
        <p:nvSpPr>
          <p:cNvPr id="5" name="頁尾版面配置區 4">
            <a:extLst>
              <a:ext uri="{FF2B5EF4-FFF2-40B4-BE49-F238E27FC236}">
                <a16:creationId xmlns:a16="http://schemas.microsoft.com/office/drawing/2014/main" id="{98F8DEEE-D483-407F-91A2-1FFE64AEE0E9}"/>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49D13742-A333-40C2-BD5A-8C928319F8B3}"/>
              </a:ext>
            </a:extLst>
          </p:cNvPr>
          <p:cNvSpPr>
            <a:spLocks noGrp="1"/>
          </p:cNvSpPr>
          <p:nvPr>
            <p:ph type="sldNum" sz="quarter" idx="12"/>
          </p:nvPr>
        </p:nvSpPr>
        <p:spPr/>
        <p:txBody>
          <a:bodyPr/>
          <a:lstStyle/>
          <a:p>
            <a:fld id="{239F4BFF-D0B2-447F-8851-E99F22C0E7D2}" type="slidenum">
              <a:rPr lang="zh-TW" altLang="en-US" smtClean="0"/>
              <a:t>‹#›</a:t>
            </a:fld>
            <a:endParaRPr lang="zh-TW" altLang="en-US"/>
          </a:p>
        </p:txBody>
      </p:sp>
    </p:spTree>
    <p:extLst>
      <p:ext uri="{BB962C8B-B14F-4D97-AF65-F5344CB8AC3E}">
        <p14:creationId xmlns:p14="http://schemas.microsoft.com/office/powerpoint/2010/main" val="20382885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a:extLst>
              <a:ext uri="{FF2B5EF4-FFF2-40B4-BE49-F238E27FC236}">
                <a16:creationId xmlns:a16="http://schemas.microsoft.com/office/drawing/2014/main" id="{7596573D-5F58-414A-B76E-693162BA922F}"/>
              </a:ext>
            </a:extLst>
          </p:cNvPr>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a:extLst>
              <a:ext uri="{FF2B5EF4-FFF2-40B4-BE49-F238E27FC236}">
                <a16:creationId xmlns:a16="http://schemas.microsoft.com/office/drawing/2014/main" id="{38F3CE1C-C7F0-4C70-818A-45E522D0177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B52E6A40-0C04-4776-B796-C403380BFFDB}"/>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ABAE22-65A8-4D50-8E9A-FCC903F6CE00}" type="datetime1">
              <a:rPr lang="zh-TW" altLang="en-US" smtClean="0"/>
              <a:t>2020/11/12</a:t>
            </a:fld>
            <a:endParaRPr lang="zh-TW" altLang="en-US"/>
          </a:p>
        </p:txBody>
      </p:sp>
      <p:sp>
        <p:nvSpPr>
          <p:cNvPr id="5" name="頁尾版面配置區 4">
            <a:extLst>
              <a:ext uri="{FF2B5EF4-FFF2-40B4-BE49-F238E27FC236}">
                <a16:creationId xmlns:a16="http://schemas.microsoft.com/office/drawing/2014/main" id="{E10DC0E6-982D-4192-9225-7767E87BCB3A}"/>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a:extLst>
              <a:ext uri="{FF2B5EF4-FFF2-40B4-BE49-F238E27FC236}">
                <a16:creationId xmlns:a16="http://schemas.microsoft.com/office/drawing/2014/main" id="{3B695404-072D-464E-AB5A-D71C5CF04A7E}"/>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9F4BFF-D0B2-447F-8851-E99F22C0E7D2}" type="slidenum">
              <a:rPr lang="zh-TW" altLang="en-US" smtClean="0"/>
              <a:t>‹#›</a:t>
            </a:fld>
            <a:endParaRPr lang="zh-TW" altLang="en-US"/>
          </a:p>
        </p:txBody>
      </p:sp>
    </p:spTree>
    <p:extLst>
      <p:ext uri="{BB962C8B-B14F-4D97-AF65-F5344CB8AC3E}">
        <p14:creationId xmlns:p14="http://schemas.microsoft.com/office/powerpoint/2010/main" val="2255700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3999" y="452582"/>
            <a:ext cx="10289309" cy="1967490"/>
          </a:xfrm>
        </p:spPr>
        <p:txBody>
          <a:bodyPr>
            <a:noAutofit/>
          </a:bodyPr>
          <a:lstStyle/>
          <a:p>
            <a:r>
              <a:rPr lang="zh-TW" altLang="zh-TW" dirty="0"/>
              <a:t>透過學習分析</a:t>
            </a:r>
            <a:r>
              <a:rPr lang="zh-TW" altLang="zh-TW" dirty="0" smtClean="0"/>
              <a:t>揭示</a:t>
            </a:r>
            <a:r>
              <a:rPr lang="en-US" altLang="zh-TW" dirty="0" smtClean="0"/>
              <a:t/>
            </a:r>
            <a:br>
              <a:rPr lang="en-US" altLang="zh-TW" dirty="0" smtClean="0"/>
            </a:br>
            <a:r>
              <a:rPr lang="zh-TW" altLang="zh-TW" dirty="0" smtClean="0"/>
              <a:t>學習</a:t>
            </a:r>
            <a:r>
              <a:rPr lang="zh-TW" altLang="zh-TW" dirty="0"/>
              <a:t>策略與學習成效之關聯性</a:t>
            </a:r>
            <a:endParaRPr lang="en-US" sz="32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431636" y="3371129"/>
            <a:ext cx="9144000" cy="2641744"/>
          </a:xfrm>
        </p:spPr>
        <p:txBody>
          <a:bodyPr>
            <a:noAutofit/>
          </a:bodyPr>
          <a:lstStyle/>
          <a:p>
            <a:pPr algn="l"/>
            <a:r>
              <a:rPr lang="zh-TW" altLang="en-US" sz="3600" dirty="0" smtClean="0"/>
              <a:t>演講</a:t>
            </a:r>
            <a:r>
              <a:rPr lang="zh-TW" altLang="en-US" sz="3600" dirty="0">
                <a:latin typeface="Times New Roman" panose="02020603050405020304" pitchFamily="18" charset="0"/>
                <a:ea typeface="標楷體" panose="03000509000000000000" pitchFamily="65" charset="-120"/>
              </a:rPr>
              <a:t>者：黃鈺晴 博士</a:t>
            </a:r>
            <a:endParaRPr lang="en-US" altLang="zh-TW" sz="3600" dirty="0">
              <a:latin typeface="Times New Roman" panose="02020603050405020304" pitchFamily="18" charset="0"/>
              <a:ea typeface="標楷體" panose="03000509000000000000" pitchFamily="65" charset="-120"/>
            </a:endParaRPr>
          </a:p>
          <a:p>
            <a:pPr algn="l"/>
            <a:r>
              <a:rPr lang="zh-TW" altLang="en-US" sz="3600" dirty="0">
                <a:latin typeface="Times New Roman" panose="02020603050405020304" pitchFamily="18" charset="0"/>
                <a:ea typeface="標楷體" panose="03000509000000000000" pitchFamily="65" charset="-120"/>
              </a:rPr>
              <a:t>單位：</a:t>
            </a:r>
            <a:r>
              <a:rPr lang="zh-TW" altLang="en-US" sz="3600" dirty="0"/>
              <a:t>國立中央大學資工系  博士後研究員</a:t>
            </a:r>
            <a:endParaRPr lang="en-US" altLang="zh-TW" sz="3600" dirty="0">
              <a:latin typeface="Times New Roman" panose="02020603050405020304" pitchFamily="18" charset="0"/>
              <a:ea typeface="標楷體" panose="03000509000000000000" pitchFamily="65" charset="-120"/>
            </a:endParaRPr>
          </a:p>
          <a:p>
            <a:pPr algn="l"/>
            <a:r>
              <a:rPr lang="zh-TW" altLang="en-US" sz="3600" dirty="0">
                <a:latin typeface="Times New Roman" panose="02020603050405020304" pitchFamily="18" charset="0"/>
                <a:ea typeface="標楷體" panose="03000509000000000000" pitchFamily="65" charset="-120"/>
              </a:rPr>
              <a:t>            國立中央大學通識中心 兼任助理教授      </a:t>
            </a:r>
            <a:endParaRPr lang="en-US" altLang="zh-TW" sz="3600" dirty="0">
              <a:latin typeface="Times New Roman" panose="02020603050405020304" pitchFamily="18" charset="0"/>
              <a:ea typeface="標楷體" panose="03000509000000000000" pitchFamily="65" charset="-120"/>
            </a:endParaRPr>
          </a:p>
          <a:p>
            <a:pPr algn="l"/>
            <a:r>
              <a:rPr lang="zh-TW" altLang="en-US" sz="3600" dirty="0" smtClean="0">
                <a:latin typeface="Times New Roman" panose="02020603050405020304" pitchFamily="18" charset="0"/>
                <a:ea typeface="標楷體" panose="03000509000000000000" pitchFamily="65" charset="-120"/>
              </a:rPr>
              <a:t>日期</a:t>
            </a:r>
            <a:r>
              <a:rPr lang="zh-TW" altLang="en-US" sz="3600" dirty="0">
                <a:latin typeface="Times New Roman" panose="02020603050405020304" pitchFamily="18" charset="0"/>
                <a:ea typeface="標楷體" panose="03000509000000000000" pitchFamily="65" charset="-120"/>
              </a:rPr>
              <a:t>：</a:t>
            </a:r>
            <a:r>
              <a:rPr lang="en-US" altLang="zh-TW" sz="3600" dirty="0" smtClean="0">
                <a:latin typeface="Times New Roman" panose="02020603050405020304" pitchFamily="18" charset="0"/>
                <a:ea typeface="標楷體" panose="03000509000000000000" pitchFamily="65" charset="-120"/>
              </a:rPr>
              <a:t>2020/11/16</a:t>
            </a:r>
            <a:endParaRPr lang="zh-TW" altLang="en-US" sz="3600" dirty="0">
              <a:latin typeface="Times New Roman" panose="02020603050405020304" pitchFamily="18" charset="0"/>
              <a:ea typeface="標楷體" panose="03000509000000000000" pitchFamily="65" charset="-120"/>
            </a:endParaRPr>
          </a:p>
          <a:p>
            <a:endParaRPr lang="en-US" sz="3600" dirty="0">
              <a:latin typeface="Times New Roman" panose="02020603050405020304" pitchFamily="18" charset="0"/>
              <a:ea typeface="標楷體" panose="03000509000000000000" pitchFamily="65" charset="-120"/>
            </a:endParaRPr>
          </a:p>
        </p:txBody>
      </p:sp>
      <p:sp>
        <p:nvSpPr>
          <p:cNvPr id="4" name="投影片編號版面配置區 3"/>
          <p:cNvSpPr>
            <a:spLocks noGrp="1"/>
          </p:cNvSpPr>
          <p:nvPr>
            <p:ph type="sldNum" sz="quarter" idx="12"/>
          </p:nvPr>
        </p:nvSpPr>
        <p:spPr/>
        <p:txBody>
          <a:bodyPr/>
          <a:lstStyle/>
          <a:p>
            <a:fld id="{9B618960-8005-486C-9A75-10CB2AAC16F9}" type="slidenum">
              <a:rPr lang="en-US" smtClean="0"/>
              <a:t>1</a:t>
            </a:fld>
            <a:endParaRPr lang="en-US"/>
          </a:p>
        </p:txBody>
      </p:sp>
    </p:spTree>
    <p:extLst>
      <p:ext uri="{BB962C8B-B14F-4D97-AF65-F5344CB8AC3E}">
        <p14:creationId xmlns:p14="http://schemas.microsoft.com/office/powerpoint/2010/main" val="30720133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個人簡歷</a:t>
            </a:r>
            <a:endParaRPr lang="zh-TW" altLang="en-US" dirty="0"/>
          </a:p>
        </p:txBody>
      </p:sp>
      <p:sp>
        <p:nvSpPr>
          <p:cNvPr id="3" name="內容版面配置區 2"/>
          <p:cNvSpPr>
            <a:spLocks noGrp="1"/>
          </p:cNvSpPr>
          <p:nvPr>
            <p:ph idx="1"/>
          </p:nvPr>
        </p:nvSpPr>
        <p:spPr>
          <a:xfrm>
            <a:off x="838200" y="1825625"/>
            <a:ext cx="10515600" cy="4492048"/>
          </a:xfrm>
        </p:spPr>
        <p:txBody>
          <a:bodyPr>
            <a:normAutofit/>
          </a:bodyPr>
          <a:lstStyle/>
          <a:p>
            <a:r>
              <a:rPr lang="zh-TW" altLang="en-US" dirty="0"/>
              <a:t>授課教師</a:t>
            </a:r>
            <a:r>
              <a:rPr lang="zh-TW" altLang="en-US" dirty="0" smtClean="0"/>
              <a:t>：黃</a:t>
            </a:r>
            <a:r>
              <a:rPr lang="zh-TW" altLang="en-US" dirty="0"/>
              <a:t>鈺晴 博士 </a:t>
            </a:r>
            <a:endParaRPr lang="en-US" altLang="zh-TW" dirty="0" smtClean="0"/>
          </a:p>
          <a:p>
            <a:pPr lvl="1"/>
            <a:r>
              <a:rPr lang="zh-TW" altLang="en-US" dirty="0" smtClean="0"/>
              <a:t>中央</a:t>
            </a:r>
            <a:r>
              <a:rPr lang="zh-TW" altLang="en-US" dirty="0"/>
              <a:t>大學 資工系 博士後</a:t>
            </a:r>
            <a:r>
              <a:rPr lang="zh-TW" altLang="en-US" dirty="0" smtClean="0"/>
              <a:t>研究員</a:t>
            </a:r>
            <a:endParaRPr lang="en-US" altLang="zh-TW" dirty="0"/>
          </a:p>
          <a:p>
            <a:pPr lvl="1"/>
            <a:r>
              <a:rPr lang="zh-TW" altLang="en-US" dirty="0" smtClean="0"/>
              <a:t>中央大學 通識教育中心 兼任助理教授</a:t>
            </a:r>
            <a:endParaRPr lang="en-US" altLang="zh-TW" dirty="0"/>
          </a:p>
          <a:p>
            <a:endParaRPr lang="en-US" altLang="zh-TW" dirty="0" smtClean="0"/>
          </a:p>
          <a:p>
            <a:r>
              <a:rPr lang="zh-TW" altLang="en-US" dirty="0" smtClean="0"/>
              <a:t>研究</a:t>
            </a:r>
            <a:r>
              <a:rPr lang="zh-TW" altLang="en-US" dirty="0"/>
              <a:t>領域</a:t>
            </a:r>
            <a:endParaRPr lang="en-US" altLang="zh-TW" dirty="0"/>
          </a:p>
          <a:p>
            <a:pPr lvl="1"/>
            <a:r>
              <a:rPr lang="zh-TW" altLang="en-US" dirty="0"/>
              <a:t>教育數據</a:t>
            </a:r>
            <a:r>
              <a:rPr lang="zh-TW" altLang="en-US" dirty="0" smtClean="0"/>
              <a:t>分析 </a:t>
            </a:r>
            <a:r>
              <a:rPr lang="en-US" altLang="zh-TW" dirty="0" smtClean="0"/>
              <a:t>(data </a:t>
            </a:r>
            <a:r>
              <a:rPr lang="en-US" altLang="zh-TW" dirty="0"/>
              <a:t>analytics in </a:t>
            </a:r>
            <a:r>
              <a:rPr lang="en-US" altLang="zh-TW" dirty="0" smtClean="0"/>
              <a:t>education)</a:t>
            </a:r>
            <a:endParaRPr lang="en-US" altLang="zh-TW" dirty="0"/>
          </a:p>
          <a:p>
            <a:pPr lvl="1"/>
            <a:r>
              <a:rPr lang="zh-TW" altLang="en-US" dirty="0" smtClean="0"/>
              <a:t>數據分析方法</a:t>
            </a:r>
            <a:r>
              <a:rPr lang="zh-TW" altLang="en-US" dirty="0"/>
              <a:t>：</a:t>
            </a:r>
            <a:r>
              <a:rPr lang="en-US" altLang="zh-TW" dirty="0"/>
              <a:t>Machine learning</a:t>
            </a:r>
            <a:r>
              <a:rPr lang="zh-TW" altLang="en-US" dirty="0"/>
              <a:t>、</a:t>
            </a:r>
            <a:r>
              <a:rPr lang="en-US" altLang="zh-TW" dirty="0"/>
              <a:t>Data </a:t>
            </a:r>
            <a:r>
              <a:rPr lang="en-US" altLang="zh-TW" dirty="0" smtClean="0"/>
              <a:t>mining</a:t>
            </a:r>
          </a:p>
          <a:p>
            <a:pPr lvl="1"/>
            <a:r>
              <a:rPr lang="zh-TW" altLang="en-US" dirty="0" smtClean="0"/>
              <a:t>教育理論：自我調適學習</a:t>
            </a:r>
            <a:r>
              <a:rPr lang="en-US" altLang="zh-TW" dirty="0" smtClean="0"/>
              <a:t>(Self Regulated Learning)</a:t>
            </a:r>
            <a:r>
              <a:rPr lang="zh-TW" altLang="en-US" dirty="0" smtClean="0"/>
              <a:t>、閱讀策略</a:t>
            </a:r>
            <a:r>
              <a:rPr lang="en-US" altLang="zh-TW" dirty="0" smtClean="0"/>
              <a:t>(SQ3R</a:t>
            </a:r>
            <a:r>
              <a:rPr lang="zh-TW" altLang="en-US" dirty="0" smtClean="0"/>
              <a:t> </a:t>
            </a:r>
            <a:r>
              <a:rPr lang="en-US" altLang="zh-TW" dirty="0" smtClean="0"/>
              <a:t>Reading Strategy)</a:t>
            </a:r>
            <a:r>
              <a:rPr lang="zh-TW" altLang="en-US" dirty="0" smtClean="0"/>
              <a:t>、翻轉教室</a:t>
            </a:r>
            <a:r>
              <a:rPr lang="en-US" altLang="zh-TW" dirty="0" smtClean="0"/>
              <a:t>(Flipped Classroom)</a:t>
            </a:r>
            <a:endParaRPr lang="en-US" altLang="zh-TW" dirty="0"/>
          </a:p>
          <a:p>
            <a:endParaRPr lang="en-US" altLang="zh-TW" dirty="0"/>
          </a:p>
          <a:p>
            <a:endParaRPr lang="zh-TW" altLang="en-US" dirty="0"/>
          </a:p>
        </p:txBody>
      </p:sp>
      <p:sp>
        <p:nvSpPr>
          <p:cNvPr id="4" name="投影片編號版面配置區 3"/>
          <p:cNvSpPr>
            <a:spLocks noGrp="1"/>
          </p:cNvSpPr>
          <p:nvPr>
            <p:ph type="sldNum" sz="quarter" idx="12"/>
          </p:nvPr>
        </p:nvSpPr>
        <p:spPr/>
        <p:txBody>
          <a:bodyPr/>
          <a:lstStyle/>
          <a:p>
            <a:fld id="{605430FC-1220-4C2F-BE80-54611FB1B0A5}" type="slidenum">
              <a:rPr lang="zh-TW" altLang="en-US" smtClean="0"/>
              <a:pPr/>
              <a:t>2</a:t>
            </a:fld>
            <a:endParaRPr lang="zh-TW" altLang="en-US"/>
          </a:p>
        </p:txBody>
      </p:sp>
    </p:spTree>
    <p:extLst>
      <p:ext uri="{BB962C8B-B14F-4D97-AF65-F5344CB8AC3E}">
        <p14:creationId xmlns:p14="http://schemas.microsoft.com/office/powerpoint/2010/main" val="1114708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163C878-971D-4996-84D2-154BD4608D55}"/>
              </a:ext>
            </a:extLst>
          </p:cNvPr>
          <p:cNvSpPr>
            <a:spLocks noGrp="1"/>
          </p:cNvSpPr>
          <p:nvPr>
            <p:ph type="title"/>
          </p:nvPr>
        </p:nvSpPr>
        <p:spPr/>
        <p:txBody>
          <a:bodyPr/>
          <a:lstStyle/>
          <a:p>
            <a:r>
              <a:rPr lang="zh-TW" altLang="en-US" dirty="0" smtClean="0"/>
              <a:t>目錄</a:t>
            </a:r>
            <a:endParaRPr lang="zh-TW" altLang="en-US" dirty="0"/>
          </a:p>
        </p:txBody>
      </p:sp>
      <p:sp>
        <p:nvSpPr>
          <p:cNvPr id="3" name="內容版面配置區 2">
            <a:extLst>
              <a:ext uri="{FF2B5EF4-FFF2-40B4-BE49-F238E27FC236}">
                <a16:creationId xmlns:a16="http://schemas.microsoft.com/office/drawing/2014/main" id="{1D5EAA99-2D07-4EF7-B7C8-D20D25198BC4}"/>
              </a:ext>
            </a:extLst>
          </p:cNvPr>
          <p:cNvSpPr>
            <a:spLocks noGrp="1"/>
          </p:cNvSpPr>
          <p:nvPr>
            <p:ph idx="1"/>
          </p:nvPr>
        </p:nvSpPr>
        <p:spPr>
          <a:xfrm>
            <a:off x="838200" y="1825626"/>
            <a:ext cx="10515600" cy="4791991"/>
          </a:xfrm>
        </p:spPr>
        <p:txBody>
          <a:bodyPr>
            <a:normAutofit/>
          </a:bodyPr>
          <a:lstStyle/>
          <a:p>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教育資料的數據分析</a:t>
            </a:r>
            <a:endParaRPr lang="en-US" altLang="zh-TW" dirty="0" smtClean="0">
              <a:latin typeface="Times New Roman" panose="02020603050405020304" pitchFamily="18" charset="0"/>
              <a:ea typeface="標楷體" panose="03000509000000000000" pitchFamily="65" charset="-120"/>
              <a:cs typeface="Times New Roman" panose="02020603050405020304" pitchFamily="18" charset="0"/>
            </a:endParaRPr>
          </a:p>
          <a:p>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研究動機與研究問題</a:t>
            </a:r>
            <a:endParaRPr lang="en-US" altLang="zh-TW" dirty="0"/>
          </a:p>
          <a:p>
            <a:r>
              <a:rPr lang="zh-TW" altLang="en-US" dirty="0"/>
              <a:t>研究方法與</a:t>
            </a:r>
            <a:r>
              <a:rPr lang="zh-TW" altLang="en-US" dirty="0" smtClean="0"/>
              <a:t>實驗</a:t>
            </a:r>
            <a:endParaRPr lang="en-US" altLang="zh-TW" dirty="0" smtClean="0"/>
          </a:p>
          <a:p>
            <a:r>
              <a:rPr lang="zh-TW" altLang="en-US" dirty="0" smtClean="0">
                <a:latin typeface="Times New Roman" panose="02020603050405020304" pitchFamily="18" charset="0"/>
                <a:cs typeface="Times New Roman" panose="02020603050405020304" pitchFamily="18" charset="0"/>
              </a:rPr>
              <a:t>結果與討論</a:t>
            </a:r>
            <a:endParaRPr lang="en-US" altLang="zh-TW" dirty="0"/>
          </a:p>
          <a:p>
            <a:r>
              <a:rPr lang="zh-TW" altLang="en-US" dirty="0" smtClean="0"/>
              <a:t>結論</a:t>
            </a:r>
            <a:endParaRPr lang="en-US" altLang="zh-TW" dirty="0"/>
          </a:p>
        </p:txBody>
      </p:sp>
      <p:sp>
        <p:nvSpPr>
          <p:cNvPr id="4" name="投影片編號版面配置區 3">
            <a:extLst>
              <a:ext uri="{FF2B5EF4-FFF2-40B4-BE49-F238E27FC236}">
                <a16:creationId xmlns:a16="http://schemas.microsoft.com/office/drawing/2014/main" id="{4623E343-1537-4E8E-9F9D-FC7CC77897DF}"/>
              </a:ext>
            </a:extLst>
          </p:cNvPr>
          <p:cNvSpPr>
            <a:spLocks noGrp="1"/>
          </p:cNvSpPr>
          <p:nvPr>
            <p:ph type="sldNum" sz="quarter" idx="12"/>
          </p:nvPr>
        </p:nvSpPr>
        <p:spPr/>
        <p:txBody>
          <a:bodyPr/>
          <a:lstStyle/>
          <a:p>
            <a:fld id="{1CF94834-5A4A-4EF6-AC02-3A2C532CABB7}" type="slidenum">
              <a:rPr lang="zh-TW" altLang="en-US" smtClean="0"/>
              <a:t>3</a:t>
            </a:fld>
            <a:endParaRPr lang="zh-TW" altLang="en-US"/>
          </a:p>
        </p:txBody>
      </p:sp>
    </p:spTree>
    <p:extLst>
      <p:ext uri="{BB962C8B-B14F-4D97-AF65-F5344CB8AC3E}">
        <p14:creationId xmlns:p14="http://schemas.microsoft.com/office/powerpoint/2010/main" val="30715053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116419" y="274321"/>
            <a:ext cx="10802679" cy="836023"/>
          </a:xfrm>
        </p:spPr>
        <p:txBody>
          <a:bodyPr/>
          <a:lstStyle/>
          <a:p>
            <a:r>
              <a:rPr lang="zh-TW" altLang="en-US" dirty="0" smtClean="0"/>
              <a:t>數據分析三個面向</a:t>
            </a:r>
            <a:endParaRPr lang="zh-TW" altLang="en-US" dirty="0"/>
          </a:p>
        </p:txBody>
      </p:sp>
      <p:sp>
        <p:nvSpPr>
          <p:cNvPr id="3" name="內容版面配置區 2"/>
          <p:cNvSpPr>
            <a:spLocks noGrp="1"/>
          </p:cNvSpPr>
          <p:nvPr>
            <p:ph idx="1"/>
          </p:nvPr>
        </p:nvSpPr>
        <p:spPr>
          <a:xfrm>
            <a:off x="1116419" y="1353787"/>
            <a:ext cx="10058400" cy="4916384"/>
          </a:xfrm>
        </p:spPr>
        <p:txBody>
          <a:bodyPr>
            <a:normAutofit/>
          </a:bodyPr>
          <a:lstStyle/>
          <a:p>
            <a:r>
              <a:rPr lang="zh-TW" altLang="en-US" dirty="0" smtClean="0">
                <a:solidFill>
                  <a:srgbClr val="FF0000"/>
                </a:solidFill>
              </a:rPr>
              <a:t>數據資料的基礎建設</a:t>
            </a:r>
            <a:endParaRPr lang="en-US" altLang="zh-TW" dirty="0" smtClean="0">
              <a:solidFill>
                <a:srgbClr val="FF0000"/>
              </a:solidFill>
            </a:endParaRPr>
          </a:p>
          <a:p>
            <a:pPr lvl="1"/>
            <a:r>
              <a:rPr lang="zh-TW" altLang="en-US" dirty="0" smtClean="0"/>
              <a:t>資料</a:t>
            </a:r>
            <a:r>
              <a:rPr lang="zh-TW" altLang="en-US" dirty="0" smtClean="0"/>
              <a:t>收集與清除</a:t>
            </a:r>
            <a:r>
              <a:rPr lang="en-US" altLang="zh-TW" dirty="0" smtClean="0"/>
              <a:t> (</a:t>
            </a:r>
            <a:r>
              <a:rPr lang="en-US" altLang="zh-TW" dirty="0"/>
              <a:t>Data collection, </a:t>
            </a:r>
            <a:r>
              <a:rPr lang="en-US" altLang="zh-TW" dirty="0" smtClean="0"/>
              <a:t>clearing)</a:t>
            </a:r>
            <a:endParaRPr lang="en-US" altLang="zh-TW" dirty="0"/>
          </a:p>
          <a:p>
            <a:pPr lvl="1"/>
            <a:r>
              <a:rPr lang="zh-TW" altLang="en-US" dirty="0" smtClean="0"/>
              <a:t>資料儲存 </a:t>
            </a:r>
            <a:r>
              <a:rPr lang="en-US" altLang="zh-TW" dirty="0" smtClean="0"/>
              <a:t>(Data storage)</a:t>
            </a:r>
            <a:endParaRPr lang="en-US" altLang="zh-TW" dirty="0"/>
          </a:p>
          <a:p>
            <a:endParaRPr lang="en-US" altLang="zh-TW" dirty="0"/>
          </a:p>
          <a:p>
            <a:r>
              <a:rPr lang="zh-TW" altLang="en-US" dirty="0" smtClean="0">
                <a:solidFill>
                  <a:srgbClr val="FF0000"/>
                </a:solidFill>
              </a:rPr>
              <a:t>數據分析</a:t>
            </a:r>
            <a:endParaRPr lang="en-US" altLang="zh-TW" dirty="0" smtClean="0">
              <a:solidFill>
                <a:srgbClr val="FF0000"/>
              </a:solidFill>
            </a:endParaRPr>
          </a:p>
          <a:p>
            <a:pPr lvl="1"/>
            <a:r>
              <a:rPr lang="zh-TW" altLang="en-US" dirty="0" smtClean="0"/>
              <a:t>資料</a:t>
            </a:r>
            <a:r>
              <a:rPr lang="zh-TW" altLang="en-US" dirty="0" smtClean="0"/>
              <a:t>存取與分析</a:t>
            </a:r>
            <a:r>
              <a:rPr lang="en-US" altLang="zh-TW" dirty="0" smtClean="0"/>
              <a:t> (Data query and analytics)</a:t>
            </a:r>
            <a:endParaRPr lang="en-US" altLang="zh-TW" dirty="0"/>
          </a:p>
          <a:p>
            <a:pPr lvl="1"/>
            <a:r>
              <a:rPr lang="zh-TW" altLang="en-US" dirty="0" smtClean="0"/>
              <a:t>資料視覺化</a:t>
            </a:r>
            <a:r>
              <a:rPr lang="en-US" altLang="zh-TW" dirty="0" smtClean="0"/>
              <a:t> (Data visualization)</a:t>
            </a:r>
            <a:endParaRPr lang="zh-TW" altLang="en-US" dirty="0"/>
          </a:p>
          <a:p>
            <a:endParaRPr lang="en-US" altLang="zh-TW" dirty="0"/>
          </a:p>
          <a:p>
            <a:r>
              <a:rPr lang="zh-TW" altLang="en-US" b="1" dirty="0" smtClean="0">
                <a:solidFill>
                  <a:srgbClr val="0000FF"/>
                </a:solidFill>
              </a:rPr>
              <a:t>數據分析之應用</a:t>
            </a:r>
            <a:endParaRPr lang="en-US" altLang="zh-TW" b="1" dirty="0" smtClean="0">
              <a:solidFill>
                <a:srgbClr val="0000FF"/>
              </a:solidFill>
            </a:endParaRPr>
          </a:p>
          <a:p>
            <a:pPr lvl="1"/>
            <a:r>
              <a:rPr lang="zh-TW" altLang="en-US" dirty="0" smtClean="0"/>
              <a:t>學習</a:t>
            </a:r>
            <a:r>
              <a:rPr lang="zh-TW" altLang="en-US" dirty="0" smtClean="0"/>
              <a:t>分析</a:t>
            </a:r>
            <a:r>
              <a:rPr lang="en-US" altLang="zh-TW" dirty="0" smtClean="0"/>
              <a:t>(Learning analytics)</a:t>
            </a:r>
            <a:endParaRPr lang="en-US" altLang="zh-TW" dirty="0"/>
          </a:p>
        </p:txBody>
      </p:sp>
      <p:sp>
        <p:nvSpPr>
          <p:cNvPr id="4" name="投影片編號版面配置區 3"/>
          <p:cNvSpPr>
            <a:spLocks noGrp="1"/>
          </p:cNvSpPr>
          <p:nvPr>
            <p:ph type="sldNum" sz="quarter" idx="12"/>
          </p:nvPr>
        </p:nvSpPr>
        <p:spPr/>
        <p:txBody>
          <a:bodyPr/>
          <a:lstStyle/>
          <a:p>
            <a:fld id="{4804B308-5DCF-4274-81BF-03195A61C748}" type="slidenum">
              <a:rPr lang="zh-TW" altLang="en-US" smtClean="0"/>
              <a:pPr/>
              <a:t>4</a:t>
            </a:fld>
            <a:endParaRPr lang="zh-TW" altLang="en-US"/>
          </a:p>
        </p:txBody>
      </p:sp>
    </p:spTree>
    <p:extLst>
      <p:ext uri="{BB962C8B-B14F-4D97-AF65-F5344CB8AC3E}">
        <p14:creationId xmlns:p14="http://schemas.microsoft.com/office/powerpoint/2010/main" val="623864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903768" y="285282"/>
            <a:ext cx="10239154" cy="1146371"/>
          </a:xfrm>
        </p:spPr>
        <p:txBody>
          <a:bodyPr>
            <a:normAutofit/>
          </a:bodyPr>
          <a:lstStyle/>
          <a:p>
            <a:r>
              <a:rPr lang="zh-TW" altLang="en-US" dirty="0">
                <a:solidFill>
                  <a:srgbClr val="0000FF"/>
                </a:solidFill>
              </a:rPr>
              <a:t>數據分析之</a:t>
            </a:r>
            <a:r>
              <a:rPr lang="zh-TW" altLang="en-US" dirty="0" smtClean="0">
                <a:solidFill>
                  <a:srgbClr val="0000FF"/>
                </a:solidFill>
              </a:rPr>
              <a:t>應用</a:t>
            </a:r>
            <a:r>
              <a:rPr lang="en-US" altLang="zh-TW" dirty="0" smtClean="0">
                <a:solidFill>
                  <a:srgbClr val="0000FF"/>
                </a:solidFill>
              </a:rPr>
              <a:t>(</a:t>
            </a:r>
            <a:r>
              <a:rPr lang="en-US" altLang="zh-TW" dirty="0" smtClean="0">
                <a:solidFill>
                  <a:srgbClr val="0000FF"/>
                </a:solidFill>
              </a:rPr>
              <a:t>Learning analytics)</a:t>
            </a:r>
            <a:endParaRPr lang="zh-TW" altLang="en-US" dirty="0">
              <a:solidFill>
                <a:srgbClr val="0000FF"/>
              </a:solidFill>
            </a:endParaRPr>
          </a:p>
        </p:txBody>
      </p:sp>
      <p:sp>
        <p:nvSpPr>
          <p:cNvPr id="3" name="內容版面配置區 2"/>
          <p:cNvSpPr>
            <a:spLocks noGrp="1"/>
          </p:cNvSpPr>
          <p:nvPr>
            <p:ph idx="1"/>
          </p:nvPr>
        </p:nvSpPr>
        <p:spPr>
          <a:xfrm>
            <a:off x="712380" y="1614215"/>
            <a:ext cx="11174819" cy="4924698"/>
          </a:xfrm>
        </p:spPr>
        <p:txBody>
          <a:bodyPr>
            <a:noAutofit/>
          </a:bodyPr>
          <a:lstStyle/>
          <a:p>
            <a:r>
              <a:rPr lang="zh-TW" altLang="en-US" dirty="0" smtClean="0">
                <a:latin typeface="標楷體" panose="03000509000000000000" pitchFamily="65" charset="-120"/>
                <a:cs typeface="Times New Roman" pitchFamily="18" charset="0"/>
              </a:rPr>
              <a:t>資訊科技帶動的教育趨勢</a:t>
            </a:r>
            <a:r>
              <a:rPr lang="zh-TW" altLang="en-US" dirty="0">
                <a:latin typeface="標楷體" panose="03000509000000000000" pitchFamily="65" charset="-120"/>
                <a:cs typeface="Times New Roman" pitchFamily="18" charset="0"/>
              </a:rPr>
              <a:t>：更新穎</a:t>
            </a:r>
            <a:r>
              <a:rPr lang="zh-TW" altLang="en-US" dirty="0">
                <a:solidFill>
                  <a:srgbClr val="FF0000"/>
                </a:solidFill>
                <a:latin typeface="標楷體" panose="03000509000000000000" pitchFamily="65" charset="-120"/>
                <a:cs typeface="Times New Roman" pitchFamily="18" charset="0"/>
              </a:rPr>
              <a:t>多元</a:t>
            </a:r>
            <a:r>
              <a:rPr lang="zh-TW" altLang="en-US" dirty="0">
                <a:latin typeface="標楷體" panose="03000509000000000000" pitchFamily="65" charset="-120"/>
                <a:cs typeface="Times New Roman" pitchFamily="18" charset="0"/>
              </a:rPr>
              <a:t>的</a:t>
            </a:r>
            <a:r>
              <a:rPr lang="zh-TW" altLang="en-US" dirty="0">
                <a:solidFill>
                  <a:srgbClr val="FF0000"/>
                </a:solidFill>
                <a:latin typeface="標楷體" panose="03000509000000000000" pitchFamily="65" charset="-120"/>
                <a:cs typeface="Times New Roman" pitchFamily="18" charset="0"/>
              </a:rPr>
              <a:t>教與學</a:t>
            </a:r>
            <a:r>
              <a:rPr lang="zh-TW" altLang="en-US" dirty="0" smtClean="0">
                <a:latin typeface="標楷體" panose="03000509000000000000" pitchFamily="65" charset="-120"/>
                <a:cs typeface="Times New Roman" pitchFamily="18" charset="0"/>
              </a:rPr>
              <a:t>模式</a:t>
            </a:r>
            <a:endParaRPr lang="en-US" altLang="zh-TW" dirty="0" smtClean="0">
              <a:latin typeface="標楷體" panose="03000509000000000000" pitchFamily="65" charset="-120"/>
              <a:cs typeface="Times New Roman" pitchFamily="18" charset="0"/>
            </a:endParaRPr>
          </a:p>
          <a:p>
            <a:pPr lvl="1"/>
            <a:r>
              <a:rPr lang="zh-TW" altLang="en-US" dirty="0" smtClean="0"/>
              <a:t>透過學習分析</a:t>
            </a:r>
            <a:r>
              <a:rPr lang="en-US" altLang="zh-TW" dirty="0" smtClean="0"/>
              <a:t>(Learning analytics)</a:t>
            </a:r>
            <a:r>
              <a:rPr lang="zh-TW" altLang="en-US" dirty="0" smtClean="0"/>
              <a:t>來輔助實現各種教學理論</a:t>
            </a:r>
            <a:endParaRPr lang="en-US" altLang="zh-TW" dirty="0" smtClean="0"/>
          </a:p>
          <a:p>
            <a:pPr lvl="1"/>
            <a:endParaRPr lang="en-US" altLang="zh-TW" dirty="0"/>
          </a:p>
          <a:p>
            <a:r>
              <a:rPr lang="zh-TW" altLang="en-US" dirty="0" smtClean="0"/>
              <a:t>大數據的教育應用：研究議題</a:t>
            </a:r>
            <a:r>
              <a:rPr lang="en-US" altLang="zh-TW" dirty="0" smtClean="0"/>
              <a:t> </a:t>
            </a:r>
          </a:p>
          <a:p>
            <a:pPr marL="971550" lvl="1" indent="-514350">
              <a:buFont typeface="+mj-lt"/>
              <a:buAutoNum type="arabicPeriod"/>
            </a:pPr>
            <a:r>
              <a:rPr lang="en-US" altLang="zh-TW" dirty="0" smtClean="0"/>
              <a:t>Visualization analysis </a:t>
            </a:r>
          </a:p>
          <a:p>
            <a:pPr marL="971550" lvl="1" indent="-514350">
              <a:buFont typeface="+mj-lt"/>
              <a:buAutoNum type="arabicPeriod"/>
            </a:pPr>
            <a:r>
              <a:rPr lang="en-US" altLang="zh-TW" dirty="0" smtClean="0"/>
              <a:t>Prediction learning performance</a:t>
            </a:r>
          </a:p>
          <a:p>
            <a:pPr marL="971550" lvl="1" indent="-514350">
              <a:buFont typeface="+mj-lt"/>
              <a:buAutoNum type="arabicPeriod"/>
            </a:pPr>
            <a:r>
              <a:rPr lang="en-US" altLang="zh-TW" dirty="0" smtClean="0"/>
              <a:t>Extraction learning patterns</a:t>
            </a:r>
          </a:p>
          <a:p>
            <a:pPr marL="971550" lvl="1" indent="-514350">
              <a:buFont typeface="+mj-lt"/>
              <a:buAutoNum type="arabicPeriod"/>
            </a:pPr>
            <a:r>
              <a:rPr lang="en-US" altLang="zh-TW" dirty="0" smtClean="0"/>
              <a:t>Recommendation </a:t>
            </a:r>
          </a:p>
        </p:txBody>
      </p:sp>
      <p:sp>
        <p:nvSpPr>
          <p:cNvPr id="4" name="投影片編號版面配置區 3"/>
          <p:cNvSpPr>
            <a:spLocks noGrp="1"/>
          </p:cNvSpPr>
          <p:nvPr>
            <p:ph type="sldNum" sz="quarter" idx="12"/>
          </p:nvPr>
        </p:nvSpPr>
        <p:spPr/>
        <p:txBody>
          <a:bodyPr/>
          <a:lstStyle/>
          <a:p>
            <a:fld id="{4804B308-5DCF-4274-81BF-03195A61C748}" type="slidenum">
              <a:rPr lang="zh-TW" altLang="en-US" smtClean="0"/>
              <a:pPr/>
              <a:t>5</a:t>
            </a:fld>
            <a:endParaRPr lang="zh-TW" altLang="en-US"/>
          </a:p>
        </p:txBody>
      </p:sp>
    </p:spTree>
    <p:extLst>
      <p:ext uri="{BB962C8B-B14F-4D97-AF65-F5344CB8AC3E}">
        <p14:creationId xmlns:p14="http://schemas.microsoft.com/office/powerpoint/2010/main" val="20039445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A73694F4-A426-47D0-810F-158BC6748DD2}" type="slidenum">
              <a:rPr lang="zh-TW" altLang="en-US" smtClean="0"/>
              <a:pPr/>
              <a:t>6</a:t>
            </a:fld>
            <a:endParaRPr lang="zh-TW" altLang="en-US"/>
          </a:p>
        </p:txBody>
      </p:sp>
      <p:graphicFrame>
        <p:nvGraphicFramePr>
          <p:cNvPr id="3" name="資料庫圖表 2"/>
          <p:cNvGraphicFramePr/>
          <p:nvPr>
            <p:extLst>
              <p:ext uri="{D42A27DB-BD31-4B8C-83A1-F6EECF244321}">
                <p14:modId xmlns:p14="http://schemas.microsoft.com/office/powerpoint/2010/main" val="4032849501"/>
              </p:ext>
            </p:extLst>
          </p:nvPr>
        </p:nvGraphicFramePr>
        <p:xfrm>
          <a:off x="295220" y="10632"/>
          <a:ext cx="9646222" cy="60104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弧形箭號 (上彎) 4"/>
          <p:cNvSpPr/>
          <p:nvPr/>
        </p:nvSpPr>
        <p:spPr>
          <a:xfrm>
            <a:off x="10450031" y="170119"/>
            <a:ext cx="1118191" cy="5850993"/>
          </a:xfrm>
          <a:prstGeom prst="curvedUpArrow">
            <a:avLst>
              <a:gd name="adj1" fmla="val 13596"/>
              <a:gd name="adj2" fmla="val 50000"/>
              <a:gd name="adj3" fmla="val 25000"/>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6" name="弧形箭號 (上彎) 5"/>
          <p:cNvSpPr/>
          <p:nvPr/>
        </p:nvSpPr>
        <p:spPr>
          <a:xfrm>
            <a:off x="956930" y="5805378"/>
            <a:ext cx="9493101" cy="916098"/>
          </a:xfrm>
          <a:prstGeom prst="curvedUpArrow">
            <a:avLst>
              <a:gd name="adj1" fmla="val 22448"/>
              <a:gd name="adj2" fmla="val 52645"/>
              <a:gd name="adj3" fmla="val 39256"/>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b="1" dirty="0" smtClean="0">
                <a:solidFill>
                  <a:srgbClr val="FF0000"/>
                </a:solidFill>
                <a:latin typeface="標楷體" panose="03000509000000000000" pitchFamily="65" charset="-120"/>
                <a:ea typeface="標楷體" panose="03000509000000000000" pitchFamily="65" charset="-120"/>
              </a:rPr>
              <a:t>數位學習歷程資料收集</a:t>
            </a:r>
            <a:endParaRPr lang="zh-TW" altLang="en-US" sz="2400" b="1" dirty="0">
              <a:solidFill>
                <a:srgbClr val="FF0000"/>
              </a:solidFill>
              <a:latin typeface="標楷體" panose="03000509000000000000" pitchFamily="65" charset="-120"/>
              <a:ea typeface="標楷體" panose="03000509000000000000" pitchFamily="65" charset="-120"/>
            </a:endParaRPr>
          </a:p>
        </p:txBody>
      </p:sp>
      <p:sp>
        <p:nvSpPr>
          <p:cNvPr id="8" name="文字方塊 7"/>
          <p:cNvSpPr txBox="1"/>
          <p:nvPr/>
        </p:nvSpPr>
        <p:spPr>
          <a:xfrm>
            <a:off x="10623274" y="170120"/>
            <a:ext cx="553998" cy="5850993"/>
          </a:xfrm>
          <a:prstGeom prst="rect">
            <a:avLst/>
          </a:prstGeom>
          <a:noFill/>
        </p:spPr>
        <p:txBody>
          <a:bodyPr vert="eaVert" wrap="square" rtlCol="0" anchor="ctr">
            <a:spAutoFit/>
          </a:bodyPr>
          <a:lstStyle/>
          <a:p>
            <a:pPr algn="ctr"/>
            <a:r>
              <a:rPr lang="zh-TW" altLang="en-US" sz="2400" b="1" dirty="0" smtClean="0">
                <a:solidFill>
                  <a:srgbClr val="0000FF"/>
                </a:solidFill>
                <a:latin typeface="標楷體" panose="03000509000000000000" pitchFamily="65" charset="-120"/>
                <a:ea typeface="標楷體" panose="03000509000000000000" pitchFamily="65" charset="-120"/>
              </a:rPr>
              <a:t>學習分析回饋教與學</a:t>
            </a:r>
            <a:endParaRPr lang="zh-TW" altLang="en-US" sz="2400" b="1" dirty="0">
              <a:solidFill>
                <a:srgbClr val="0000FF"/>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4242425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down)">
                                      <p:cBhvr>
                                        <p:cTn id="21" dur="580">
                                          <p:stCondLst>
                                            <p:cond delay="0"/>
                                          </p:stCondLst>
                                        </p:cTn>
                                        <p:tgtEl>
                                          <p:spTgt spid="5"/>
                                        </p:tgtEl>
                                      </p:cBhvr>
                                    </p:animEffect>
                                    <p:anim calcmode="lin" valueType="num">
                                      <p:cBhvr>
                                        <p:cTn id="22"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7" dur="26">
                                          <p:stCondLst>
                                            <p:cond delay="650"/>
                                          </p:stCondLst>
                                        </p:cTn>
                                        <p:tgtEl>
                                          <p:spTgt spid="5"/>
                                        </p:tgtEl>
                                      </p:cBhvr>
                                      <p:to x="100000" y="60000"/>
                                    </p:animScale>
                                    <p:animScale>
                                      <p:cBhvr>
                                        <p:cTn id="28" dur="166" decel="50000">
                                          <p:stCondLst>
                                            <p:cond delay="676"/>
                                          </p:stCondLst>
                                        </p:cTn>
                                        <p:tgtEl>
                                          <p:spTgt spid="5"/>
                                        </p:tgtEl>
                                      </p:cBhvr>
                                      <p:to x="100000" y="100000"/>
                                    </p:animScale>
                                    <p:animScale>
                                      <p:cBhvr>
                                        <p:cTn id="29" dur="26">
                                          <p:stCondLst>
                                            <p:cond delay="1312"/>
                                          </p:stCondLst>
                                        </p:cTn>
                                        <p:tgtEl>
                                          <p:spTgt spid="5"/>
                                        </p:tgtEl>
                                      </p:cBhvr>
                                      <p:to x="100000" y="80000"/>
                                    </p:animScale>
                                    <p:animScale>
                                      <p:cBhvr>
                                        <p:cTn id="30" dur="166" decel="50000">
                                          <p:stCondLst>
                                            <p:cond delay="1338"/>
                                          </p:stCondLst>
                                        </p:cTn>
                                        <p:tgtEl>
                                          <p:spTgt spid="5"/>
                                        </p:tgtEl>
                                      </p:cBhvr>
                                      <p:to x="100000" y="100000"/>
                                    </p:animScale>
                                    <p:animScale>
                                      <p:cBhvr>
                                        <p:cTn id="31" dur="26">
                                          <p:stCondLst>
                                            <p:cond delay="1642"/>
                                          </p:stCondLst>
                                        </p:cTn>
                                        <p:tgtEl>
                                          <p:spTgt spid="5"/>
                                        </p:tgtEl>
                                      </p:cBhvr>
                                      <p:to x="100000" y="90000"/>
                                    </p:animScale>
                                    <p:animScale>
                                      <p:cBhvr>
                                        <p:cTn id="32" dur="166" decel="50000">
                                          <p:stCondLst>
                                            <p:cond delay="1668"/>
                                          </p:stCondLst>
                                        </p:cTn>
                                        <p:tgtEl>
                                          <p:spTgt spid="5"/>
                                        </p:tgtEl>
                                      </p:cBhvr>
                                      <p:to x="100000" y="100000"/>
                                    </p:animScale>
                                    <p:animScale>
                                      <p:cBhvr>
                                        <p:cTn id="33" dur="26">
                                          <p:stCondLst>
                                            <p:cond delay="1808"/>
                                          </p:stCondLst>
                                        </p:cTn>
                                        <p:tgtEl>
                                          <p:spTgt spid="5"/>
                                        </p:tgtEl>
                                      </p:cBhvr>
                                      <p:to x="100000" y="95000"/>
                                    </p:animScale>
                                    <p:animScale>
                                      <p:cBhvr>
                                        <p:cTn id="34" dur="166" decel="50000">
                                          <p:stCondLst>
                                            <p:cond delay="1834"/>
                                          </p:stCondLst>
                                        </p:cTn>
                                        <p:tgtEl>
                                          <p:spTgt spid="5"/>
                                        </p:tgtEl>
                                      </p:cBhvr>
                                      <p:to x="100000" y="100000"/>
                                    </p:animScale>
                                  </p:childTnLst>
                                </p:cTn>
                              </p:par>
                              <p:par>
                                <p:cTn id="35" presetID="26" presetClass="entr" presetSubtype="0"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down)">
                                      <p:cBhvr>
                                        <p:cTn id="37" dur="580">
                                          <p:stCondLst>
                                            <p:cond delay="0"/>
                                          </p:stCondLst>
                                        </p:cTn>
                                        <p:tgtEl>
                                          <p:spTgt spid="8"/>
                                        </p:tgtEl>
                                      </p:cBhvr>
                                    </p:animEffect>
                                    <p:anim calcmode="lin" valueType="num">
                                      <p:cBhvr>
                                        <p:cTn id="3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43" dur="26">
                                          <p:stCondLst>
                                            <p:cond delay="650"/>
                                          </p:stCondLst>
                                        </p:cTn>
                                        <p:tgtEl>
                                          <p:spTgt spid="8"/>
                                        </p:tgtEl>
                                      </p:cBhvr>
                                      <p:to x="100000" y="60000"/>
                                    </p:animScale>
                                    <p:animScale>
                                      <p:cBhvr>
                                        <p:cTn id="44" dur="166" decel="50000">
                                          <p:stCondLst>
                                            <p:cond delay="676"/>
                                          </p:stCondLst>
                                        </p:cTn>
                                        <p:tgtEl>
                                          <p:spTgt spid="8"/>
                                        </p:tgtEl>
                                      </p:cBhvr>
                                      <p:to x="100000" y="100000"/>
                                    </p:animScale>
                                    <p:animScale>
                                      <p:cBhvr>
                                        <p:cTn id="45" dur="26">
                                          <p:stCondLst>
                                            <p:cond delay="1312"/>
                                          </p:stCondLst>
                                        </p:cTn>
                                        <p:tgtEl>
                                          <p:spTgt spid="8"/>
                                        </p:tgtEl>
                                      </p:cBhvr>
                                      <p:to x="100000" y="80000"/>
                                    </p:animScale>
                                    <p:animScale>
                                      <p:cBhvr>
                                        <p:cTn id="46" dur="166" decel="50000">
                                          <p:stCondLst>
                                            <p:cond delay="1338"/>
                                          </p:stCondLst>
                                        </p:cTn>
                                        <p:tgtEl>
                                          <p:spTgt spid="8"/>
                                        </p:tgtEl>
                                      </p:cBhvr>
                                      <p:to x="100000" y="100000"/>
                                    </p:animScale>
                                    <p:animScale>
                                      <p:cBhvr>
                                        <p:cTn id="47" dur="26">
                                          <p:stCondLst>
                                            <p:cond delay="1642"/>
                                          </p:stCondLst>
                                        </p:cTn>
                                        <p:tgtEl>
                                          <p:spTgt spid="8"/>
                                        </p:tgtEl>
                                      </p:cBhvr>
                                      <p:to x="100000" y="90000"/>
                                    </p:animScale>
                                    <p:animScale>
                                      <p:cBhvr>
                                        <p:cTn id="48" dur="166" decel="50000">
                                          <p:stCondLst>
                                            <p:cond delay="1668"/>
                                          </p:stCondLst>
                                        </p:cTn>
                                        <p:tgtEl>
                                          <p:spTgt spid="8"/>
                                        </p:tgtEl>
                                      </p:cBhvr>
                                      <p:to x="100000" y="100000"/>
                                    </p:animScale>
                                    <p:animScale>
                                      <p:cBhvr>
                                        <p:cTn id="49" dur="26">
                                          <p:stCondLst>
                                            <p:cond delay="1808"/>
                                          </p:stCondLst>
                                        </p:cTn>
                                        <p:tgtEl>
                                          <p:spTgt spid="8"/>
                                        </p:tgtEl>
                                      </p:cBhvr>
                                      <p:to x="100000" y="95000"/>
                                    </p:animScale>
                                    <p:animScale>
                                      <p:cBhvr>
                                        <p:cTn id="50"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P spid="5" grpId="0" animBg="1"/>
      <p:bldP spid="6" grpId="0" animBg="1"/>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38200" y="184727"/>
            <a:ext cx="10515600" cy="970253"/>
          </a:xfrm>
        </p:spPr>
        <p:txBody>
          <a:bodyPr/>
          <a:lstStyle/>
          <a:p>
            <a:pPr algn="ctr"/>
            <a:r>
              <a:rPr lang="zh-TW" altLang="en-US" dirty="0" smtClean="0"/>
              <a:t>研究動機</a:t>
            </a:r>
            <a:endParaRPr lang="zh-TW" altLang="en-US" dirty="0"/>
          </a:p>
        </p:txBody>
      </p:sp>
      <p:sp>
        <p:nvSpPr>
          <p:cNvPr id="3" name="內容版面配置區 2"/>
          <p:cNvSpPr>
            <a:spLocks noGrp="1"/>
          </p:cNvSpPr>
          <p:nvPr>
            <p:ph idx="1"/>
          </p:nvPr>
        </p:nvSpPr>
        <p:spPr>
          <a:xfrm>
            <a:off x="838199" y="1283854"/>
            <a:ext cx="10882745" cy="5347855"/>
          </a:xfrm>
        </p:spPr>
        <p:txBody>
          <a:bodyPr>
            <a:normAutofit/>
          </a:bodyPr>
          <a:lstStyle/>
          <a:p>
            <a:r>
              <a:rPr lang="zh-TW" altLang="en-US" dirty="0" smtClean="0"/>
              <a:t>影響學生學習成效：</a:t>
            </a:r>
            <a:r>
              <a:rPr lang="zh-TW" altLang="en-US" dirty="0"/>
              <a:t>學習</a:t>
            </a:r>
            <a:r>
              <a:rPr lang="zh-TW" altLang="en-US" dirty="0" smtClean="0"/>
              <a:t>策略、認知負荷</a:t>
            </a:r>
            <a:endParaRPr lang="en-US" altLang="zh-TW" dirty="0" smtClean="0"/>
          </a:p>
          <a:p>
            <a:pPr lvl="1"/>
            <a:r>
              <a:rPr lang="zh-TW" altLang="en-US" sz="2800" dirty="0">
                <a:latin typeface="Times New Roman" panose="02020603050405020304" pitchFamily="18" charset="0"/>
                <a:ea typeface="標楷體" panose="03000509000000000000" pitchFamily="65" charset="-120"/>
                <a:cs typeface="Times New Roman" panose="02020603050405020304" pitchFamily="18" charset="0"/>
              </a:rPr>
              <a:t>認知負荷的上升對學習成效有不良的影響</a:t>
            </a:r>
            <a:r>
              <a:rPr lang="en-US" altLang="zh-TW" sz="1000"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sz="1000" dirty="0" err="1">
                <a:latin typeface="Times New Roman" panose="02020603050405020304" pitchFamily="18" charset="0"/>
                <a:ea typeface="標楷體" panose="03000509000000000000" pitchFamily="65" charset="-120"/>
                <a:cs typeface="Times New Roman" panose="02020603050405020304" pitchFamily="18" charset="0"/>
              </a:rPr>
              <a:t>Paas</a:t>
            </a:r>
            <a:r>
              <a:rPr lang="en-US" altLang="zh-TW" sz="1000" dirty="0">
                <a:latin typeface="Times New Roman" panose="02020603050405020304" pitchFamily="18" charset="0"/>
                <a:ea typeface="標楷體" panose="03000509000000000000" pitchFamily="65" charset="-120"/>
                <a:cs typeface="Times New Roman" panose="02020603050405020304" pitchFamily="18" charset="0"/>
              </a:rPr>
              <a:t> 1992, </a:t>
            </a:r>
            <a:r>
              <a:rPr lang="en-US" altLang="zh-TW" sz="1000" dirty="0" err="1">
                <a:latin typeface="Times New Roman" panose="02020603050405020304" pitchFamily="18" charset="0"/>
                <a:ea typeface="標楷體" panose="03000509000000000000" pitchFamily="65" charset="-120"/>
                <a:cs typeface="Times New Roman" panose="02020603050405020304" pitchFamily="18" charset="0"/>
              </a:rPr>
              <a:t>Sweller</a:t>
            </a:r>
            <a:r>
              <a:rPr lang="en-US" altLang="zh-TW" sz="1000" dirty="0">
                <a:latin typeface="Times New Roman" panose="02020603050405020304" pitchFamily="18" charset="0"/>
                <a:ea typeface="標楷體" panose="03000509000000000000" pitchFamily="65" charset="-120"/>
                <a:cs typeface="Times New Roman" panose="02020603050405020304" pitchFamily="18" charset="0"/>
              </a:rPr>
              <a:t> 1994</a:t>
            </a:r>
            <a:r>
              <a:rPr lang="en-US" altLang="zh-TW" sz="1000" dirty="0" smtClean="0">
                <a:latin typeface="Times New Roman" panose="02020603050405020304" pitchFamily="18" charset="0"/>
                <a:ea typeface="標楷體" panose="03000509000000000000" pitchFamily="65" charset="-120"/>
                <a:cs typeface="Times New Roman" panose="02020603050405020304" pitchFamily="18" charset="0"/>
              </a:rPr>
              <a:t>)</a:t>
            </a:r>
            <a:endParaRPr lang="en-US" altLang="zh-TW" dirty="0" smtClean="0">
              <a:solidFill>
                <a:srgbClr val="FF0000"/>
              </a:solidFill>
            </a:endParaRPr>
          </a:p>
          <a:p>
            <a:endParaRPr lang="en-US" altLang="zh-TW" dirty="0" smtClean="0"/>
          </a:p>
          <a:p>
            <a:r>
              <a:rPr lang="zh-TW" altLang="en-US" dirty="0" smtClean="0"/>
              <a:t>問卷</a:t>
            </a:r>
            <a:r>
              <a:rPr lang="zh-TW" altLang="en-US" dirty="0"/>
              <a:t>量測</a:t>
            </a:r>
            <a:r>
              <a:rPr lang="zh-TW" altLang="en-US" dirty="0" smtClean="0"/>
              <a:t>學生的認知</a:t>
            </a:r>
            <a:r>
              <a:rPr lang="zh-TW" altLang="en-US" dirty="0"/>
              <a:t>負荷</a:t>
            </a:r>
            <a:r>
              <a:rPr lang="zh-TW" altLang="en-US" dirty="0" smtClean="0"/>
              <a:t>程度</a:t>
            </a:r>
            <a:endParaRPr lang="en-US" altLang="zh-TW" dirty="0" smtClean="0"/>
          </a:p>
          <a:p>
            <a:pPr lvl="1"/>
            <a:r>
              <a:rPr lang="zh-TW" altLang="en-US" sz="2800" dirty="0" smtClean="0"/>
              <a:t>容易產生誤差：</a:t>
            </a:r>
            <a:r>
              <a:rPr lang="zh-TW" altLang="zh-TW" sz="2800" dirty="0" smtClean="0"/>
              <a:t>問卷問題</a:t>
            </a:r>
            <a:r>
              <a:rPr lang="zh-TW" altLang="en-US" sz="2800" dirty="0" smtClean="0"/>
              <a:t>大多透</a:t>
            </a:r>
            <a:r>
              <a:rPr lang="zh-TW" altLang="zh-TW" sz="2800" dirty="0" smtClean="0"/>
              <a:t>過印象</a:t>
            </a:r>
            <a:r>
              <a:rPr lang="zh-TW" altLang="en-US" sz="2800" dirty="0" smtClean="0"/>
              <a:t>或是自我認知</a:t>
            </a:r>
            <a:r>
              <a:rPr lang="zh-TW" altLang="zh-TW" sz="2800" dirty="0" smtClean="0"/>
              <a:t>來回答</a:t>
            </a:r>
            <a:endParaRPr lang="en-US" altLang="zh-TW" sz="2800" dirty="0"/>
          </a:p>
          <a:p>
            <a:pPr lvl="1"/>
            <a:r>
              <a:rPr lang="zh-TW" altLang="en-US" sz="2800" dirty="0" smtClean="0"/>
              <a:t>容易造成問卷疲勞：過多的</a:t>
            </a:r>
            <a:r>
              <a:rPr lang="zh-TW" altLang="zh-TW" sz="2800" dirty="0" smtClean="0"/>
              <a:t>施</a:t>
            </a:r>
            <a:r>
              <a:rPr lang="zh-TW" altLang="zh-TW" sz="2800" dirty="0"/>
              <a:t>測次數會影響學生的填答意願，造成學生的問卷疲勞</a:t>
            </a:r>
            <a:r>
              <a:rPr lang="en-US" altLang="zh-TW" sz="2800" dirty="0"/>
              <a:t>(questionnaire fatigue</a:t>
            </a:r>
            <a:r>
              <a:rPr lang="en-US" altLang="zh-TW" sz="2800" dirty="0" smtClean="0"/>
              <a:t>)</a:t>
            </a:r>
            <a:r>
              <a:rPr lang="zh-TW" altLang="zh-TW" dirty="0" smtClean="0"/>
              <a:t> </a:t>
            </a:r>
            <a:r>
              <a:rPr lang="en-US" altLang="zh-TW" sz="1400" dirty="0" smtClean="0"/>
              <a:t>(</a:t>
            </a:r>
            <a:r>
              <a:rPr lang="en-US" altLang="zh-TW" sz="1400" dirty="0"/>
              <a:t>Porter, Whitcomb et al. 2004</a:t>
            </a:r>
            <a:r>
              <a:rPr lang="en-US" altLang="zh-TW" sz="1400" dirty="0" smtClean="0"/>
              <a:t>)</a:t>
            </a:r>
          </a:p>
          <a:p>
            <a:pPr lvl="1"/>
            <a:r>
              <a:rPr lang="zh-TW" altLang="en-US" sz="2800" dirty="0"/>
              <a:t>難以即時回饋：學生在學習過程之後方能透過問卷，量測學生的認知負荷程度，難以即時進行輔導補救</a:t>
            </a:r>
            <a:r>
              <a:rPr lang="zh-TW" altLang="en-US" sz="2800" dirty="0" smtClean="0"/>
              <a:t>措施</a:t>
            </a:r>
            <a:endParaRPr lang="en-US" altLang="zh-TW" sz="1400" dirty="0">
              <a:solidFill>
                <a:srgbClr val="FF0000"/>
              </a:solidFill>
            </a:endParaRPr>
          </a:p>
          <a:p>
            <a:pPr marL="228600" lvl="1">
              <a:spcBef>
                <a:spcPts val="1000"/>
              </a:spcBef>
            </a:pPr>
            <a:endParaRPr lang="en-US" altLang="zh-TW" sz="2800" dirty="0" smtClean="0"/>
          </a:p>
          <a:p>
            <a:pPr marL="228600" lvl="1">
              <a:spcBef>
                <a:spcPts val="1000"/>
              </a:spcBef>
            </a:pPr>
            <a:r>
              <a:rPr lang="zh-TW" altLang="en-US" sz="2800" dirty="0" smtClean="0">
                <a:solidFill>
                  <a:srgbClr val="0000FF"/>
                </a:solidFill>
              </a:rPr>
              <a:t>認知</a:t>
            </a:r>
            <a:r>
              <a:rPr lang="zh-TW" altLang="en-US" sz="2800" dirty="0">
                <a:solidFill>
                  <a:srgbClr val="0000FF"/>
                </a:solidFill>
              </a:rPr>
              <a:t>負荷的即時性量測</a:t>
            </a:r>
            <a:r>
              <a:rPr lang="zh-TW" altLang="en-US" sz="2800" dirty="0"/>
              <a:t>：使教師即時地調整授課方式與內容修改</a:t>
            </a:r>
            <a:endParaRPr lang="en-US" altLang="zh-TW" sz="2800" dirty="0"/>
          </a:p>
          <a:p>
            <a:endParaRPr lang="en-US" altLang="zh-TW" dirty="0"/>
          </a:p>
          <a:p>
            <a:endParaRPr lang="en-US" altLang="zh-TW" dirty="0" smtClean="0"/>
          </a:p>
          <a:p>
            <a:endParaRPr lang="zh-TW" altLang="en-US" dirty="0"/>
          </a:p>
        </p:txBody>
      </p:sp>
      <p:sp>
        <p:nvSpPr>
          <p:cNvPr id="4" name="投影片編號版面配置區 3"/>
          <p:cNvSpPr>
            <a:spLocks noGrp="1"/>
          </p:cNvSpPr>
          <p:nvPr>
            <p:ph type="sldNum" sz="quarter" idx="12"/>
          </p:nvPr>
        </p:nvSpPr>
        <p:spPr/>
        <p:txBody>
          <a:bodyPr/>
          <a:lstStyle/>
          <a:p>
            <a:fld id="{239F4BFF-D0B2-447F-8851-E99F22C0E7D2}" type="slidenum">
              <a:rPr lang="zh-TW" altLang="en-US" smtClean="0"/>
              <a:t>7</a:t>
            </a:fld>
            <a:endParaRPr lang="zh-TW" altLang="en-US"/>
          </a:p>
        </p:txBody>
      </p:sp>
    </p:spTree>
    <p:extLst>
      <p:ext uri="{BB962C8B-B14F-4D97-AF65-F5344CB8AC3E}">
        <p14:creationId xmlns:p14="http://schemas.microsoft.com/office/powerpoint/2010/main" val="25420681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pPr algn="ctr"/>
            <a:r>
              <a:rPr lang="zh-TW" altLang="en-US" dirty="0"/>
              <a:t>研究動機</a:t>
            </a:r>
            <a:endParaRPr lang="zh-TW" altLang="en-US" dirty="0"/>
          </a:p>
        </p:txBody>
      </p:sp>
      <p:sp>
        <p:nvSpPr>
          <p:cNvPr id="3" name="內容版面配置區 2"/>
          <p:cNvSpPr>
            <a:spLocks noGrp="1"/>
          </p:cNvSpPr>
          <p:nvPr>
            <p:ph idx="1"/>
          </p:nvPr>
        </p:nvSpPr>
        <p:spPr/>
        <p:txBody>
          <a:bodyPr>
            <a:normAutofit/>
          </a:bodyPr>
          <a:lstStyle/>
          <a:p>
            <a:r>
              <a:rPr lang="zh-TW" altLang="zh-TW" sz="3000" dirty="0"/>
              <a:t>學習策略的產生與學生的認知能力有關</a:t>
            </a:r>
            <a:r>
              <a:rPr lang="zh-TW" altLang="en-US" sz="3000" dirty="0"/>
              <a:t>，</a:t>
            </a:r>
            <a:r>
              <a:rPr lang="zh-TW" altLang="zh-TW" sz="3000" dirty="0"/>
              <a:t>具有相似認知能力的學生傾向於採用相似的學習策略</a:t>
            </a:r>
            <a:r>
              <a:rPr lang="zh-TW" altLang="en-US" sz="3000" dirty="0"/>
              <a:t>。</a:t>
            </a:r>
            <a:endParaRPr lang="en-US" altLang="zh-TW" sz="3000" dirty="0"/>
          </a:p>
          <a:p>
            <a:endParaRPr lang="en-US" altLang="zh-TW" sz="3000" dirty="0" smtClean="0"/>
          </a:p>
          <a:p>
            <a:r>
              <a:rPr lang="zh-TW" altLang="en-US" sz="3000" dirty="0" smtClean="0"/>
              <a:t>學習策略的萃取機制：</a:t>
            </a:r>
            <a:endParaRPr lang="en-US" altLang="zh-TW" sz="3000" dirty="0" smtClean="0"/>
          </a:p>
          <a:p>
            <a:pPr lvl="1"/>
            <a:r>
              <a:rPr lang="zh-TW" altLang="en-US" sz="2800" dirty="0"/>
              <a:t>學習策略</a:t>
            </a:r>
            <a:r>
              <a:rPr lang="zh-TW" altLang="en-US" sz="2600" dirty="0" smtClean="0"/>
              <a:t>將會主導教材內容的學習順序</a:t>
            </a:r>
            <a:endParaRPr lang="en-US" altLang="zh-TW" sz="2600" dirty="0" smtClean="0"/>
          </a:p>
          <a:p>
            <a:pPr lvl="1"/>
            <a:r>
              <a:rPr lang="zh-TW" altLang="en-US" sz="2600" dirty="0" smtClean="0"/>
              <a:t>學習</a:t>
            </a:r>
            <a:r>
              <a:rPr lang="zh-TW" altLang="en-US" sz="2600" dirty="0"/>
              <a:t>管理系統</a:t>
            </a:r>
            <a:r>
              <a:rPr lang="en-US" altLang="zh-TW" sz="2600" dirty="0"/>
              <a:t>(Learning Management System</a:t>
            </a:r>
            <a:r>
              <a:rPr lang="en-US" altLang="zh-TW" sz="2600" dirty="0" smtClean="0"/>
              <a:t>)</a:t>
            </a:r>
            <a:r>
              <a:rPr lang="zh-TW" altLang="en-US" sz="2600" dirty="0" smtClean="0"/>
              <a:t>的</a:t>
            </a:r>
            <a:r>
              <a:rPr lang="zh-TW" altLang="en-US" sz="2600" dirty="0"/>
              <a:t>學習足跡</a:t>
            </a:r>
            <a:r>
              <a:rPr lang="en-US" altLang="zh-TW" sz="2600" dirty="0"/>
              <a:t>(Learning Logs</a:t>
            </a:r>
            <a:r>
              <a:rPr lang="en-US" altLang="zh-TW" sz="2600" dirty="0" smtClean="0"/>
              <a:t>)</a:t>
            </a:r>
            <a:r>
              <a:rPr lang="zh-TW" altLang="en-US" sz="2600" dirty="0" smtClean="0"/>
              <a:t>進行分析來萃取</a:t>
            </a:r>
            <a:r>
              <a:rPr lang="zh-TW" altLang="zh-TW" sz="2600" dirty="0" smtClean="0">
                <a:solidFill>
                  <a:srgbClr val="FF0000"/>
                </a:solidFill>
              </a:rPr>
              <a:t>學習策略</a:t>
            </a:r>
            <a:endParaRPr lang="en-US" altLang="zh-TW" sz="2600" dirty="0" smtClean="0"/>
          </a:p>
          <a:p>
            <a:endParaRPr lang="en-US" altLang="zh-TW" sz="3000" dirty="0" smtClean="0"/>
          </a:p>
          <a:p>
            <a:endParaRPr lang="en-US" altLang="zh-TW" dirty="0"/>
          </a:p>
          <a:p>
            <a:pPr marL="228600" lvl="1">
              <a:spcBef>
                <a:spcPts val="1000"/>
              </a:spcBef>
            </a:pPr>
            <a:endParaRPr lang="en-US" altLang="zh-TW" dirty="0" smtClean="0"/>
          </a:p>
          <a:p>
            <a:endParaRPr lang="en-US" altLang="zh-TW" dirty="0"/>
          </a:p>
          <a:p>
            <a:endParaRPr lang="zh-TW" altLang="en-US" dirty="0"/>
          </a:p>
        </p:txBody>
      </p:sp>
      <p:sp>
        <p:nvSpPr>
          <p:cNvPr id="4" name="投影片編號版面配置區 3"/>
          <p:cNvSpPr>
            <a:spLocks noGrp="1"/>
          </p:cNvSpPr>
          <p:nvPr>
            <p:ph type="sldNum" sz="quarter" idx="12"/>
          </p:nvPr>
        </p:nvSpPr>
        <p:spPr/>
        <p:txBody>
          <a:bodyPr/>
          <a:lstStyle/>
          <a:p>
            <a:fld id="{239F4BFF-D0B2-447F-8851-E99F22C0E7D2}" type="slidenum">
              <a:rPr lang="zh-TW" altLang="en-US" smtClean="0"/>
              <a:t>8</a:t>
            </a:fld>
            <a:endParaRPr lang="zh-TW" altLang="en-US"/>
          </a:p>
        </p:txBody>
      </p:sp>
    </p:spTree>
    <p:extLst>
      <p:ext uri="{BB962C8B-B14F-4D97-AF65-F5344CB8AC3E}">
        <p14:creationId xmlns:p14="http://schemas.microsoft.com/office/powerpoint/2010/main" val="9773738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研究問題</a:t>
            </a:r>
            <a:endParaRPr lang="zh-TW" altLang="en-US" dirty="0"/>
          </a:p>
        </p:txBody>
      </p:sp>
      <p:sp>
        <p:nvSpPr>
          <p:cNvPr id="3" name="內容版面配置區 2"/>
          <p:cNvSpPr>
            <a:spLocks noGrp="1"/>
          </p:cNvSpPr>
          <p:nvPr>
            <p:ph idx="1"/>
          </p:nvPr>
        </p:nvSpPr>
        <p:spPr>
          <a:xfrm>
            <a:off x="838200" y="1825625"/>
            <a:ext cx="11159836" cy="4351338"/>
          </a:xfrm>
        </p:spPr>
        <p:txBody>
          <a:bodyPr/>
          <a:lstStyle/>
          <a:p>
            <a:r>
              <a:rPr lang="zh-TW" altLang="en-US" dirty="0" smtClean="0"/>
              <a:t>研究問題</a:t>
            </a:r>
            <a:r>
              <a:rPr lang="en-US" altLang="zh-TW" dirty="0" smtClean="0"/>
              <a:t>1</a:t>
            </a:r>
            <a:r>
              <a:rPr lang="zh-TW" altLang="en-US" dirty="0" smtClean="0"/>
              <a:t>：</a:t>
            </a:r>
            <a:r>
              <a:rPr lang="zh-TW" altLang="zh-TW" dirty="0" smtClean="0"/>
              <a:t>如何從</a:t>
            </a:r>
            <a:r>
              <a:rPr lang="en-US" altLang="zh-TW" dirty="0" smtClean="0"/>
              <a:t>LMS</a:t>
            </a:r>
            <a:r>
              <a:rPr lang="zh-TW" altLang="zh-TW" dirty="0" smtClean="0"/>
              <a:t>收集的</a:t>
            </a:r>
            <a:r>
              <a:rPr lang="en-US" altLang="zh-TW" dirty="0" smtClean="0"/>
              <a:t>learning logs</a:t>
            </a:r>
            <a:r>
              <a:rPr lang="zh-TW" altLang="zh-TW" dirty="0" smtClean="0"/>
              <a:t>中萃取出學生學習策略</a:t>
            </a:r>
            <a:r>
              <a:rPr lang="en-US" altLang="zh-TW" dirty="0" smtClean="0"/>
              <a:t>?</a:t>
            </a:r>
            <a:endParaRPr lang="zh-TW" altLang="zh-TW" dirty="0" smtClean="0"/>
          </a:p>
          <a:p>
            <a:pPr lvl="0"/>
            <a:endParaRPr lang="en-US" altLang="zh-TW" dirty="0" smtClean="0"/>
          </a:p>
          <a:p>
            <a:pPr lvl="0"/>
            <a:endParaRPr lang="en-US" altLang="zh-TW" dirty="0" smtClean="0"/>
          </a:p>
          <a:p>
            <a:pPr lvl="0"/>
            <a:r>
              <a:rPr lang="zh-TW" altLang="en-US" dirty="0" smtClean="0"/>
              <a:t>研究問題</a:t>
            </a:r>
            <a:r>
              <a:rPr lang="en-US" altLang="zh-TW" dirty="0" smtClean="0"/>
              <a:t>2</a:t>
            </a:r>
            <a:r>
              <a:rPr lang="zh-TW" altLang="en-US" dirty="0" smtClean="0"/>
              <a:t>：</a:t>
            </a:r>
            <a:r>
              <a:rPr lang="zh-TW" altLang="zh-TW" dirty="0" smtClean="0"/>
              <a:t>學生之學習策略與認知負荷之間的關聯性</a:t>
            </a:r>
            <a:r>
              <a:rPr lang="en-US" altLang="zh-TW" dirty="0" smtClean="0"/>
              <a:t>?</a:t>
            </a:r>
          </a:p>
          <a:p>
            <a:pPr lvl="0"/>
            <a:endParaRPr lang="en-US" altLang="zh-TW" dirty="0" smtClean="0"/>
          </a:p>
          <a:p>
            <a:pPr lvl="0"/>
            <a:endParaRPr lang="en-US" altLang="zh-TW" dirty="0"/>
          </a:p>
          <a:p>
            <a:r>
              <a:rPr lang="zh-TW" altLang="en-US" dirty="0"/>
              <a:t>研究</a:t>
            </a:r>
            <a:r>
              <a:rPr lang="zh-TW" altLang="en-US" dirty="0" smtClean="0"/>
              <a:t>問題</a:t>
            </a:r>
            <a:r>
              <a:rPr lang="en-US" altLang="zh-TW" dirty="0" smtClean="0"/>
              <a:t>3</a:t>
            </a:r>
            <a:r>
              <a:rPr lang="zh-TW" altLang="en-US" dirty="0" smtClean="0"/>
              <a:t>：</a:t>
            </a:r>
            <a:r>
              <a:rPr lang="zh-TW" altLang="zh-TW" dirty="0"/>
              <a:t>學生之學習策略</a:t>
            </a:r>
            <a:r>
              <a:rPr lang="zh-TW" altLang="zh-TW" dirty="0" smtClean="0"/>
              <a:t>與</a:t>
            </a:r>
            <a:r>
              <a:rPr lang="zh-TW" altLang="en-US" dirty="0" smtClean="0"/>
              <a:t>學習成效</a:t>
            </a:r>
            <a:r>
              <a:rPr lang="zh-TW" altLang="zh-TW" dirty="0" smtClean="0"/>
              <a:t>之間</a:t>
            </a:r>
            <a:r>
              <a:rPr lang="zh-TW" altLang="zh-TW" dirty="0"/>
              <a:t>的關聯性</a:t>
            </a:r>
            <a:r>
              <a:rPr lang="en-US" altLang="zh-TW" dirty="0"/>
              <a:t>?</a:t>
            </a:r>
          </a:p>
          <a:p>
            <a:pPr lvl="0"/>
            <a:endParaRPr lang="zh-TW" altLang="zh-TW" dirty="0" smtClean="0"/>
          </a:p>
          <a:p>
            <a:pPr marL="0" indent="0">
              <a:buNone/>
            </a:pPr>
            <a:endParaRPr lang="zh-TW" altLang="zh-TW" dirty="0"/>
          </a:p>
          <a:p>
            <a:endParaRPr lang="zh-TW" altLang="en-US" dirty="0"/>
          </a:p>
        </p:txBody>
      </p:sp>
      <p:sp>
        <p:nvSpPr>
          <p:cNvPr id="4" name="投影片編號版面配置區 3"/>
          <p:cNvSpPr>
            <a:spLocks noGrp="1"/>
          </p:cNvSpPr>
          <p:nvPr>
            <p:ph type="sldNum" sz="quarter" idx="12"/>
          </p:nvPr>
        </p:nvSpPr>
        <p:spPr/>
        <p:txBody>
          <a:bodyPr/>
          <a:lstStyle/>
          <a:p>
            <a:fld id="{239F4BFF-D0B2-447F-8851-E99F22C0E7D2}" type="slidenum">
              <a:rPr lang="zh-TW" altLang="en-US" smtClean="0"/>
              <a:t>9</a:t>
            </a:fld>
            <a:endParaRPr lang="zh-TW" altLang="en-US"/>
          </a:p>
        </p:txBody>
      </p:sp>
    </p:spTree>
    <p:extLst>
      <p:ext uri="{BB962C8B-B14F-4D97-AF65-F5344CB8AC3E}">
        <p14:creationId xmlns:p14="http://schemas.microsoft.com/office/powerpoint/2010/main" val="16080631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研究方法與實驗</a:t>
            </a:r>
            <a:endParaRPr lang="zh-TW" altLang="en-US" dirty="0"/>
          </a:p>
        </p:txBody>
      </p:sp>
      <p:sp>
        <p:nvSpPr>
          <p:cNvPr id="3" name="內容版面配置區 2"/>
          <p:cNvSpPr>
            <a:spLocks noGrp="1"/>
          </p:cNvSpPr>
          <p:nvPr>
            <p:ph idx="1"/>
          </p:nvPr>
        </p:nvSpPr>
        <p:spPr/>
        <p:txBody>
          <a:bodyPr/>
          <a:lstStyle/>
          <a:p>
            <a:r>
              <a:rPr lang="zh-TW" altLang="en-US" dirty="0" smtClean="0"/>
              <a:t>課程與問卷資料說明</a:t>
            </a:r>
            <a:endParaRPr lang="en-US" altLang="zh-TW" dirty="0" smtClean="0"/>
          </a:p>
          <a:p>
            <a:endParaRPr lang="en-US" altLang="zh-TW" dirty="0" smtClean="0"/>
          </a:p>
          <a:p>
            <a:r>
              <a:rPr lang="zh-TW" altLang="en-US" dirty="0" smtClean="0"/>
              <a:t>學習策略</a:t>
            </a:r>
            <a:r>
              <a:rPr lang="zh-TW" altLang="en-US" dirty="0"/>
              <a:t>探</a:t>
            </a:r>
            <a:r>
              <a:rPr lang="zh-TW" altLang="en-US" dirty="0" smtClean="0"/>
              <a:t>勘</a:t>
            </a:r>
            <a:r>
              <a:rPr lang="zh-TW" altLang="en-US" dirty="0"/>
              <a:t>流程</a:t>
            </a:r>
          </a:p>
        </p:txBody>
      </p:sp>
      <p:sp>
        <p:nvSpPr>
          <p:cNvPr id="4" name="投影片編號版面配置區 3"/>
          <p:cNvSpPr>
            <a:spLocks noGrp="1"/>
          </p:cNvSpPr>
          <p:nvPr>
            <p:ph type="sldNum" sz="quarter" idx="12"/>
          </p:nvPr>
        </p:nvSpPr>
        <p:spPr/>
        <p:txBody>
          <a:bodyPr/>
          <a:lstStyle/>
          <a:p>
            <a:fld id="{239F4BFF-D0B2-447F-8851-E99F22C0E7D2}" type="slidenum">
              <a:rPr lang="zh-TW" altLang="en-US" smtClean="0"/>
              <a:t>10</a:t>
            </a:fld>
            <a:endParaRPr lang="zh-TW" altLang="en-US"/>
          </a:p>
        </p:txBody>
      </p:sp>
    </p:spTree>
    <p:extLst>
      <p:ext uri="{BB962C8B-B14F-4D97-AF65-F5344CB8AC3E}">
        <p14:creationId xmlns:p14="http://schemas.microsoft.com/office/powerpoint/2010/main" val="7602088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71F753E-2100-416E-93F4-6B95ED7597A9}"/>
              </a:ext>
            </a:extLst>
          </p:cNvPr>
          <p:cNvSpPr>
            <a:spLocks noGrp="1"/>
          </p:cNvSpPr>
          <p:nvPr>
            <p:ph type="title"/>
          </p:nvPr>
        </p:nvSpPr>
        <p:spPr/>
        <p:txBody>
          <a:bodyPr/>
          <a:lstStyle/>
          <a:p>
            <a:r>
              <a:rPr lang="zh-TW" altLang="en-US" dirty="0" smtClean="0"/>
              <a:t>課</a:t>
            </a:r>
            <a:r>
              <a:rPr lang="zh-TW" altLang="en-US" dirty="0"/>
              <a:t>程</a:t>
            </a:r>
            <a:r>
              <a:rPr lang="en-US" altLang="zh-TW" dirty="0" err="1" smtClean="0"/>
              <a:t>資料</a:t>
            </a:r>
            <a:r>
              <a:rPr lang="zh-TW" altLang="en-US" dirty="0" smtClean="0"/>
              <a:t>說明</a:t>
            </a:r>
            <a:endParaRPr lang="en-US" altLang="zh-TW" dirty="0"/>
          </a:p>
        </p:txBody>
      </p:sp>
      <p:sp>
        <p:nvSpPr>
          <p:cNvPr id="3" name="內容版面配置區 2">
            <a:extLst>
              <a:ext uri="{FF2B5EF4-FFF2-40B4-BE49-F238E27FC236}">
                <a16:creationId xmlns:a16="http://schemas.microsoft.com/office/drawing/2014/main" id="{9210DAD2-5565-4148-93BA-18811F274EDA}"/>
              </a:ext>
            </a:extLst>
          </p:cNvPr>
          <p:cNvSpPr>
            <a:spLocks noGrp="1"/>
          </p:cNvSpPr>
          <p:nvPr>
            <p:ph idx="1"/>
          </p:nvPr>
        </p:nvSpPr>
        <p:spPr>
          <a:xfrm>
            <a:off x="474518" y="1779443"/>
            <a:ext cx="11242964" cy="4351338"/>
          </a:xfrm>
        </p:spPr>
        <p:txBody>
          <a:bodyPr>
            <a:normAutofit/>
          </a:bodyPr>
          <a:lstStyle/>
          <a:p>
            <a:r>
              <a:rPr lang="zh-TW" altLang="en-US" dirty="0" smtClean="0"/>
              <a:t>課程參與者</a:t>
            </a:r>
            <a:endParaRPr lang="en-US" altLang="zh-TW" dirty="0"/>
          </a:p>
          <a:p>
            <a:pPr lvl="1"/>
            <a:r>
              <a:rPr lang="zh-TW" altLang="en-US" dirty="0"/>
              <a:t>中原大學 </a:t>
            </a:r>
            <a:r>
              <a:rPr lang="en-US" altLang="zh-TW" dirty="0"/>
              <a:t>1081 </a:t>
            </a:r>
            <a:r>
              <a:rPr lang="zh-TW" altLang="en-US" dirty="0"/>
              <a:t>學年度 資訊三 系統程式</a:t>
            </a:r>
            <a:endParaRPr lang="en-US" altLang="zh-TW" dirty="0"/>
          </a:p>
          <a:p>
            <a:pPr lvl="1"/>
            <a:r>
              <a:rPr lang="zh-TW" altLang="en-US" dirty="0"/>
              <a:t>人數：總計</a:t>
            </a:r>
            <a:r>
              <a:rPr lang="en-US" altLang="zh-TW" dirty="0"/>
              <a:t>113</a:t>
            </a:r>
            <a:r>
              <a:rPr lang="zh-TW" altLang="en-US" dirty="0" smtClean="0"/>
              <a:t>人</a:t>
            </a:r>
            <a:r>
              <a:rPr lang="en-US" altLang="zh-TW" dirty="0" smtClean="0"/>
              <a:t>(</a:t>
            </a:r>
            <a:r>
              <a:rPr lang="zh-TW" altLang="en-US" dirty="0" smtClean="0"/>
              <a:t>甲班</a:t>
            </a:r>
            <a:r>
              <a:rPr lang="en-US" altLang="zh-TW" dirty="0" smtClean="0"/>
              <a:t>56</a:t>
            </a:r>
            <a:r>
              <a:rPr lang="zh-TW" altLang="en-US" dirty="0" smtClean="0"/>
              <a:t>人、</a:t>
            </a:r>
            <a:r>
              <a:rPr lang="zh-TW" altLang="en-US" dirty="0"/>
              <a:t>乙班 </a:t>
            </a:r>
            <a:r>
              <a:rPr lang="en-US" altLang="zh-TW" dirty="0" smtClean="0"/>
              <a:t>57</a:t>
            </a:r>
            <a:r>
              <a:rPr lang="zh-TW" altLang="en-US" dirty="0" smtClean="0"/>
              <a:t>人</a:t>
            </a:r>
            <a:r>
              <a:rPr lang="en-US" altLang="zh-TW" dirty="0" smtClean="0"/>
              <a:t>)</a:t>
            </a:r>
            <a:endParaRPr lang="en-US" altLang="zh-TW" dirty="0"/>
          </a:p>
          <a:p>
            <a:r>
              <a:rPr lang="zh-TW" altLang="en-US" dirty="0" smtClean="0"/>
              <a:t>課程週數：</a:t>
            </a:r>
            <a:r>
              <a:rPr lang="en-US" altLang="zh-TW" dirty="0" smtClean="0"/>
              <a:t>18</a:t>
            </a:r>
            <a:r>
              <a:rPr lang="zh-TW" altLang="en-US" dirty="0" smtClean="0"/>
              <a:t>週的必修非同步</a:t>
            </a:r>
            <a:r>
              <a:rPr lang="zh-TW" altLang="en-US" dirty="0"/>
              <a:t>遠距教學</a:t>
            </a:r>
            <a:endParaRPr lang="en-US" altLang="zh-TW" dirty="0"/>
          </a:p>
          <a:p>
            <a:pPr lvl="1"/>
            <a:r>
              <a:rPr lang="zh-TW" altLang="en-US" dirty="0"/>
              <a:t>每</a:t>
            </a:r>
            <a:r>
              <a:rPr lang="zh-TW" altLang="en-US" dirty="0" smtClean="0"/>
              <a:t>周三堂課：兩</a:t>
            </a:r>
            <a:r>
              <a:rPr lang="zh-TW" altLang="en-US" dirty="0"/>
              <a:t>堂遠距教學，一堂實體課程</a:t>
            </a:r>
            <a:endParaRPr lang="en-US" altLang="zh-TW" dirty="0"/>
          </a:p>
          <a:p>
            <a:r>
              <a:rPr lang="zh-TW" altLang="en-US" dirty="0" smtClean="0"/>
              <a:t>學習環境：使用</a:t>
            </a:r>
            <a:r>
              <a:rPr lang="en-US" altLang="zh-TW" dirty="0"/>
              <a:t>I-learning</a:t>
            </a:r>
            <a:r>
              <a:rPr lang="zh-TW" altLang="en-US" dirty="0"/>
              <a:t> </a:t>
            </a:r>
            <a:r>
              <a:rPr lang="en-US" altLang="zh-TW" dirty="0"/>
              <a:t>LMS</a:t>
            </a:r>
            <a:r>
              <a:rPr lang="zh-TW" altLang="en-US" dirty="0"/>
              <a:t>，含有影片、投影片和討論區與測驗</a:t>
            </a:r>
            <a:endParaRPr lang="en-US" altLang="zh-TW" dirty="0"/>
          </a:p>
          <a:p>
            <a:r>
              <a:rPr lang="zh-TW" altLang="en-US" dirty="0" smtClean="0"/>
              <a:t>問卷：學生</a:t>
            </a:r>
            <a:r>
              <a:rPr lang="zh-TW" altLang="en-US" dirty="0"/>
              <a:t>認知負荷問卷</a:t>
            </a:r>
            <a:r>
              <a:rPr lang="en-US" altLang="zh-TW" dirty="0"/>
              <a:t>(Cognitive load)</a:t>
            </a:r>
          </a:p>
          <a:p>
            <a:r>
              <a:rPr lang="zh-TW" altLang="en-US" dirty="0"/>
              <a:t>成績</a:t>
            </a:r>
            <a:r>
              <a:rPr lang="zh-TW" altLang="en-US" dirty="0" smtClean="0"/>
              <a:t>資訊</a:t>
            </a:r>
            <a:r>
              <a:rPr lang="zh-TW" altLang="en-US" dirty="0" smtClean="0"/>
              <a:t>：期末考成績</a:t>
            </a:r>
            <a:endParaRPr lang="en-US" altLang="zh-TW" dirty="0"/>
          </a:p>
        </p:txBody>
      </p:sp>
      <p:sp>
        <p:nvSpPr>
          <p:cNvPr id="4" name="投影片編號版面配置區 3">
            <a:extLst>
              <a:ext uri="{FF2B5EF4-FFF2-40B4-BE49-F238E27FC236}">
                <a16:creationId xmlns:a16="http://schemas.microsoft.com/office/drawing/2014/main" id="{8780FD2A-BDC0-499F-AB34-F84401300DC2}"/>
              </a:ext>
            </a:extLst>
          </p:cNvPr>
          <p:cNvSpPr>
            <a:spLocks noGrp="1"/>
          </p:cNvSpPr>
          <p:nvPr>
            <p:ph type="sldNum" sz="quarter" idx="12"/>
          </p:nvPr>
        </p:nvSpPr>
        <p:spPr/>
        <p:txBody>
          <a:bodyPr/>
          <a:lstStyle/>
          <a:p>
            <a:fld id="{4B8FD5B2-82E7-4B69-B4C8-9CE4AC2B3A45}" type="slidenum">
              <a:rPr lang="zh-TW" altLang="en-US" smtClean="0"/>
              <a:t>11</a:t>
            </a:fld>
            <a:endParaRPr lang="zh-TW" altLang="en-US"/>
          </a:p>
        </p:txBody>
      </p:sp>
    </p:spTree>
    <p:extLst>
      <p:ext uri="{BB962C8B-B14F-4D97-AF65-F5344CB8AC3E}">
        <p14:creationId xmlns:p14="http://schemas.microsoft.com/office/powerpoint/2010/main" val="39609947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13D69C5-B350-4584-A242-A80C202EF594}"/>
              </a:ext>
            </a:extLst>
          </p:cNvPr>
          <p:cNvSpPr>
            <a:spLocks noGrp="1"/>
          </p:cNvSpPr>
          <p:nvPr>
            <p:ph type="title"/>
          </p:nvPr>
        </p:nvSpPr>
        <p:spPr/>
        <p:txBody>
          <a:bodyPr/>
          <a:lstStyle/>
          <a:p>
            <a:r>
              <a:rPr lang="zh-TW" altLang="en-US" dirty="0" smtClean="0">
                <a:latin typeface="Times New Roman" panose="02020603050405020304" pitchFamily="18" charset="0"/>
                <a:cs typeface="Times New Roman" panose="02020603050405020304" pitchFamily="18" charset="0"/>
              </a:rPr>
              <a:t>問卷說明：</a:t>
            </a:r>
            <a:r>
              <a:rPr lang="zh-TW" altLang="en-US" dirty="0"/>
              <a:t>認知負荷</a:t>
            </a:r>
            <a:r>
              <a:rPr lang="en-US" altLang="zh-TW" dirty="0"/>
              <a:t>(Cognitive load</a:t>
            </a:r>
            <a:r>
              <a:rPr lang="en-US" altLang="zh-TW" dirty="0" smtClean="0"/>
              <a:t>)</a:t>
            </a:r>
            <a:endParaRPr lang="zh-TW" altLang="en-US" dirty="0"/>
          </a:p>
        </p:txBody>
      </p:sp>
      <p:sp>
        <p:nvSpPr>
          <p:cNvPr id="3" name="內容版面配置區 2">
            <a:extLst>
              <a:ext uri="{FF2B5EF4-FFF2-40B4-BE49-F238E27FC236}">
                <a16:creationId xmlns:a16="http://schemas.microsoft.com/office/drawing/2014/main" id="{8C0CA5CC-EC68-4937-9E7E-E0677529618D}"/>
              </a:ext>
            </a:extLst>
          </p:cNvPr>
          <p:cNvSpPr>
            <a:spLocks noGrp="1"/>
          </p:cNvSpPr>
          <p:nvPr>
            <p:ph idx="1"/>
          </p:nvPr>
        </p:nvSpPr>
        <p:spPr>
          <a:xfrm>
            <a:off x="838201" y="1825625"/>
            <a:ext cx="11133841" cy="4895850"/>
          </a:xfrm>
        </p:spPr>
        <p:txBody>
          <a:bodyPr>
            <a:normAutofit/>
          </a:bodyPr>
          <a:lstStyle/>
          <a:p>
            <a:r>
              <a:rPr lang="zh-TW" altLang="en-US" dirty="0" smtClean="0"/>
              <a:t>認知</a:t>
            </a:r>
            <a:r>
              <a:rPr lang="zh-TW" altLang="en-US" dirty="0"/>
              <a:t>負荷</a:t>
            </a:r>
            <a:r>
              <a:rPr lang="en-US" altLang="zh-TW" dirty="0"/>
              <a:t>(Cognitive load</a:t>
            </a:r>
            <a:r>
              <a:rPr lang="en-US" altLang="zh-TW" sz="1400" dirty="0" smtClean="0"/>
              <a:t>)(</a:t>
            </a:r>
            <a:r>
              <a:rPr lang="en-US" altLang="zh-TW" sz="1400" dirty="0" err="1"/>
              <a:t>Paas</a:t>
            </a:r>
            <a:r>
              <a:rPr lang="en-US" altLang="zh-TW" sz="1400" dirty="0"/>
              <a:t> 1992, </a:t>
            </a:r>
            <a:r>
              <a:rPr lang="en-US" altLang="zh-TW" sz="1400" dirty="0" err="1"/>
              <a:t>Sweller</a:t>
            </a:r>
            <a:r>
              <a:rPr lang="en-US" altLang="zh-TW" sz="1400" dirty="0"/>
              <a:t>, Van </a:t>
            </a:r>
            <a:r>
              <a:rPr lang="en-US" altLang="zh-TW" sz="1400" dirty="0" err="1"/>
              <a:t>Merrienboer</a:t>
            </a:r>
            <a:r>
              <a:rPr lang="en-US" altLang="zh-TW" sz="1400" dirty="0"/>
              <a:t> et al. 1998)</a:t>
            </a:r>
          </a:p>
          <a:p>
            <a:pPr lvl="1"/>
            <a:r>
              <a:rPr lang="zh-TW" altLang="en-US" dirty="0"/>
              <a:t>用於評估學生對系統程式認知上所產生的的負荷量</a:t>
            </a:r>
            <a:endParaRPr lang="en-US" altLang="zh-TW" dirty="0"/>
          </a:p>
          <a:p>
            <a:pPr lvl="1"/>
            <a:endParaRPr lang="en-US" altLang="zh-TW" dirty="0"/>
          </a:p>
          <a:p>
            <a:r>
              <a:rPr lang="zh-TW" altLang="en-US" dirty="0"/>
              <a:t>認知負荷問卷包含兩個部分：</a:t>
            </a:r>
            <a:endParaRPr lang="en-US" altLang="zh-TW" dirty="0"/>
          </a:p>
          <a:p>
            <a:pPr lvl="1"/>
            <a:r>
              <a:rPr lang="en-US" altLang="zh-TW" dirty="0"/>
              <a:t>1~5</a:t>
            </a:r>
            <a:r>
              <a:rPr lang="zh-TW" altLang="en-US" dirty="0"/>
              <a:t>題為心智負荷</a:t>
            </a:r>
            <a:r>
              <a:rPr lang="en-US" altLang="zh-TW" dirty="0"/>
              <a:t>(mental load):</a:t>
            </a:r>
          </a:p>
          <a:p>
            <a:pPr lvl="2"/>
            <a:r>
              <a:rPr lang="zh-TW" altLang="en-US" dirty="0"/>
              <a:t>由作業或考試需求所造成的</a:t>
            </a:r>
            <a:r>
              <a:rPr lang="zh-TW" altLang="en-US" dirty="0">
                <a:solidFill>
                  <a:srgbClr val="FF0000"/>
                </a:solidFill>
              </a:rPr>
              <a:t>心智負荷量</a:t>
            </a:r>
            <a:endParaRPr lang="en-US" altLang="zh-TW" dirty="0">
              <a:solidFill>
                <a:srgbClr val="FF0000"/>
              </a:solidFill>
            </a:endParaRPr>
          </a:p>
          <a:p>
            <a:pPr lvl="1"/>
            <a:r>
              <a:rPr lang="en-US" altLang="zh-TW" dirty="0"/>
              <a:t>6~8</a:t>
            </a:r>
            <a:r>
              <a:rPr lang="zh-TW" altLang="en-US" dirty="0"/>
              <a:t>題為心智努力 </a:t>
            </a:r>
            <a:r>
              <a:rPr lang="en-US" altLang="zh-TW" dirty="0"/>
              <a:t>(mental effort)</a:t>
            </a:r>
          </a:p>
          <a:p>
            <a:pPr lvl="2"/>
            <a:r>
              <a:rPr lang="zh-TW" altLang="en-US" dirty="0"/>
              <a:t>學生為了順應作業或考試需求所付出的</a:t>
            </a:r>
            <a:r>
              <a:rPr lang="zh-TW" altLang="en-US" dirty="0">
                <a:solidFill>
                  <a:srgbClr val="FF0000"/>
                </a:solidFill>
              </a:rPr>
              <a:t>資源程度</a:t>
            </a:r>
            <a:endParaRPr lang="zh-TW" altLang="en-US" b="0" dirty="0">
              <a:solidFill>
                <a:srgbClr val="FF0000"/>
              </a:solidFill>
              <a:effectLst/>
            </a:endParaRPr>
          </a:p>
          <a:p>
            <a:pPr marL="0" indent="0">
              <a:buNone/>
            </a:pPr>
            <a:r>
              <a:rPr lang="zh-TW" altLang="en-US" dirty="0"/>
              <a:t/>
            </a:r>
            <a:br>
              <a:rPr lang="zh-TW" altLang="en-US" dirty="0"/>
            </a:br>
            <a:endParaRPr lang="zh-TW" altLang="en-US" dirty="0"/>
          </a:p>
        </p:txBody>
      </p:sp>
      <p:sp>
        <p:nvSpPr>
          <p:cNvPr id="4" name="投影片編號版面配置區 3">
            <a:extLst>
              <a:ext uri="{FF2B5EF4-FFF2-40B4-BE49-F238E27FC236}">
                <a16:creationId xmlns:a16="http://schemas.microsoft.com/office/drawing/2014/main" id="{93543231-1D4F-4120-842A-93E82AFD71C3}"/>
              </a:ext>
            </a:extLst>
          </p:cNvPr>
          <p:cNvSpPr>
            <a:spLocks noGrp="1"/>
          </p:cNvSpPr>
          <p:nvPr>
            <p:ph type="sldNum" sz="quarter" idx="12"/>
          </p:nvPr>
        </p:nvSpPr>
        <p:spPr/>
        <p:txBody>
          <a:bodyPr/>
          <a:lstStyle/>
          <a:p>
            <a:fld id="{239F4BFF-D0B2-447F-8851-E99F22C0E7D2}" type="slidenum">
              <a:rPr lang="zh-TW" altLang="en-US" smtClean="0"/>
              <a:t>12</a:t>
            </a:fld>
            <a:endParaRPr lang="zh-TW" altLang="en-US"/>
          </a:p>
        </p:txBody>
      </p:sp>
    </p:spTree>
    <p:extLst>
      <p:ext uri="{BB962C8B-B14F-4D97-AF65-F5344CB8AC3E}">
        <p14:creationId xmlns:p14="http://schemas.microsoft.com/office/powerpoint/2010/main" val="31760830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研究方法與實驗</a:t>
            </a:r>
            <a:endParaRPr lang="zh-TW" altLang="en-US" dirty="0"/>
          </a:p>
        </p:txBody>
      </p:sp>
      <p:sp>
        <p:nvSpPr>
          <p:cNvPr id="3" name="內容版面配置區 2"/>
          <p:cNvSpPr>
            <a:spLocks noGrp="1"/>
          </p:cNvSpPr>
          <p:nvPr>
            <p:ph idx="1"/>
          </p:nvPr>
        </p:nvSpPr>
        <p:spPr/>
        <p:txBody>
          <a:bodyPr/>
          <a:lstStyle/>
          <a:p>
            <a:r>
              <a:rPr lang="zh-TW" altLang="en-US" dirty="0" smtClean="0"/>
              <a:t>課程與問卷資料說明</a:t>
            </a:r>
            <a:endParaRPr lang="en-US" altLang="zh-TW" dirty="0" smtClean="0"/>
          </a:p>
          <a:p>
            <a:endParaRPr lang="en-US" altLang="zh-TW" dirty="0" smtClean="0"/>
          </a:p>
          <a:p>
            <a:r>
              <a:rPr lang="zh-TW" altLang="en-US" dirty="0" smtClean="0">
                <a:solidFill>
                  <a:srgbClr val="0000FF"/>
                </a:solidFill>
              </a:rPr>
              <a:t>學習策略</a:t>
            </a:r>
            <a:r>
              <a:rPr lang="zh-TW" altLang="en-US" dirty="0">
                <a:solidFill>
                  <a:srgbClr val="0000FF"/>
                </a:solidFill>
              </a:rPr>
              <a:t>探</a:t>
            </a:r>
            <a:r>
              <a:rPr lang="zh-TW" altLang="en-US" dirty="0" smtClean="0">
                <a:solidFill>
                  <a:srgbClr val="0000FF"/>
                </a:solidFill>
              </a:rPr>
              <a:t>勘</a:t>
            </a:r>
            <a:r>
              <a:rPr lang="zh-TW" altLang="en-US" dirty="0">
                <a:solidFill>
                  <a:srgbClr val="0000FF"/>
                </a:solidFill>
              </a:rPr>
              <a:t>流程</a:t>
            </a:r>
          </a:p>
        </p:txBody>
      </p:sp>
      <p:sp>
        <p:nvSpPr>
          <p:cNvPr id="4" name="投影片編號版面配置區 3"/>
          <p:cNvSpPr>
            <a:spLocks noGrp="1"/>
          </p:cNvSpPr>
          <p:nvPr>
            <p:ph type="sldNum" sz="quarter" idx="12"/>
          </p:nvPr>
        </p:nvSpPr>
        <p:spPr/>
        <p:txBody>
          <a:bodyPr/>
          <a:lstStyle/>
          <a:p>
            <a:fld id="{239F4BFF-D0B2-447F-8851-E99F22C0E7D2}" type="slidenum">
              <a:rPr lang="zh-TW" altLang="en-US" smtClean="0"/>
              <a:t>13</a:t>
            </a:fld>
            <a:endParaRPr lang="zh-TW" altLang="en-US"/>
          </a:p>
        </p:txBody>
      </p:sp>
    </p:spTree>
    <p:extLst>
      <p:ext uri="{BB962C8B-B14F-4D97-AF65-F5344CB8AC3E}">
        <p14:creationId xmlns:p14="http://schemas.microsoft.com/office/powerpoint/2010/main" val="38389728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學習策略探勘</a:t>
            </a:r>
            <a:r>
              <a:rPr lang="zh-TW" altLang="en-US" dirty="0" smtClean="0"/>
              <a:t>流程</a:t>
            </a:r>
            <a:endParaRPr lang="zh-TW" altLang="en-US" dirty="0"/>
          </a:p>
        </p:txBody>
      </p:sp>
      <p:sp>
        <p:nvSpPr>
          <p:cNvPr id="3" name="內容版面配置區 2"/>
          <p:cNvSpPr>
            <a:spLocks noGrp="1"/>
          </p:cNvSpPr>
          <p:nvPr>
            <p:ph idx="1"/>
          </p:nvPr>
        </p:nvSpPr>
        <p:spPr/>
        <p:txBody>
          <a:bodyPr/>
          <a:lstStyle/>
          <a:p>
            <a:r>
              <a:rPr lang="zh-TW" altLang="en-US" dirty="0">
                <a:solidFill>
                  <a:srgbClr val="0000FF"/>
                </a:solidFill>
              </a:rPr>
              <a:t>資料收集</a:t>
            </a:r>
            <a:endParaRPr lang="en-US" altLang="zh-TW" dirty="0">
              <a:solidFill>
                <a:srgbClr val="0000FF"/>
              </a:solidFill>
            </a:endParaRPr>
          </a:p>
          <a:p>
            <a:endParaRPr lang="en-US" altLang="zh-TW" dirty="0" smtClean="0"/>
          </a:p>
          <a:p>
            <a:r>
              <a:rPr lang="zh-TW" altLang="en-US" dirty="0" smtClean="0"/>
              <a:t>資料</a:t>
            </a:r>
            <a:r>
              <a:rPr lang="zh-TW" altLang="en-US" dirty="0"/>
              <a:t>前處理及序列化</a:t>
            </a:r>
            <a:endParaRPr lang="en-US" altLang="zh-TW" dirty="0"/>
          </a:p>
          <a:p>
            <a:endParaRPr lang="en-US" altLang="zh-TW" dirty="0" smtClean="0"/>
          </a:p>
          <a:p>
            <a:r>
              <a:rPr lang="zh-TW" altLang="en-US" dirty="0" smtClean="0"/>
              <a:t>序列分群</a:t>
            </a:r>
            <a:endParaRPr lang="en-US" altLang="zh-TW" dirty="0"/>
          </a:p>
          <a:p>
            <a:endParaRPr lang="zh-TW" altLang="en-US" dirty="0"/>
          </a:p>
        </p:txBody>
      </p:sp>
      <p:sp>
        <p:nvSpPr>
          <p:cNvPr id="4" name="投影片編號版面配置區 3"/>
          <p:cNvSpPr>
            <a:spLocks noGrp="1"/>
          </p:cNvSpPr>
          <p:nvPr>
            <p:ph type="sldNum" sz="quarter" idx="12"/>
          </p:nvPr>
        </p:nvSpPr>
        <p:spPr/>
        <p:txBody>
          <a:bodyPr/>
          <a:lstStyle/>
          <a:p>
            <a:fld id="{239F4BFF-D0B2-447F-8851-E99F22C0E7D2}" type="slidenum">
              <a:rPr lang="zh-TW" altLang="en-US" smtClean="0"/>
              <a:t>14</a:t>
            </a:fld>
            <a:endParaRPr lang="zh-TW" altLang="en-US"/>
          </a:p>
        </p:txBody>
      </p:sp>
    </p:spTree>
    <p:extLst>
      <p:ext uri="{BB962C8B-B14F-4D97-AF65-F5344CB8AC3E}">
        <p14:creationId xmlns:p14="http://schemas.microsoft.com/office/powerpoint/2010/main" val="23043454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42D6D58-852C-467D-B831-0B6B7AEBDD8B}"/>
              </a:ext>
            </a:extLst>
          </p:cNvPr>
          <p:cNvSpPr>
            <a:spLocks noGrp="1"/>
          </p:cNvSpPr>
          <p:nvPr>
            <p:ph type="title"/>
          </p:nvPr>
        </p:nvSpPr>
        <p:spPr/>
        <p:txBody>
          <a:bodyPr/>
          <a:lstStyle/>
          <a:p>
            <a:r>
              <a:rPr lang="zh-TW" altLang="en-US" dirty="0"/>
              <a:t>資料收集</a:t>
            </a:r>
          </a:p>
        </p:txBody>
      </p:sp>
      <p:sp>
        <p:nvSpPr>
          <p:cNvPr id="3" name="內容版面配置區 2">
            <a:extLst>
              <a:ext uri="{FF2B5EF4-FFF2-40B4-BE49-F238E27FC236}">
                <a16:creationId xmlns:a16="http://schemas.microsoft.com/office/drawing/2014/main" id="{0F30E559-F25F-43C3-87B6-DA805C339ECB}"/>
              </a:ext>
            </a:extLst>
          </p:cNvPr>
          <p:cNvSpPr>
            <a:spLocks noGrp="1"/>
          </p:cNvSpPr>
          <p:nvPr>
            <p:ph idx="1"/>
          </p:nvPr>
        </p:nvSpPr>
        <p:spPr>
          <a:xfrm>
            <a:off x="796955" y="1550418"/>
            <a:ext cx="10515600" cy="4351338"/>
          </a:xfrm>
        </p:spPr>
        <p:txBody>
          <a:bodyPr/>
          <a:lstStyle/>
          <a:p>
            <a:r>
              <a:rPr lang="zh-TW" altLang="zh-TW" dirty="0"/>
              <a:t>蒐集學生從期中考周開始，</a:t>
            </a:r>
            <a:r>
              <a:rPr lang="zh-TW" altLang="zh-TW" dirty="0">
                <a:solidFill>
                  <a:srgbClr val="FF0000"/>
                </a:solidFill>
              </a:rPr>
              <a:t>第九周到第十七周共計九周資料</a:t>
            </a:r>
            <a:r>
              <a:rPr lang="zh-TW" altLang="zh-TW" dirty="0"/>
              <a:t>，因此，學生學習成效以</a:t>
            </a:r>
            <a:r>
              <a:rPr lang="zh-TW" altLang="zh-TW" dirty="0">
                <a:solidFill>
                  <a:srgbClr val="FF0000"/>
                </a:solidFill>
              </a:rPr>
              <a:t>期末考成績</a:t>
            </a:r>
            <a:r>
              <a:rPr lang="zh-TW" altLang="zh-TW" dirty="0"/>
              <a:t>為主</a:t>
            </a:r>
            <a:endParaRPr lang="en-US" altLang="zh-TW" dirty="0"/>
          </a:p>
          <a:p>
            <a:r>
              <a:rPr lang="zh-TW" altLang="en-US" dirty="0"/>
              <a:t>每筆事件紀錄皆以三個欄位來表示，包括匿名的</a:t>
            </a:r>
            <a:r>
              <a:rPr lang="zh-TW" altLang="en-US" dirty="0">
                <a:solidFill>
                  <a:srgbClr val="FF0000"/>
                </a:solidFill>
              </a:rPr>
              <a:t>學生</a:t>
            </a:r>
            <a:r>
              <a:rPr lang="en-US" altLang="zh-TW" dirty="0">
                <a:solidFill>
                  <a:srgbClr val="FF0000"/>
                </a:solidFill>
              </a:rPr>
              <a:t>ID(username)</a:t>
            </a:r>
            <a:r>
              <a:rPr lang="zh-TW" altLang="en-US" dirty="0">
                <a:solidFill>
                  <a:srgbClr val="FF0000"/>
                </a:solidFill>
              </a:rPr>
              <a:t>、事件日期</a:t>
            </a:r>
            <a:r>
              <a:rPr lang="en-US" altLang="zh-TW" dirty="0">
                <a:solidFill>
                  <a:srgbClr val="FF0000"/>
                </a:solidFill>
              </a:rPr>
              <a:t>(</a:t>
            </a:r>
            <a:r>
              <a:rPr lang="en-US" altLang="zh-TW" dirty="0" err="1">
                <a:solidFill>
                  <a:srgbClr val="FF0000"/>
                </a:solidFill>
              </a:rPr>
              <a:t>begin_time</a:t>
            </a:r>
            <a:r>
              <a:rPr lang="en-US" altLang="zh-TW" dirty="0">
                <a:solidFill>
                  <a:srgbClr val="FF0000"/>
                </a:solidFill>
              </a:rPr>
              <a:t>)</a:t>
            </a:r>
            <a:r>
              <a:rPr lang="zh-TW" altLang="en-US" dirty="0">
                <a:solidFill>
                  <a:srgbClr val="FF0000"/>
                </a:solidFill>
              </a:rPr>
              <a:t>、事件類別</a:t>
            </a:r>
            <a:r>
              <a:rPr lang="en-US" altLang="zh-TW" dirty="0">
                <a:solidFill>
                  <a:srgbClr val="FF0000"/>
                </a:solidFill>
              </a:rPr>
              <a:t>(title)</a:t>
            </a:r>
            <a:endParaRPr lang="zh-TW" altLang="en-US" dirty="0">
              <a:solidFill>
                <a:srgbClr val="FF0000"/>
              </a:solidFill>
            </a:endParaRPr>
          </a:p>
        </p:txBody>
      </p:sp>
      <p:graphicFrame>
        <p:nvGraphicFramePr>
          <p:cNvPr id="10" name="表格 9">
            <a:extLst>
              <a:ext uri="{FF2B5EF4-FFF2-40B4-BE49-F238E27FC236}">
                <a16:creationId xmlns:a16="http://schemas.microsoft.com/office/drawing/2014/main" id="{FDE849EE-C10E-488A-8645-6E7FA57219F0}"/>
              </a:ext>
            </a:extLst>
          </p:cNvPr>
          <p:cNvGraphicFramePr>
            <a:graphicFrameLocks noGrp="1"/>
          </p:cNvGraphicFramePr>
          <p:nvPr>
            <p:extLst>
              <p:ext uri="{D42A27DB-BD31-4B8C-83A1-F6EECF244321}">
                <p14:modId xmlns:p14="http://schemas.microsoft.com/office/powerpoint/2010/main" val="3519607616"/>
              </p:ext>
            </p:extLst>
          </p:nvPr>
        </p:nvGraphicFramePr>
        <p:xfrm>
          <a:off x="2291892" y="3505206"/>
          <a:ext cx="7608215" cy="3191856"/>
        </p:xfrm>
        <a:graphic>
          <a:graphicData uri="http://schemas.openxmlformats.org/drawingml/2006/table">
            <a:tbl>
              <a:tblPr>
                <a:tableStyleId>{5C22544A-7EE6-4342-B048-85BDC9FD1C3A}</a:tableStyleId>
              </a:tblPr>
              <a:tblGrid>
                <a:gridCol w="1056265">
                  <a:extLst>
                    <a:ext uri="{9D8B030D-6E8A-4147-A177-3AD203B41FA5}">
                      <a16:colId xmlns:a16="http://schemas.microsoft.com/office/drawing/2014/main" val="1045884524"/>
                    </a:ext>
                  </a:extLst>
                </a:gridCol>
                <a:gridCol w="1801235">
                  <a:extLst>
                    <a:ext uri="{9D8B030D-6E8A-4147-A177-3AD203B41FA5}">
                      <a16:colId xmlns:a16="http://schemas.microsoft.com/office/drawing/2014/main" val="1977201596"/>
                    </a:ext>
                  </a:extLst>
                </a:gridCol>
                <a:gridCol w="4750715">
                  <a:extLst>
                    <a:ext uri="{9D8B030D-6E8A-4147-A177-3AD203B41FA5}">
                      <a16:colId xmlns:a16="http://schemas.microsoft.com/office/drawing/2014/main" val="29247560"/>
                    </a:ext>
                  </a:extLst>
                </a:gridCol>
              </a:tblGrid>
              <a:tr h="286793">
                <a:tc>
                  <a:txBody>
                    <a:bodyPr/>
                    <a:lstStyle/>
                    <a:p>
                      <a:pPr algn="ctr" fontAlgn="b"/>
                      <a:r>
                        <a:rPr lang="en-US" sz="1200" b="1" u="none" strike="noStrike" dirty="0">
                          <a:effectLst/>
                          <a:latin typeface="+mn-lt"/>
                          <a:ea typeface="+mj-ea"/>
                        </a:rPr>
                        <a:t>username</a:t>
                      </a:r>
                      <a:endParaRPr lang="en-US" sz="1200" b="1" i="0" u="none" strike="noStrike" dirty="0">
                        <a:solidFill>
                          <a:srgbClr val="000000"/>
                        </a:solidFill>
                        <a:effectLst/>
                        <a:latin typeface="+mn-lt"/>
                        <a:ea typeface="+mj-ea"/>
                      </a:endParaRPr>
                    </a:p>
                  </a:txBody>
                  <a:tcPr marL="8842" marR="8842" marT="8842" marB="0" anchor="ctr"/>
                </a:tc>
                <a:tc>
                  <a:txBody>
                    <a:bodyPr/>
                    <a:lstStyle/>
                    <a:p>
                      <a:pPr algn="ctr" fontAlgn="b"/>
                      <a:r>
                        <a:rPr lang="en-US" sz="1200" b="1" u="none" strike="noStrike" dirty="0" err="1">
                          <a:effectLst/>
                          <a:latin typeface="+mn-lt"/>
                          <a:ea typeface="+mj-ea"/>
                        </a:rPr>
                        <a:t>begin_time</a:t>
                      </a:r>
                      <a:endParaRPr lang="en-US" sz="1200" b="1" i="0" u="none" strike="noStrike" dirty="0">
                        <a:solidFill>
                          <a:srgbClr val="000000"/>
                        </a:solidFill>
                        <a:effectLst/>
                        <a:latin typeface="+mn-lt"/>
                        <a:ea typeface="+mj-ea"/>
                      </a:endParaRPr>
                    </a:p>
                  </a:txBody>
                  <a:tcPr marL="8842" marR="8842" marT="8842" marB="0" anchor="ctr"/>
                </a:tc>
                <a:tc>
                  <a:txBody>
                    <a:bodyPr/>
                    <a:lstStyle/>
                    <a:p>
                      <a:pPr algn="ctr" fontAlgn="b"/>
                      <a:r>
                        <a:rPr lang="en-US" altLang="zh-TW" sz="1200" b="1" u="none" strike="noStrike" dirty="0">
                          <a:effectLst/>
                          <a:latin typeface="+mn-lt"/>
                          <a:ea typeface="+mj-ea"/>
                        </a:rPr>
                        <a:t>title</a:t>
                      </a:r>
                      <a:endParaRPr lang="en-US" sz="1200" b="1" i="0" u="none" strike="noStrike" dirty="0">
                        <a:solidFill>
                          <a:srgbClr val="000000"/>
                        </a:solidFill>
                        <a:effectLst/>
                        <a:latin typeface="+mn-lt"/>
                        <a:ea typeface="+mj-ea"/>
                      </a:endParaRPr>
                    </a:p>
                  </a:txBody>
                  <a:tcPr marL="8842" marR="8842" marT="8842" marB="0" anchor="ctr"/>
                </a:tc>
                <a:extLst>
                  <a:ext uri="{0D108BD9-81ED-4DB2-BD59-A6C34878D82A}">
                    <a16:rowId xmlns:a16="http://schemas.microsoft.com/office/drawing/2014/main" val="3283373652"/>
                  </a:ext>
                </a:extLst>
              </a:tr>
              <a:tr h="316098">
                <a:tc>
                  <a:txBody>
                    <a:bodyPr/>
                    <a:lstStyle/>
                    <a:p>
                      <a:pPr algn="ctr" fontAlgn="b"/>
                      <a:r>
                        <a:rPr lang="en-US" altLang="zh-TW" sz="1200" b="0" i="0" u="none" strike="noStrike" dirty="0">
                          <a:solidFill>
                            <a:srgbClr val="000000"/>
                          </a:solidFill>
                          <a:effectLst/>
                          <a:latin typeface="+mn-lt"/>
                          <a:ea typeface="+mj-ea"/>
                        </a:rPr>
                        <a:t>S01</a:t>
                      </a:r>
                    </a:p>
                  </a:txBody>
                  <a:tcPr marL="9525" marR="9525" marT="9525" marB="0" anchor="ctr">
                    <a:solidFill>
                      <a:schemeClr val="accent2"/>
                    </a:solidFill>
                  </a:tcPr>
                </a:tc>
                <a:tc>
                  <a:txBody>
                    <a:bodyPr/>
                    <a:lstStyle/>
                    <a:p>
                      <a:pPr algn="ctr" fontAlgn="b"/>
                      <a:r>
                        <a:rPr lang="en-US" altLang="zh-TW" sz="1200" b="0" i="0" u="none" strike="noStrike" dirty="0">
                          <a:solidFill>
                            <a:srgbClr val="000000"/>
                          </a:solidFill>
                          <a:effectLst/>
                          <a:latin typeface="+mn-lt"/>
                          <a:ea typeface="+mj-ea"/>
                        </a:rPr>
                        <a:t>2019/11/3 17:38</a:t>
                      </a:r>
                    </a:p>
                  </a:txBody>
                  <a:tcPr marL="9525" marR="9525" marT="9525" marB="0" anchor="ctr">
                    <a:solidFill>
                      <a:schemeClr val="accent2"/>
                    </a:solidFill>
                  </a:tcPr>
                </a:tc>
                <a:tc>
                  <a:txBody>
                    <a:bodyPr/>
                    <a:lstStyle/>
                    <a:p>
                      <a:pPr algn="ctr" fontAlgn="b"/>
                      <a:r>
                        <a:rPr lang="en-US" sz="1200" b="0" i="0" u="none" strike="noStrike" dirty="0">
                          <a:solidFill>
                            <a:srgbClr val="000000"/>
                          </a:solidFill>
                          <a:effectLst/>
                          <a:latin typeface="+mn-lt"/>
                          <a:ea typeface="+mj-ea"/>
                        </a:rPr>
                        <a:t>chap2-1 Introduction</a:t>
                      </a:r>
                      <a:r>
                        <a:rPr lang="zh-TW" altLang="en-US" sz="1200" b="0" i="0" u="none" strike="noStrike" dirty="0">
                          <a:solidFill>
                            <a:srgbClr val="000000"/>
                          </a:solidFill>
                          <a:effectLst/>
                          <a:latin typeface="+mn-lt"/>
                          <a:ea typeface="+mj-ea"/>
                        </a:rPr>
                        <a:t>組譯器的簡介</a:t>
                      </a:r>
                      <a:r>
                        <a:rPr lang="en-US" altLang="zh-TW" sz="1200" b="0" i="0" u="none" strike="noStrike" dirty="0">
                          <a:solidFill>
                            <a:srgbClr val="000000"/>
                          </a:solidFill>
                          <a:effectLst/>
                          <a:latin typeface="+mn-lt"/>
                          <a:ea typeface="+mj-ea"/>
                        </a:rPr>
                        <a:t>(37</a:t>
                      </a:r>
                      <a:r>
                        <a:rPr lang="en-US" sz="1200" b="0" i="0" u="none" strike="noStrike" dirty="0">
                          <a:solidFill>
                            <a:srgbClr val="000000"/>
                          </a:solidFill>
                          <a:effectLst/>
                          <a:latin typeface="+mn-lt"/>
                          <a:ea typeface="+mj-ea"/>
                        </a:rPr>
                        <a:t>m15s)</a:t>
                      </a:r>
                    </a:p>
                  </a:txBody>
                  <a:tcPr marL="9525" marR="9525" marT="9525" marB="0" anchor="ctr">
                    <a:solidFill>
                      <a:schemeClr val="accent2"/>
                    </a:solidFill>
                  </a:tcPr>
                </a:tc>
                <a:extLst>
                  <a:ext uri="{0D108BD9-81ED-4DB2-BD59-A6C34878D82A}">
                    <a16:rowId xmlns:a16="http://schemas.microsoft.com/office/drawing/2014/main" val="1616908455"/>
                  </a:ext>
                </a:extLst>
              </a:tr>
              <a:tr h="316098">
                <a:tc>
                  <a:txBody>
                    <a:bodyPr/>
                    <a:lstStyle/>
                    <a:p>
                      <a:pPr algn="ctr" fontAlgn="b"/>
                      <a:r>
                        <a:rPr lang="en-US" altLang="zh-TW" sz="1200" b="0" i="0" u="none" strike="noStrike" dirty="0">
                          <a:solidFill>
                            <a:srgbClr val="000000"/>
                          </a:solidFill>
                          <a:effectLst/>
                          <a:latin typeface="+mn-lt"/>
                          <a:ea typeface="+mj-ea"/>
                        </a:rPr>
                        <a:t>S01</a:t>
                      </a:r>
                    </a:p>
                  </a:txBody>
                  <a:tcPr marL="9525" marR="9525" marT="9525" marB="0" anchor="ctr">
                    <a:solidFill>
                      <a:schemeClr val="accent2"/>
                    </a:solidFill>
                  </a:tcPr>
                </a:tc>
                <a:tc>
                  <a:txBody>
                    <a:bodyPr/>
                    <a:lstStyle/>
                    <a:p>
                      <a:pPr algn="ctr" fontAlgn="b"/>
                      <a:r>
                        <a:rPr lang="en-US" altLang="zh-TW" sz="1200" b="0" i="0" u="none" strike="noStrike" dirty="0">
                          <a:solidFill>
                            <a:srgbClr val="000000"/>
                          </a:solidFill>
                          <a:effectLst/>
                          <a:latin typeface="+mn-lt"/>
                          <a:ea typeface="+mj-ea"/>
                        </a:rPr>
                        <a:t>2019/11/3 20:09</a:t>
                      </a:r>
                    </a:p>
                  </a:txBody>
                  <a:tcPr marL="9525" marR="9525" marT="9525" marB="0" anchor="ctr">
                    <a:solidFill>
                      <a:schemeClr val="accent2"/>
                    </a:solidFill>
                  </a:tcPr>
                </a:tc>
                <a:tc>
                  <a:txBody>
                    <a:bodyPr/>
                    <a:lstStyle/>
                    <a:p>
                      <a:pPr algn="ctr" fontAlgn="b"/>
                      <a:r>
                        <a:rPr lang="en-US" sz="1200" b="0" i="0" u="none" strike="noStrike" dirty="0">
                          <a:solidFill>
                            <a:srgbClr val="000000"/>
                          </a:solidFill>
                          <a:effectLst/>
                          <a:latin typeface="+mn-lt"/>
                          <a:ea typeface="+mj-ea"/>
                        </a:rPr>
                        <a:t>chap2-1 Introduction</a:t>
                      </a:r>
                      <a:r>
                        <a:rPr lang="zh-TW" altLang="en-US" sz="1200" b="0" i="0" u="none" strike="noStrike" dirty="0">
                          <a:solidFill>
                            <a:srgbClr val="000000"/>
                          </a:solidFill>
                          <a:effectLst/>
                          <a:latin typeface="+mn-lt"/>
                          <a:ea typeface="+mj-ea"/>
                        </a:rPr>
                        <a:t>組譯器的簡介</a:t>
                      </a:r>
                      <a:r>
                        <a:rPr lang="en-US" altLang="zh-TW" sz="1200" b="0" i="0" u="none" strike="noStrike" dirty="0">
                          <a:solidFill>
                            <a:srgbClr val="000000"/>
                          </a:solidFill>
                          <a:effectLst/>
                          <a:latin typeface="+mn-lt"/>
                          <a:ea typeface="+mj-ea"/>
                        </a:rPr>
                        <a:t>(37</a:t>
                      </a:r>
                      <a:r>
                        <a:rPr lang="en-US" sz="1200" b="0" i="0" u="none" strike="noStrike" dirty="0">
                          <a:solidFill>
                            <a:srgbClr val="000000"/>
                          </a:solidFill>
                          <a:effectLst/>
                          <a:latin typeface="+mn-lt"/>
                          <a:ea typeface="+mj-ea"/>
                        </a:rPr>
                        <a:t>m15s)</a:t>
                      </a:r>
                    </a:p>
                  </a:txBody>
                  <a:tcPr marL="9525" marR="9525" marT="9525" marB="0" anchor="ctr">
                    <a:solidFill>
                      <a:schemeClr val="accent2"/>
                    </a:solidFill>
                  </a:tcPr>
                </a:tc>
                <a:extLst>
                  <a:ext uri="{0D108BD9-81ED-4DB2-BD59-A6C34878D82A}">
                    <a16:rowId xmlns:a16="http://schemas.microsoft.com/office/drawing/2014/main" val="2360829352"/>
                  </a:ext>
                </a:extLst>
              </a:tr>
              <a:tr h="367319">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altLang="zh-TW" sz="1200" b="0" i="0" u="none" strike="noStrike" dirty="0">
                          <a:solidFill>
                            <a:srgbClr val="000000"/>
                          </a:solidFill>
                          <a:effectLst/>
                          <a:latin typeface="+mn-lt"/>
                          <a:ea typeface="+mj-ea"/>
                        </a:rPr>
                        <a:t>S01</a:t>
                      </a:r>
                    </a:p>
                  </a:txBody>
                  <a:tcPr marL="9525" marR="9525" marT="9525" marB="0" anchor="ctr">
                    <a:solidFill>
                      <a:schemeClr val="accent1"/>
                    </a:solidFill>
                  </a:tcPr>
                </a:tc>
                <a:tc>
                  <a:txBody>
                    <a:bodyPr/>
                    <a:lstStyle/>
                    <a:p>
                      <a:pPr algn="ctr" fontAlgn="b"/>
                      <a:r>
                        <a:rPr lang="en-US" altLang="zh-TW" sz="1200" b="0" i="0" u="none" strike="noStrike" dirty="0">
                          <a:solidFill>
                            <a:srgbClr val="000000"/>
                          </a:solidFill>
                          <a:effectLst/>
                          <a:latin typeface="+mn-lt"/>
                          <a:ea typeface="+mj-ea"/>
                        </a:rPr>
                        <a:t>2019/11/3 23:04</a:t>
                      </a:r>
                    </a:p>
                  </a:txBody>
                  <a:tcPr marL="9525" marR="9525" marT="9525" marB="0" anchor="ctr">
                    <a:solidFill>
                      <a:schemeClr val="accent1"/>
                    </a:solidFill>
                  </a:tcPr>
                </a:tc>
                <a:tc>
                  <a:txBody>
                    <a:bodyPr/>
                    <a:lstStyle/>
                    <a:p>
                      <a:pPr algn="ctr" fontAlgn="b"/>
                      <a:r>
                        <a:rPr lang="zh-TW" altLang="en-US" sz="1200" b="0" i="0" u="none" strike="noStrike" dirty="0">
                          <a:solidFill>
                            <a:srgbClr val="000000"/>
                          </a:solidFill>
                          <a:effectLst/>
                          <a:latin typeface="+mn-lt"/>
                          <a:ea typeface="+mj-ea"/>
                        </a:rPr>
                        <a:t>第二章投影片</a:t>
                      </a:r>
                      <a:endParaRPr lang="en-US" sz="1200" b="0" i="0" u="none" strike="noStrike" dirty="0">
                        <a:solidFill>
                          <a:srgbClr val="000000"/>
                        </a:solidFill>
                        <a:effectLst/>
                        <a:latin typeface="+mn-lt"/>
                        <a:ea typeface="+mj-ea"/>
                      </a:endParaRPr>
                    </a:p>
                  </a:txBody>
                  <a:tcPr marL="9525" marR="9525" marT="9525" marB="0" anchor="ctr">
                    <a:solidFill>
                      <a:schemeClr val="accent1"/>
                    </a:solidFill>
                  </a:tcPr>
                </a:tc>
                <a:extLst>
                  <a:ext uri="{0D108BD9-81ED-4DB2-BD59-A6C34878D82A}">
                    <a16:rowId xmlns:a16="http://schemas.microsoft.com/office/drawing/2014/main" val="1564053279"/>
                  </a:ext>
                </a:extLst>
              </a:tr>
              <a:tr h="316098">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altLang="zh-TW" sz="1200" b="0" i="0" u="none" strike="noStrike" dirty="0">
                          <a:solidFill>
                            <a:srgbClr val="000000"/>
                          </a:solidFill>
                          <a:effectLst/>
                          <a:latin typeface="+mn-lt"/>
                          <a:ea typeface="+mj-ea"/>
                        </a:rPr>
                        <a:t>S01</a:t>
                      </a:r>
                    </a:p>
                  </a:txBody>
                  <a:tcPr marL="9525" marR="9525" marT="9525" marB="0" anchor="ctr">
                    <a:solidFill>
                      <a:schemeClr val="accent1"/>
                    </a:solidFill>
                  </a:tcPr>
                </a:tc>
                <a:tc>
                  <a:txBody>
                    <a:bodyPr/>
                    <a:lstStyle/>
                    <a:p>
                      <a:pPr algn="ctr" fontAlgn="b"/>
                      <a:r>
                        <a:rPr lang="en-US" altLang="zh-TW" sz="1200" b="0" i="0" u="none" strike="noStrike" dirty="0">
                          <a:solidFill>
                            <a:srgbClr val="000000"/>
                          </a:solidFill>
                          <a:effectLst/>
                          <a:latin typeface="+mn-lt"/>
                          <a:ea typeface="+mj-ea"/>
                        </a:rPr>
                        <a:t>2019/11/3 23:15</a:t>
                      </a:r>
                    </a:p>
                  </a:txBody>
                  <a:tcPr marL="9525" marR="9525" marT="9525" marB="0" anchor="ctr">
                    <a:solidFill>
                      <a:schemeClr val="accent1"/>
                    </a:solidFill>
                  </a:tcPr>
                </a:tc>
                <a:tc>
                  <a:txBody>
                    <a:bodyPr/>
                    <a:lstStyle/>
                    <a:p>
                      <a:pPr algn="ctr" fontAlgn="b"/>
                      <a:r>
                        <a:rPr lang="en-US" sz="1200" b="0" i="0" u="none" strike="noStrike" dirty="0">
                          <a:solidFill>
                            <a:srgbClr val="000000"/>
                          </a:solidFill>
                          <a:effectLst/>
                          <a:latin typeface="+mn-lt"/>
                          <a:ea typeface="+mj-ea"/>
                        </a:rPr>
                        <a:t>chap2-2 SIC Assembly Functions</a:t>
                      </a:r>
                      <a:r>
                        <a:rPr lang="zh-TW" altLang="en-US" sz="1200" b="0" i="0" u="none" strike="noStrike" dirty="0">
                          <a:solidFill>
                            <a:srgbClr val="000000"/>
                          </a:solidFill>
                          <a:effectLst/>
                          <a:latin typeface="+mn-lt"/>
                          <a:ea typeface="+mj-ea"/>
                        </a:rPr>
                        <a:t>組合語言功能</a:t>
                      </a:r>
                      <a:r>
                        <a:rPr lang="en-US" altLang="zh-TW" sz="1200" b="0" i="0" u="none" strike="noStrike" dirty="0">
                          <a:solidFill>
                            <a:srgbClr val="000000"/>
                          </a:solidFill>
                          <a:effectLst/>
                          <a:latin typeface="+mn-lt"/>
                          <a:ea typeface="+mj-ea"/>
                        </a:rPr>
                        <a:t>(49</a:t>
                      </a:r>
                      <a:r>
                        <a:rPr lang="en-US" sz="1200" b="0" i="0" u="none" strike="noStrike" dirty="0">
                          <a:solidFill>
                            <a:srgbClr val="000000"/>
                          </a:solidFill>
                          <a:effectLst/>
                          <a:latin typeface="+mn-lt"/>
                          <a:ea typeface="+mj-ea"/>
                        </a:rPr>
                        <a:t>m47s)</a:t>
                      </a:r>
                    </a:p>
                  </a:txBody>
                  <a:tcPr marL="9525" marR="9525" marT="9525" marB="0" anchor="ctr">
                    <a:solidFill>
                      <a:schemeClr val="accent1"/>
                    </a:solidFill>
                  </a:tcPr>
                </a:tc>
                <a:extLst>
                  <a:ext uri="{0D108BD9-81ED-4DB2-BD59-A6C34878D82A}">
                    <a16:rowId xmlns:a16="http://schemas.microsoft.com/office/drawing/2014/main" val="1791451160"/>
                  </a:ext>
                </a:extLst>
              </a:tr>
              <a:tr h="328487">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altLang="zh-TW" sz="1200" b="0" i="0" u="none" strike="noStrike" dirty="0">
                          <a:solidFill>
                            <a:srgbClr val="000000"/>
                          </a:solidFill>
                          <a:effectLst/>
                          <a:latin typeface="+mn-lt"/>
                          <a:ea typeface="+mj-ea"/>
                        </a:rPr>
                        <a:t>S01</a:t>
                      </a:r>
                    </a:p>
                  </a:txBody>
                  <a:tcPr marL="9525" marR="9525" marT="9525" marB="0" anchor="ctr">
                    <a:solidFill>
                      <a:schemeClr val="accent1"/>
                    </a:solidFill>
                  </a:tcPr>
                </a:tc>
                <a:tc>
                  <a:txBody>
                    <a:bodyPr/>
                    <a:lstStyle/>
                    <a:p>
                      <a:pPr algn="ctr" fontAlgn="b"/>
                      <a:r>
                        <a:rPr lang="en-US" altLang="zh-TW" sz="1200" b="0" i="0" u="none" strike="noStrike" dirty="0">
                          <a:solidFill>
                            <a:srgbClr val="000000"/>
                          </a:solidFill>
                          <a:effectLst/>
                          <a:latin typeface="+mn-lt"/>
                          <a:ea typeface="+mj-ea"/>
                        </a:rPr>
                        <a:t>2019/11/4 01:36</a:t>
                      </a:r>
                    </a:p>
                  </a:txBody>
                  <a:tcPr marL="9525" marR="9525" marT="9525" marB="0" anchor="ctr">
                    <a:solidFill>
                      <a:schemeClr val="accent1"/>
                    </a:solidFill>
                  </a:tcPr>
                </a:tc>
                <a:tc>
                  <a:txBody>
                    <a:bodyPr/>
                    <a:lstStyle/>
                    <a:p>
                      <a:pPr algn="ctr" fontAlgn="b"/>
                      <a:r>
                        <a:rPr lang="en-US" sz="1200" b="0" i="0" u="none" strike="noStrike" dirty="0">
                          <a:solidFill>
                            <a:srgbClr val="000000"/>
                          </a:solidFill>
                          <a:effectLst/>
                          <a:latin typeface="+mn-lt"/>
                          <a:ea typeface="+mj-ea"/>
                        </a:rPr>
                        <a:t>chap2-3 80XX Assembly Functions</a:t>
                      </a:r>
                      <a:r>
                        <a:rPr lang="zh-TW" altLang="en-US" sz="1200" b="0" i="0" u="none" strike="noStrike" dirty="0">
                          <a:solidFill>
                            <a:srgbClr val="000000"/>
                          </a:solidFill>
                          <a:effectLst/>
                          <a:latin typeface="+mn-lt"/>
                          <a:ea typeface="+mj-ea"/>
                        </a:rPr>
                        <a:t>組合語言功能</a:t>
                      </a:r>
                      <a:r>
                        <a:rPr lang="en-US" altLang="zh-TW" sz="1200" b="0" i="0" u="none" strike="noStrike" dirty="0">
                          <a:solidFill>
                            <a:srgbClr val="000000"/>
                          </a:solidFill>
                          <a:effectLst/>
                          <a:latin typeface="+mn-lt"/>
                          <a:ea typeface="+mj-ea"/>
                        </a:rPr>
                        <a:t>(38</a:t>
                      </a:r>
                      <a:r>
                        <a:rPr lang="en-US" sz="1200" b="0" i="0" u="none" strike="noStrike" dirty="0">
                          <a:solidFill>
                            <a:srgbClr val="000000"/>
                          </a:solidFill>
                          <a:effectLst/>
                          <a:latin typeface="+mn-lt"/>
                          <a:ea typeface="+mj-ea"/>
                        </a:rPr>
                        <a:t>m44s)</a:t>
                      </a:r>
                    </a:p>
                  </a:txBody>
                  <a:tcPr marL="9525" marR="9525" marT="9525" marB="0" anchor="ctr">
                    <a:solidFill>
                      <a:schemeClr val="accent1"/>
                    </a:solidFill>
                  </a:tcPr>
                </a:tc>
                <a:extLst>
                  <a:ext uri="{0D108BD9-81ED-4DB2-BD59-A6C34878D82A}">
                    <a16:rowId xmlns:a16="http://schemas.microsoft.com/office/drawing/2014/main" val="2898624852"/>
                  </a:ext>
                </a:extLst>
              </a:tr>
              <a:tr h="316098">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altLang="zh-TW" sz="1200" b="0" i="0" u="none" strike="noStrike" dirty="0">
                          <a:solidFill>
                            <a:srgbClr val="000000"/>
                          </a:solidFill>
                          <a:effectLst/>
                          <a:latin typeface="+mn-lt"/>
                          <a:ea typeface="+mj-ea"/>
                        </a:rPr>
                        <a:t>S01</a:t>
                      </a:r>
                    </a:p>
                  </a:txBody>
                  <a:tcPr marL="9525" marR="9525" marT="9525" marB="0" anchor="ctr">
                    <a:solidFill>
                      <a:schemeClr val="accent6"/>
                    </a:solidFill>
                  </a:tcPr>
                </a:tc>
                <a:tc>
                  <a:txBody>
                    <a:bodyPr/>
                    <a:lstStyle/>
                    <a:p>
                      <a:pPr algn="ctr" fontAlgn="b"/>
                      <a:r>
                        <a:rPr lang="en-US" altLang="zh-TW" sz="1200" b="0" i="0" u="none" strike="noStrike" dirty="0">
                          <a:solidFill>
                            <a:srgbClr val="000000"/>
                          </a:solidFill>
                          <a:effectLst/>
                          <a:latin typeface="+mn-lt"/>
                          <a:ea typeface="+mj-ea"/>
                        </a:rPr>
                        <a:t>2019/11/18 21:34</a:t>
                      </a:r>
                    </a:p>
                  </a:txBody>
                  <a:tcPr marL="9525" marR="9525" marT="9525" marB="0" anchor="ctr">
                    <a:solidFill>
                      <a:schemeClr val="accent6"/>
                    </a:solidFill>
                  </a:tcPr>
                </a:tc>
                <a:tc>
                  <a:txBody>
                    <a:bodyPr/>
                    <a:lstStyle/>
                    <a:p>
                      <a:pPr algn="ctr" fontAlgn="b"/>
                      <a:r>
                        <a:rPr lang="en-US" sz="1200" b="0" i="0" u="none" strike="noStrike" dirty="0">
                          <a:solidFill>
                            <a:srgbClr val="000000"/>
                          </a:solidFill>
                          <a:effectLst/>
                          <a:latin typeface="+mn-lt"/>
                          <a:ea typeface="+mj-ea"/>
                        </a:rPr>
                        <a:t>chap2-3 80XX Assembly Functions</a:t>
                      </a:r>
                      <a:r>
                        <a:rPr lang="zh-TW" altLang="en-US" sz="1200" b="0" i="0" u="none" strike="noStrike" dirty="0">
                          <a:solidFill>
                            <a:srgbClr val="000000"/>
                          </a:solidFill>
                          <a:effectLst/>
                          <a:latin typeface="+mn-lt"/>
                          <a:ea typeface="+mj-ea"/>
                        </a:rPr>
                        <a:t>組合語言功能</a:t>
                      </a:r>
                      <a:r>
                        <a:rPr lang="en-US" altLang="zh-TW" sz="1200" b="0" i="0" u="none" strike="noStrike" dirty="0">
                          <a:solidFill>
                            <a:srgbClr val="000000"/>
                          </a:solidFill>
                          <a:effectLst/>
                          <a:latin typeface="+mn-lt"/>
                          <a:ea typeface="+mj-ea"/>
                        </a:rPr>
                        <a:t>(38</a:t>
                      </a:r>
                      <a:r>
                        <a:rPr lang="en-US" sz="1200" b="0" i="0" u="none" strike="noStrike" dirty="0">
                          <a:solidFill>
                            <a:srgbClr val="000000"/>
                          </a:solidFill>
                          <a:effectLst/>
                          <a:latin typeface="+mn-lt"/>
                          <a:ea typeface="+mj-ea"/>
                        </a:rPr>
                        <a:t>m44s)</a:t>
                      </a:r>
                    </a:p>
                  </a:txBody>
                  <a:tcPr marL="9525" marR="9525" marT="9525" marB="0" anchor="ctr">
                    <a:solidFill>
                      <a:schemeClr val="accent6"/>
                    </a:solidFill>
                  </a:tcPr>
                </a:tc>
                <a:extLst>
                  <a:ext uri="{0D108BD9-81ED-4DB2-BD59-A6C34878D82A}">
                    <a16:rowId xmlns:a16="http://schemas.microsoft.com/office/drawing/2014/main" val="4086313781"/>
                  </a:ext>
                </a:extLst>
              </a:tr>
              <a:tr h="316098">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altLang="zh-TW" sz="1200" b="0" i="0" u="none" strike="noStrike" dirty="0">
                          <a:solidFill>
                            <a:srgbClr val="000000"/>
                          </a:solidFill>
                          <a:effectLst/>
                          <a:latin typeface="+mn-lt"/>
                          <a:ea typeface="+mj-ea"/>
                        </a:rPr>
                        <a:t>S01</a:t>
                      </a:r>
                    </a:p>
                  </a:txBody>
                  <a:tcPr marL="9525" marR="9525" marT="9525" marB="0" anchor="ctr">
                    <a:solidFill>
                      <a:schemeClr val="bg2"/>
                    </a:solidFill>
                  </a:tcPr>
                </a:tc>
                <a:tc>
                  <a:txBody>
                    <a:bodyPr/>
                    <a:lstStyle/>
                    <a:p>
                      <a:pPr algn="ctr" fontAlgn="b"/>
                      <a:r>
                        <a:rPr lang="en-US" altLang="zh-TW" sz="1200" b="0" i="0" u="none" strike="noStrike" dirty="0">
                          <a:solidFill>
                            <a:srgbClr val="000000"/>
                          </a:solidFill>
                          <a:effectLst/>
                          <a:latin typeface="+mn-lt"/>
                          <a:ea typeface="+mj-ea"/>
                        </a:rPr>
                        <a:t>2019/11/19 02:36</a:t>
                      </a:r>
                    </a:p>
                  </a:txBody>
                  <a:tcPr marL="9525" marR="9525" marT="9525" marB="0" anchor="ctr">
                    <a:solidFill>
                      <a:schemeClr val="bg2"/>
                    </a:solidFill>
                  </a:tcPr>
                </a:tc>
                <a:tc>
                  <a:txBody>
                    <a:bodyPr/>
                    <a:lstStyle/>
                    <a:p>
                      <a:pPr algn="ctr" fontAlgn="b"/>
                      <a:r>
                        <a:rPr lang="zh-TW" altLang="en-US" sz="1200" b="0" i="0" u="none" strike="noStrike" dirty="0">
                          <a:solidFill>
                            <a:srgbClr val="000000"/>
                          </a:solidFill>
                          <a:effectLst/>
                          <a:latin typeface="+mn-lt"/>
                          <a:ea typeface="+mj-ea"/>
                        </a:rPr>
                        <a:t>第五章投影片</a:t>
                      </a:r>
                    </a:p>
                  </a:txBody>
                  <a:tcPr marL="9525" marR="9525" marT="9525" marB="0" anchor="ctr">
                    <a:solidFill>
                      <a:schemeClr val="bg2"/>
                    </a:solidFill>
                  </a:tcPr>
                </a:tc>
                <a:extLst>
                  <a:ext uri="{0D108BD9-81ED-4DB2-BD59-A6C34878D82A}">
                    <a16:rowId xmlns:a16="http://schemas.microsoft.com/office/drawing/2014/main" val="1511464552"/>
                  </a:ext>
                </a:extLst>
              </a:tr>
              <a:tr h="316098">
                <a:tc>
                  <a:txBody>
                    <a:bodyPr/>
                    <a:lstStyle/>
                    <a:p>
                      <a:pPr algn="ctr" fontAlgn="b"/>
                      <a:r>
                        <a:rPr lang="en-US" altLang="zh-TW" sz="1200" b="0" i="0" u="none" strike="noStrike" dirty="0">
                          <a:solidFill>
                            <a:srgbClr val="000000"/>
                          </a:solidFill>
                          <a:effectLst/>
                          <a:latin typeface="+mn-lt"/>
                          <a:ea typeface="+mj-ea"/>
                        </a:rPr>
                        <a:t>S01</a:t>
                      </a:r>
                    </a:p>
                  </a:txBody>
                  <a:tcPr marL="9525" marR="9525" marT="9525" marB="0" anchor="ctr">
                    <a:solidFill>
                      <a:schemeClr val="bg2"/>
                    </a:solidFill>
                  </a:tcPr>
                </a:tc>
                <a:tc>
                  <a:txBody>
                    <a:bodyPr/>
                    <a:lstStyle/>
                    <a:p>
                      <a:pPr algn="ctr" fontAlgn="b"/>
                      <a:r>
                        <a:rPr lang="en-US" altLang="zh-TW" sz="1200" b="0" i="0" u="none" strike="noStrike" dirty="0">
                          <a:solidFill>
                            <a:srgbClr val="000000"/>
                          </a:solidFill>
                          <a:effectLst/>
                          <a:latin typeface="+mn-lt"/>
                          <a:ea typeface="+mj-ea"/>
                        </a:rPr>
                        <a:t>2019/11/19 03:23</a:t>
                      </a:r>
                    </a:p>
                  </a:txBody>
                  <a:tcPr marL="9525" marR="9525" marT="9525" marB="0" anchor="ctr">
                    <a:solidFill>
                      <a:schemeClr val="bg2"/>
                    </a:solidFill>
                  </a:tcPr>
                </a:tc>
                <a:tc>
                  <a:txBody>
                    <a:bodyPr/>
                    <a:lstStyle/>
                    <a:p>
                      <a:pPr algn="ctr" fontAlgn="b"/>
                      <a:r>
                        <a:rPr lang="zh-TW" altLang="en-US" sz="1200" b="0" i="0" u="none" strike="noStrike" dirty="0">
                          <a:solidFill>
                            <a:srgbClr val="000000"/>
                          </a:solidFill>
                          <a:effectLst/>
                          <a:latin typeface="+mn-lt"/>
                          <a:ea typeface="+mj-ea"/>
                        </a:rPr>
                        <a:t>第五章投影片</a:t>
                      </a:r>
                    </a:p>
                  </a:txBody>
                  <a:tcPr marL="9525" marR="9525" marT="9525" marB="0" anchor="ctr">
                    <a:solidFill>
                      <a:schemeClr val="bg2"/>
                    </a:solidFill>
                  </a:tcPr>
                </a:tc>
                <a:extLst>
                  <a:ext uri="{0D108BD9-81ED-4DB2-BD59-A6C34878D82A}">
                    <a16:rowId xmlns:a16="http://schemas.microsoft.com/office/drawing/2014/main" val="3091881022"/>
                  </a:ext>
                </a:extLst>
              </a:tr>
              <a:tr h="312669">
                <a:tc>
                  <a:txBody>
                    <a:bodyPr/>
                    <a:lstStyle/>
                    <a:p>
                      <a:pPr algn="ctr" fontAlgn="b"/>
                      <a:r>
                        <a:rPr lang="en-US" altLang="zh-TW" sz="1200" b="0" i="0" u="none" strike="noStrike" dirty="0">
                          <a:solidFill>
                            <a:srgbClr val="000000"/>
                          </a:solidFill>
                          <a:effectLst/>
                          <a:latin typeface="+mn-lt"/>
                          <a:ea typeface="+mj-ea"/>
                        </a:rPr>
                        <a:t>S01</a:t>
                      </a:r>
                    </a:p>
                  </a:txBody>
                  <a:tcPr marL="9525" marR="9525" marT="9525" marB="0" anchor="ctr">
                    <a:solidFill>
                      <a:schemeClr val="bg2"/>
                    </a:solidFill>
                  </a:tcPr>
                </a:tc>
                <a:tc>
                  <a:txBody>
                    <a:bodyPr/>
                    <a:lstStyle/>
                    <a:p>
                      <a:pPr algn="ctr" fontAlgn="b"/>
                      <a:r>
                        <a:rPr lang="en-US" altLang="zh-TW" sz="1200" b="0" i="0" u="none" strike="noStrike" dirty="0">
                          <a:solidFill>
                            <a:srgbClr val="000000"/>
                          </a:solidFill>
                          <a:effectLst/>
                          <a:latin typeface="+mn-lt"/>
                          <a:ea typeface="+mj-ea"/>
                        </a:rPr>
                        <a:t>2019/11/19 09:25</a:t>
                      </a:r>
                    </a:p>
                  </a:txBody>
                  <a:tcPr marL="9525" marR="9525" marT="9525" marB="0" anchor="ctr">
                    <a:solidFill>
                      <a:schemeClr val="bg2"/>
                    </a:solidFill>
                  </a:tcPr>
                </a:tc>
                <a:tc>
                  <a:txBody>
                    <a:bodyPr/>
                    <a:lstStyle/>
                    <a:p>
                      <a:pPr algn="ctr" fontAlgn="b"/>
                      <a:r>
                        <a:rPr lang="zh-TW" altLang="en-US" sz="1200" b="0" i="0" u="none" strike="noStrike" dirty="0">
                          <a:solidFill>
                            <a:srgbClr val="000000"/>
                          </a:solidFill>
                          <a:effectLst/>
                          <a:latin typeface="+mn-lt"/>
                          <a:ea typeface="+mj-ea"/>
                        </a:rPr>
                        <a:t>第五章投影片</a:t>
                      </a:r>
                    </a:p>
                  </a:txBody>
                  <a:tcPr marL="9525" marR="9525" marT="9525" marB="0" anchor="ctr">
                    <a:solidFill>
                      <a:schemeClr val="bg2"/>
                    </a:solidFill>
                  </a:tcPr>
                </a:tc>
                <a:extLst>
                  <a:ext uri="{0D108BD9-81ED-4DB2-BD59-A6C34878D82A}">
                    <a16:rowId xmlns:a16="http://schemas.microsoft.com/office/drawing/2014/main" val="1803774779"/>
                  </a:ext>
                </a:extLst>
              </a:tr>
            </a:tbl>
          </a:graphicData>
        </a:graphic>
      </p:graphicFrame>
      <p:sp>
        <p:nvSpPr>
          <p:cNvPr id="11" name="投影片編號版面配置區 10">
            <a:extLst>
              <a:ext uri="{FF2B5EF4-FFF2-40B4-BE49-F238E27FC236}">
                <a16:creationId xmlns:a16="http://schemas.microsoft.com/office/drawing/2014/main" id="{69435204-6DA4-4357-9220-4BDB6EC0F0C3}"/>
              </a:ext>
            </a:extLst>
          </p:cNvPr>
          <p:cNvSpPr>
            <a:spLocks noGrp="1"/>
          </p:cNvSpPr>
          <p:nvPr>
            <p:ph type="sldNum" sz="quarter" idx="12"/>
          </p:nvPr>
        </p:nvSpPr>
        <p:spPr/>
        <p:txBody>
          <a:bodyPr/>
          <a:lstStyle/>
          <a:p>
            <a:fld id="{239F4BFF-D0B2-447F-8851-E99F22C0E7D2}" type="slidenum">
              <a:rPr lang="zh-TW" altLang="en-US" smtClean="0"/>
              <a:t>15</a:t>
            </a:fld>
            <a:endParaRPr lang="zh-TW" altLang="en-US"/>
          </a:p>
        </p:txBody>
      </p:sp>
    </p:spTree>
    <p:extLst>
      <p:ext uri="{BB962C8B-B14F-4D97-AF65-F5344CB8AC3E}">
        <p14:creationId xmlns:p14="http://schemas.microsoft.com/office/powerpoint/2010/main" val="41946927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學習策略探勘</a:t>
            </a:r>
            <a:r>
              <a:rPr lang="zh-TW" altLang="en-US" dirty="0" smtClean="0"/>
              <a:t>流程</a:t>
            </a:r>
            <a:endParaRPr lang="zh-TW" altLang="en-US" dirty="0"/>
          </a:p>
        </p:txBody>
      </p:sp>
      <p:sp>
        <p:nvSpPr>
          <p:cNvPr id="3" name="內容版面配置區 2"/>
          <p:cNvSpPr>
            <a:spLocks noGrp="1"/>
          </p:cNvSpPr>
          <p:nvPr>
            <p:ph idx="1"/>
          </p:nvPr>
        </p:nvSpPr>
        <p:spPr/>
        <p:txBody>
          <a:bodyPr/>
          <a:lstStyle/>
          <a:p>
            <a:r>
              <a:rPr lang="zh-TW" altLang="en-US" dirty="0"/>
              <a:t>資料收集</a:t>
            </a:r>
            <a:endParaRPr lang="en-US" altLang="zh-TW" dirty="0"/>
          </a:p>
          <a:p>
            <a:endParaRPr lang="en-US" altLang="zh-TW" dirty="0" smtClean="0"/>
          </a:p>
          <a:p>
            <a:r>
              <a:rPr lang="zh-TW" altLang="en-US" dirty="0" smtClean="0">
                <a:solidFill>
                  <a:srgbClr val="0000FF"/>
                </a:solidFill>
              </a:rPr>
              <a:t>資料</a:t>
            </a:r>
            <a:r>
              <a:rPr lang="zh-TW" altLang="en-US" dirty="0">
                <a:solidFill>
                  <a:srgbClr val="0000FF"/>
                </a:solidFill>
              </a:rPr>
              <a:t>前處理及序列化</a:t>
            </a:r>
            <a:endParaRPr lang="en-US" altLang="zh-TW" dirty="0">
              <a:solidFill>
                <a:srgbClr val="0000FF"/>
              </a:solidFill>
            </a:endParaRPr>
          </a:p>
          <a:p>
            <a:endParaRPr lang="en-US" altLang="zh-TW" dirty="0" smtClean="0"/>
          </a:p>
          <a:p>
            <a:r>
              <a:rPr lang="zh-TW" altLang="en-US" dirty="0" smtClean="0"/>
              <a:t>序列分群</a:t>
            </a:r>
            <a:endParaRPr lang="en-US" altLang="zh-TW" dirty="0"/>
          </a:p>
          <a:p>
            <a:endParaRPr lang="zh-TW" altLang="en-US" dirty="0"/>
          </a:p>
        </p:txBody>
      </p:sp>
      <p:sp>
        <p:nvSpPr>
          <p:cNvPr id="4" name="投影片編號版面配置區 3"/>
          <p:cNvSpPr>
            <a:spLocks noGrp="1"/>
          </p:cNvSpPr>
          <p:nvPr>
            <p:ph type="sldNum" sz="quarter" idx="12"/>
          </p:nvPr>
        </p:nvSpPr>
        <p:spPr/>
        <p:txBody>
          <a:bodyPr/>
          <a:lstStyle/>
          <a:p>
            <a:fld id="{239F4BFF-D0B2-447F-8851-E99F22C0E7D2}" type="slidenum">
              <a:rPr lang="zh-TW" altLang="en-US" smtClean="0"/>
              <a:t>16</a:t>
            </a:fld>
            <a:endParaRPr lang="zh-TW" altLang="en-US"/>
          </a:p>
        </p:txBody>
      </p:sp>
    </p:spTree>
    <p:extLst>
      <p:ext uri="{BB962C8B-B14F-4D97-AF65-F5344CB8AC3E}">
        <p14:creationId xmlns:p14="http://schemas.microsoft.com/office/powerpoint/2010/main" val="32123123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9B6FC93-587B-4059-BD73-749A42386087}"/>
              </a:ext>
            </a:extLst>
          </p:cNvPr>
          <p:cNvSpPr>
            <a:spLocks noGrp="1"/>
          </p:cNvSpPr>
          <p:nvPr>
            <p:ph type="title"/>
          </p:nvPr>
        </p:nvSpPr>
        <p:spPr/>
        <p:txBody>
          <a:bodyPr/>
          <a:lstStyle/>
          <a:p>
            <a:r>
              <a:rPr lang="zh-TW" altLang="en-US" dirty="0"/>
              <a:t>資料前處理及序列化</a:t>
            </a:r>
          </a:p>
        </p:txBody>
      </p:sp>
      <p:sp>
        <p:nvSpPr>
          <p:cNvPr id="3" name="內容版面配置區 2">
            <a:extLst>
              <a:ext uri="{FF2B5EF4-FFF2-40B4-BE49-F238E27FC236}">
                <a16:creationId xmlns:a16="http://schemas.microsoft.com/office/drawing/2014/main" id="{8E3A4D67-70B0-4807-BC36-5D0E4AE6BA81}"/>
              </a:ext>
            </a:extLst>
          </p:cNvPr>
          <p:cNvSpPr>
            <a:spLocks noGrp="1"/>
          </p:cNvSpPr>
          <p:nvPr>
            <p:ph idx="1"/>
          </p:nvPr>
        </p:nvSpPr>
        <p:spPr>
          <a:xfrm>
            <a:off x="838200" y="1847850"/>
            <a:ext cx="10515600" cy="4351338"/>
          </a:xfrm>
        </p:spPr>
        <p:txBody>
          <a:bodyPr/>
          <a:lstStyle/>
          <a:p>
            <a:r>
              <a:rPr lang="zh-TW" altLang="en-US" dirty="0"/>
              <a:t>為了將原始資料集轉化成序列，需要經過</a:t>
            </a:r>
            <a:r>
              <a:rPr lang="en-US" altLang="zh-TW" dirty="0"/>
              <a:t>5</a:t>
            </a:r>
            <a:r>
              <a:rPr lang="zh-TW" altLang="en-US" dirty="0"/>
              <a:t>個步驟</a:t>
            </a:r>
            <a:endParaRPr lang="en-US" altLang="zh-TW" dirty="0"/>
          </a:p>
          <a:p>
            <a:endParaRPr lang="zh-TW" altLang="en-US" dirty="0"/>
          </a:p>
        </p:txBody>
      </p:sp>
      <p:sp>
        <p:nvSpPr>
          <p:cNvPr id="4" name="投影片編號版面配置區 3">
            <a:extLst>
              <a:ext uri="{FF2B5EF4-FFF2-40B4-BE49-F238E27FC236}">
                <a16:creationId xmlns:a16="http://schemas.microsoft.com/office/drawing/2014/main" id="{774F5362-99AA-4E93-88DB-642BEDD18A2C}"/>
              </a:ext>
            </a:extLst>
          </p:cNvPr>
          <p:cNvSpPr>
            <a:spLocks noGrp="1"/>
          </p:cNvSpPr>
          <p:nvPr>
            <p:ph type="sldNum" sz="quarter" idx="12"/>
          </p:nvPr>
        </p:nvSpPr>
        <p:spPr/>
        <p:txBody>
          <a:bodyPr/>
          <a:lstStyle/>
          <a:p>
            <a:fld id="{4B8FD5B2-82E7-4B69-B4C8-9CE4AC2B3A45}" type="slidenum">
              <a:rPr lang="zh-TW" altLang="en-US" smtClean="0"/>
              <a:t>17</a:t>
            </a:fld>
            <a:endParaRPr lang="zh-TW" altLang="en-US"/>
          </a:p>
        </p:txBody>
      </p:sp>
      <p:graphicFrame>
        <p:nvGraphicFramePr>
          <p:cNvPr id="7" name="資料庫圖表 6">
            <a:extLst>
              <a:ext uri="{FF2B5EF4-FFF2-40B4-BE49-F238E27FC236}">
                <a16:creationId xmlns:a16="http://schemas.microsoft.com/office/drawing/2014/main" id="{2AF6D1F3-7C88-4696-8E36-CBDD3BB37A4D}"/>
              </a:ext>
            </a:extLst>
          </p:cNvPr>
          <p:cNvGraphicFramePr/>
          <p:nvPr/>
        </p:nvGraphicFramePr>
        <p:xfrm>
          <a:off x="1421876" y="3247255"/>
          <a:ext cx="9076834" cy="13836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箭號: 向右 8">
            <a:extLst>
              <a:ext uri="{FF2B5EF4-FFF2-40B4-BE49-F238E27FC236}">
                <a16:creationId xmlns:a16="http://schemas.microsoft.com/office/drawing/2014/main" id="{B0FDC375-7F1B-4A4C-985A-7B7D482AD9DE}"/>
              </a:ext>
            </a:extLst>
          </p:cNvPr>
          <p:cNvSpPr/>
          <p:nvPr/>
        </p:nvSpPr>
        <p:spPr>
          <a:xfrm>
            <a:off x="143639" y="3429001"/>
            <a:ext cx="1193397" cy="1020159"/>
          </a:xfrm>
          <a:prstGeom prst="rightArrow">
            <a:avLst>
              <a:gd name="adj1" fmla="val 50000"/>
              <a:gd name="adj2" fmla="val 49076"/>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en-US" altLang="zh-TW" sz="1600" dirty="0"/>
              <a:t>Raw</a:t>
            </a:r>
          </a:p>
          <a:p>
            <a:r>
              <a:rPr lang="en-US" altLang="zh-TW" sz="1600" dirty="0"/>
              <a:t>data</a:t>
            </a:r>
            <a:endParaRPr lang="zh-TW" altLang="en-US" sz="1600" dirty="0"/>
          </a:p>
        </p:txBody>
      </p:sp>
      <p:sp>
        <p:nvSpPr>
          <p:cNvPr id="10" name="箭號: 向右 9">
            <a:extLst>
              <a:ext uri="{FF2B5EF4-FFF2-40B4-BE49-F238E27FC236}">
                <a16:creationId xmlns:a16="http://schemas.microsoft.com/office/drawing/2014/main" id="{3602C543-96C6-4116-BE84-D96395AB1ECC}"/>
              </a:ext>
            </a:extLst>
          </p:cNvPr>
          <p:cNvSpPr/>
          <p:nvPr/>
        </p:nvSpPr>
        <p:spPr>
          <a:xfrm>
            <a:off x="10761150" y="3429002"/>
            <a:ext cx="1328394" cy="102015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en-US" altLang="zh-TW" sz="1600" dirty="0"/>
              <a:t>Sequence</a:t>
            </a:r>
            <a:endParaRPr lang="zh-TW" altLang="en-US" sz="1600" dirty="0"/>
          </a:p>
        </p:txBody>
      </p:sp>
    </p:spTree>
    <p:extLst>
      <p:ext uri="{BB962C8B-B14F-4D97-AF65-F5344CB8AC3E}">
        <p14:creationId xmlns:p14="http://schemas.microsoft.com/office/powerpoint/2010/main" val="33762565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2C87DCC-01E5-4313-A615-B4F344D3C835}"/>
              </a:ext>
            </a:extLst>
          </p:cNvPr>
          <p:cNvSpPr>
            <a:spLocks noGrp="1"/>
          </p:cNvSpPr>
          <p:nvPr>
            <p:ph type="title"/>
          </p:nvPr>
        </p:nvSpPr>
        <p:spPr/>
        <p:txBody>
          <a:bodyPr/>
          <a:lstStyle/>
          <a:p>
            <a:r>
              <a:rPr lang="zh-TW" altLang="en-US" dirty="0"/>
              <a:t>分類事件類別</a:t>
            </a:r>
          </a:p>
        </p:txBody>
      </p:sp>
      <p:sp>
        <p:nvSpPr>
          <p:cNvPr id="3" name="內容版面配置區 2">
            <a:extLst>
              <a:ext uri="{FF2B5EF4-FFF2-40B4-BE49-F238E27FC236}">
                <a16:creationId xmlns:a16="http://schemas.microsoft.com/office/drawing/2014/main" id="{D0F5A341-32B3-4730-ABA6-D4137C03A4E8}"/>
              </a:ext>
            </a:extLst>
          </p:cNvPr>
          <p:cNvSpPr>
            <a:spLocks noGrp="1"/>
          </p:cNvSpPr>
          <p:nvPr>
            <p:ph idx="1"/>
          </p:nvPr>
        </p:nvSpPr>
        <p:spPr/>
        <p:txBody>
          <a:bodyPr/>
          <a:lstStyle/>
          <a:p>
            <a:r>
              <a:rPr lang="zh-TW" altLang="en-US" dirty="0"/>
              <a:t>事件類別</a:t>
            </a:r>
            <a:r>
              <a:rPr lang="en-US" altLang="zh-TW" dirty="0"/>
              <a:t>(title)</a:t>
            </a:r>
            <a:r>
              <a:rPr lang="zh-TW" altLang="en-US" dirty="0"/>
              <a:t>有許多種類，有關於投影片的點擊、關於教學影片的點擊、關於課程相關規定等等，為了找到學生學習行為的模式，我們必須先將</a:t>
            </a:r>
            <a:r>
              <a:rPr lang="zh-TW" altLang="en-US" dirty="0">
                <a:solidFill>
                  <a:srgbClr val="FF0000"/>
                </a:solidFill>
              </a:rPr>
              <a:t>相似的事件類別</a:t>
            </a:r>
            <a:r>
              <a:rPr lang="en-US" altLang="zh-TW" dirty="0">
                <a:solidFill>
                  <a:srgbClr val="FF0000"/>
                </a:solidFill>
              </a:rPr>
              <a:t>(title)</a:t>
            </a:r>
            <a:r>
              <a:rPr lang="zh-TW" altLang="en-US" dirty="0">
                <a:solidFill>
                  <a:srgbClr val="FF0000"/>
                </a:solidFill>
              </a:rPr>
              <a:t>分類成一個大的事件類別</a:t>
            </a:r>
            <a:endParaRPr lang="en-US" altLang="zh-TW" dirty="0">
              <a:solidFill>
                <a:srgbClr val="FF0000"/>
              </a:solidFill>
            </a:endParaRPr>
          </a:p>
          <a:p>
            <a:r>
              <a:rPr lang="zh-TW" altLang="en-US" dirty="0"/>
              <a:t>我們將相似的事件類別的內容分類並整理成下表</a:t>
            </a:r>
          </a:p>
        </p:txBody>
      </p:sp>
      <p:graphicFrame>
        <p:nvGraphicFramePr>
          <p:cNvPr id="6" name="表格 5">
            <a:extLst>
              <a:ext uri="{FF2B5EF4-FFF2-40B4-BE49-F238E27FC236}">
                <a16:creationId xmlns:a16="http://schemas.microsoft.com/office/drawing/2014/main" id="{EB5ABC20-B60B-4FAF-9EC7-E23367F9FE77}"/>
              </a:ext>
            </a:extLst>
          </p:cNvPr>
          <p:cNvGraphicFramePr>
            <a:graphicFrameLocks noGrp="1"/>
          </p:cNvGraphicFramePr>
          <p:nvPr>
            <p:extLst>
              <p:ext uri="{D42A27DB-BD31-4B8C-83A1-F6EECF244321}">
                <p14:modId xmlns:p14="http://schemas.microsoft.com/office/powerpoint/2010/main" val="723180061"/>
              </p:ext>
            </p:extLst>
          </p:nvPr>
        </p:nvGraphicFramePr>
        <p:xfrm>
          <a:off x="1694232" y="3652790"/>
          <a:ext cx="9161836" cy="3098800"/>
        </p:xfrm>
        <a:graphic>
          <a:graphicData uri="http://schemas.openxmlformats.org/drawingml/2006/table">
            <a:tbl>
              <a:tblPr>
                <a:tableStyleId>{E8B1032C-EA38-4F05-BA0D-38AFFFC7BED3}</a:tableStyleId>
              </a:tblPr>
              <a:tblGrid>
                <a:gridCol w="4580918">
                  <a:extLst>
                    <a:ext uri="{9D8B030D-6E8A-4147-A177-3AD203B41FA5}">
                      <a16:colId xmlns:a16="http://schemas.microsoft.com/office/drawing/2014/main" val="1426417001"/>
                    </a:ext>
                  </a:extLst>
                </a:gridCol>
                <a:gridCol w="4580918">
                  <a:extLst>
                    <a:ext uri="{9D8B030D-6E8A-4147-A177-3AD203B41FA5}">
                      <a16:colId xmlns:a16="http://schemas.microsoft.com/office/drawing/2014/main" val="666357602"/>
                    </a:ext>
                  </a:extLst>
                </a:gridCol>
              </a:tblGrid>
              <a:tr h="0">
                <a:tc>
                  <a:txBody>
                    <a:bodyPr/>
                    <a:lstStyle/>
                    <a:p>
                      <a:pPr rtl="0" fontAlgn="t">
                        <a:spcBef>
                          <a:spcPts val="0"/>
                        </a:spcBef>
                        <a:spcAft>
                          <a:spcPts val="0"/>
                        </a:spcAft>
                      </a:pPr>
                      <a:r>
                        <a:rPr lang="zh-TW" altLang="en-US" sz="1200" b="1" u="none" strike="noStrike" dirty="0">
                          <a:effectLst/>
                        </a:rPr>
                        <a:t>重新分類的事件類別</a:t>
                      </a:r>
                      <a:endParaRPr lang="zh-TW" altLang="en-US" b="1" dirty="0">
                        <a:effectLst/>
                      </a:endParaRPr>
                    </a:p>
                  </a:txBody>
                  <a:tcPr marL="63500" marR="63500" marT="63500" marB="63500">
                    <a:solidFill>
                      <a:schemeClr val="accent6">
                        <a:lumMod val="20000"/>
                        <a:lumOff val="80000"/>
                      </a:schemeClr>
                    </a:solidFill>
                  </a:tcPr>
                </a:tc>
                <a:tc>
                  <a:txBody>
                    <a:bodyPr/>
                    <a:lstStyle/>
                    <a:p>
                      <a:pPr rtl="0" fontAlgn="t">
                        <a:spcBef>
                          <a:spcPts val="0"/>
                        </a:spcBef>
                        <a:spcAft>
                          <a:spcPts val="0"/>
                        </a:spcAft>
                      </a:pPr>
                      <a:r>
                        <a:rPr lang="zh-TW" altLang="en-US" sz="1200" b="1" u="none" strike="noStrike" dirty="0">
                          <a:effectLst/>
                        </a:rPr>
                        <a:t>此類別內有關的事件類別</a:t>
                      </a:r>
                      <a:endParaRPr lang="zh-TW" altLang="en-US" b="1" dirty="0">
                        <a:effectLst/>
                      </a:endParaRPr>
                    </a:p>
                  </a:txBody>
                  <a:tcPr marL="63500" marR="63500" marT="63500" marB="63500">
                    <a:solidFill>
                      <a:schemeClr val="accent6">
                        <a:lumMod val="20000"/>
                        <a:lumOff val="80000"/>
                      </a:schemeClr>
                    </a:solidFill>
                  </a:tcPr>
                </a:tc>
                <a:extLst>
                  <a:ext uri="{0D108BD9-81ED-4DB2-BD59-A6C34878D82A}">
                    <a16:rowId xmlns:a16="http://schemas.microsoft.com/office/drawing/2014/main" val="2737319660"/>
                  </a:ext>
                </a:extLst>
              </a:tr>
              <a:tr h="0">
                <a:tc>
                  <a:txBody>
                    <a:bodyPr/>
                    <a:lstStyle/>
                    <a:p>
                      <a:pPr rtl="0" fontAlgn="t">
                        <a:spcBef>
                          <a:spcPts val="0"/>
                        </a:spcBef>
                        <a:spcAft>
                          <a:spcPts val="0"/>
                        </a:spcAft>
                      </a:pPr>
                      <a:r>
                        <a:rPr lang="zh-TW" altLang="en-US" sz="1200" u="none" strike="noStrike" dirty="0">
                          <a:effectLst/>
                        </a:rPr>
                        <a:t>相關規定</a:t>
                      </a:r>
                      <a:endParaRPr lang="zh-TW" altLang="en-US" dirty="0">
                        <a:effectLst/>
                      </a:endParaRPr>
                    </a:p>
                  </a:txBody>
                  <a:tcPr marL="63500" marR="63500" marT="63500" marB="63500"/>
                </a:tc>
                <a:tc>
                  <a:txBody>
                    <a:bodyPr/>
                    <a:lstStyle/>
                    <a:p>
                      <a:pPr rtl="0" fontAlgn="t">
                        <a:spcBef>
                          <a:spcPts val="0"/>
                        </a:spcBef>
                        <a:spcAft>
                          <a:spcPts val="0"/>
                        </a:spcAft>
                      </a:pPr>
                      <a:r>
                        <a:rPr lang="zh-TW" altLang="en-US" sz="1200" u="none" strike="noStrike">
                          <a:effectLst/>
                        </a:rPr>
                        <a:t>有關課程的資訊、評分標準、教學目標</a:t>
                      </a:r>
                      <a:endParaRPr lang="zh-TW" altLang="en-US">
                        <a:effectLst/>
                      </a:endParaRPr>
                    </a:p>
                  </a:txBody>
                  <a:tcPr marL="63500" marR="63500" marT="63500" marB="63500"/>
                </a:tc>
                <a:extLst>
                  <a:ext uri="{0D108BD9-81ED-4DB2-BD59-A6C34878D82A}">
                    <a16:rowId xmlns:a16="http://schemas.microsoft.com/office/drawing/2014/main" val="559939719"/>
                  </a:ext>
                </a:extLst>
              </a:tr>
              <a:tr h="0">
                <a:tc>
                  <a:txBody>
                    <a:bodyPr/>
                    <a:lstStyle/>
                    <a:p>
                      <a:pPr rtl="0" fontAlgn="t">
                        <a:spcBef>
                          <a:spcPts val="0"/>
                        </a:spcBef>
                        <a:spcAft>
                          <a:spcPts val="0"/>
                        </a:spcAft>
                      </a:pPr>
                      <a:r>
                        <a:rPr lang="zh-TW" altLang="en-US" sz="1200" u="none" strike="noStrike" dirty="0">
                          <a:effectLst/>
                        </a:rPr>
                        <a:t>測驗</a:t>
                      </a:r>
                      <a:endParaRPr lang="zh-TW" altLang="en-US" dirty="0">
                        <a:effectLst/>
                      </a:endParaRPr>
                    </a:p>
                  </a:txBody>
                  <a:tcPr marL="63500" marR="63500" marT="63500" marB="63500"/>
                </a:tc>
                <a:tc>
                  <a:txBody>
                    <a:bodyPr/>
                    <a:lstStyle/>
                    <a:p>
                      <a:pPr rtl="0" fontAlgn="t">
                        <a:spcBef>
                          <a:spcPts val="0"/>
                        </a:spcBef>
                        <a:spcAft>
                          <a:spcPts val="0"/>
                        </a:spcAft>
                      </a:pPr>
                      <a:r>
                        <a:rPr lang="zh-TW" altLang="en-US" sz="1200" u="none" strike="noStrike">
                          <a:effectLst/>
                        </a:rPr>
                        <a:t>有關線上測驗的動作</a:t>
                      </a:r>
                      <a:endParaRPr lang="zh-TW" altLang="en-US">
                        <a:effectLst/>
                      </a:endParaRPr>
                    </a:p>
                  </a:txBody>
                  <a:tcPr marL="63500" marR="63500" marT="63500" marB="63500"/>
                </a:tc>
                <a:extLst>
                  <a:ext uri="{0D108BD9-81ED-4DB2-BD59-A6C34878D82A}">
                    <a16:rowId xmlns:a16="http://schemas.microsoft.com/office/drawing/2014/main" val="2534416592"/>
                  </a:ext>
                </a:extLst>
              </a:tr>
              <a:tr h="0">
                <a:tc>
                  <a:txBody>
                    <a:bodyPr/>
                    <a:lstStyle/>
                    <a:p>
                      <a:pPr rtl="0" fontAlgn="t">
                        <a:spcBef>
                          <a:spcPts val="0"/>
                        </a:spcBef>
                        <a:spcAft>
                          <a:spcPts val="0"/>
                        </a:spcAft>
                      </a:pPr>
                      <a:r>
                        <a:rPr lang="zh-TW" altLang="en-US" sz="1200" u="none" strike="noStrike" dirty="0">
                          <a:effectLst/>
                        </a:rPr>
                        <a:t>課程重點整理</a:t>
                      </a:r>
                      <a:endParaRPr lang="zh-TW" altLang="en-US" dirty="0">
                        <a:effectLst/>
                      </a:endParaRPr>
                    </a:p>
                  </a:txBody>
                  <a:tcPr marL="63500" marR="63500" marT="63500" marB="63500"/>
                </a:tc>
                <a:tc>
                  <a:txBody>
                    <a:bodyPr/>
                    <a:lstStyle/>
                    <a:p>
                      <a:pPr rtl="0" fontAlgn="t">
                        <a:spcBef>
                          <a:spcPts val="0"/>
                        </a:spcBef>
                        <a:spcAft>
                          <a:spcPts val="0"/>
                        </a:spcAft>
                      </a:pPr>
                      <a:r>
                        <a:rPr lang="zh-TW" altLang="en-US" sz="1200" u="none" strike="noStrike" dirty="0">
                          <a:effectLst/>
                        </a:rPr>
                        <a:t>老師上課重點整理的相關影片</a:t>
                      </a:r>
                      <a:endParaRPr lang="zh-TW" altLang="en-US" dirty="0">
                        <a:effectLst/>
                      </a:endParaRPr>
                    </a:p>
                  </a:txBody>
                  <a:tcPr marL="63500" marR="63500" marT="63500" marB="63500"/>
                </a:tc>
                <a:extLst>
                  <a:ext uri="{0D108BD9-81ED-4DB2-BD59-A6C34878D82A}">
                    <a16:rowId xmlns:a16="http://schemas.microsoft.com/office/drawing/2014/main" val="514750169"/>
                  </a:ext>
                </a:extLst>
              </a:tr>
              <a:tr h="0">
                <a:tc>
                  <a:txBody>
                    <a:bodyPr/>
                    <a:lstStyle/>
                    <a:p>
                      <a:pPr rtl="0" fontAlgn="t">
                        <a:spcBef>
                          <a:spcPts val="0"/>
                        </a:spcBef>
                        <a:spcAft>
                          <a:spcPts val="0"/>
                        </a:spcAft>
                      </a:pPr>
                      <a:r>
                        <a:rPr lang="zh-TW" altLang="en-US" sz="1200" u="none" strike="noStrike" dirty="0">
                          <a:effectLst/>
                        </a:rPr>
                        <a:t>教材下載</a:t>
                      </a:r>
                      <a:endParaRPr lang="zh-TW" altLang="en-US" dirty="0">
                        <a:effectLst/>
                      </a:endParaRPr>
                    </a:p>
                  </a:txBody>
                  <a:tcPr marL="63500" marR="63500" marT="63500" marB="63500"/>
                </a:tc>
                <a:tc>
                  <a:txBody>
                    <a:bodyPr/>
                    <a:lstStyle/>
                    <a:p>
                      <a:pPr rtl="0" fontAlgn="t">
                        <a:spcBef>
                          <a:spcPts val="0"/>
                        </a:spcBef>
                        <a:spcAft>
                          <a:spcPts val="0"/>
                        </a:spcAft>
                      </a:pPr>
                      <a:r>
                        <a:rPr lang="zh-TW" altLang="en-US" sz="1200" u="none" strike="noStrike">
                          <a:effectLst/>
                        </a:rPr>
                        <a:t>上課筆記、參考資料、程式執行範例、名詞解釋</a:t>
                      </a:r>
                      <a:endParaRPr lang="zh-TW" altLang="en-US">
                        <a:effectLst/>
                      </a:endParaRPr>
                    </a:p>
                  </a:txBody>
                  <a:tcPr marL="63500" marR="63500" marT="63500" marB="63500"/>
                </a:tc>
                <a:extLst>
                  <a:ext uri="{0D108BD9-81ED-4DB2-BD59-A6C34878D82A}">
                    <a16:rowId xmlns:a16="http://schemas.microsoft.com/office/drawing/2014/main" val="968055454"/>
                  </a:ext>
                </a:extLst>
              </a:tr>
              <a:tr h="0">
                <a:tc>
                  <a:txBody>
                    <a:bodyPr/>
                    <a:lstStyle/>
                    <a:p>
                      <a:pPr rtl="0" fontAlgn="t">
                        <a:spcBef>
                          <a:spcPts val="0"/>
                        </a:spcBef>
                        <a:spcAft>
                          <a:spcPts val="0"/>
                        </a:spcAft>
                      </a:pPr>
                      <a:r>
                        <a:rPr lang="zh-TW" altLang="en-US" sz="1200" u="none" strike="noStrike" dirty="0">
                          <a:effectLst/>
                        </a:rPr>
                        <a:t>考古題</a:t>
                      </a:r>
                      <a:endParaRPr lang="zh-TW" altLang="en-US" dirty="0">
                        <a:effectLst/>
                      </a:endParaRPr>
                    </a:p>
                  </a:txBody>
                  <a:tcPr marL="63500" marR="63500" marT="63500" marB="63500"/>
                </a:tc>
                <a:tc>
                  <a:txBody>
                    <a:bodyPr/>
                    <a:lstStyle/>
                    <a:p>
                      <a:pPr rtl="0" fontAlgn="t">
                        <a:spcBef>
                          <a:spcPts val="0"/>
                        </a:spcBef>
                        <a:spcAft>
                          <a:spcPts val="0"/>
                        </a:spcAft>
                      </a:pPr>
                      <a:r>
                        <a:rPr lang="zh-TW" altLang="en-US" sz="1200" u="none" strike="noStrike" dirty="0">
                          <a:effectLst/>
                        </a:rPr>
                        <a:t>各年份的考古題</a:t>
                      </a:r>
                      <a:endParaRPr lang="zh-TW" altLang="en-US" dirty="0">
                        <a:effectLst/>
                      </a:endParaRPr>
                    </a:p>
                  </a:txBody>
                  <a:tcPr marL="63500" marR="63500" marT="63500" marB="63500"/>
                </a:tc>
                <a:extLst>
                  <a:ext uri="{0D108BD9-81ED-4DB2-BD59-A6C34878D82A}">
                    <a16:rowId xmlns:a16="http://schemas.microsoft.com/office/drawing/2014/main" val="2959689969"/>
                  </a:ext>
                </a:extLst>
              </a:tr>
              <a:tr h="0">
                <a:tc>
                  <a:txBody>
                    <a:bodyPr/>
                    <a:lstStyle/>
                    <a:p>
                      <a:pPr rtl="0" fontAlgn="t">
                        <a:spcBef>
                          <a:spcPts val="0"/>
                        </a:spcBef>
                        <a:spcAft>
                          <a:spcPts val="0"/>
                        </a:spcAft>
                      </a:pPr>
                      <a:r>
                        <a:rPr lang="zh-TW" altLang="en-US" sz="1200" u="none" strike="noStrike">
                          <a:effectLst/>
                        </a:rPr>
                        <a:t>完整教材錄影</a:t>
                      </a:r>
                      <a:endParaRPr lang="zh-TW" altLang="en-US">
                        <a:effectLst/>
                      </a:endParaRPr>
                    </a:p>
                  </a:txBody>
                  <a:tcPr marL="63500" marR="63500" marT="63500" marB="63500"/>
                </a:tc>
                <a:tc>
                  <a:txBody>
                    <a:bodyPr/>
                    <a:lstStyle/>
                    <a:p>
                      <a:pPr rtl="0" fontAlgn="t">
                        <a:spcBef>
                          <a:spcPts val="0"/>
                        </a:spcBef>
                        <a:spcAft>
                          <a:spcPts val="0"/>
                        </a:spcAft>
                      </a:pPr>
                      <a:r>
                        <a:rPr lang="zh-TW" altLang="en-US" sz="1200" u="none" strike="noStrike" dirty="0">
                          <a:effectLst/>
                        </a:rPr>
                        <a:t>老師各個章節的教材錄影</a:t>
                      </a:r>
                      <a:endParaRPr lang="zh-TW" altLang="en-US" dirty="0">
                        <a:effectLst/>
                      </a:endParaRPr>
                    </a:p>
                  </a:txBody>
                  <a:tcPr marL="63500" marR="63500" marT="63500" marB="63500"/>
                </a:tc>
                <a:extLst>
                  <a:ext uri="{0D108BD9-81ED-4DB2-BD59-A6C34878D82A}">
                    <a16:rowId xmlns:a16="http://schemas.microsoft.com/office/drawing/2014/main" val="1901367830"/>
                  </a:ext>
                </a:extLst>
              </a:tr>
              <a:tr h="0">
                <a:tc>
                  <a:txBody>
                    <a:bodyPr/>
                    <a:lstStyle/>
                    <a:p>
                      <a:pPr rtl="0" fontAlgn="t">
                        <a:spcBef>
                          <a:spcPts val="0"/>
                        </a:spcBef>
                        <a:spcAft>
                          <a:spcPts val="0"/>
                        </a:spcAft>
                      </a:pPr>
                      <a:r>
                        <a:rPr lang="zh-TW" altLang="en-US" sz="1200" u="none" strike="noStrike">
                          <a:effectLst/>
                        </a:rPr>
                        <a:t>完整投影片</a:t>
                      </a:r>
                      <a:endParaRPr lang="zh-TW" altLang="en-US">
                        <a:effectLst/>
                      </a:endParaRPr>
                    </a:p>
                  </a:txBody>
                  <a:tcPr marL="63500" marR="63500" marT="63500" marB="63500"/>
                </a:tc>
                <a:tc>
                  <a:txBody>
                    <a:bodyPr/>
                    <a:lstStyle/>
                    <a:p>
                      <a:pPr rtl="0" fontAlgn="t">
                        <a:spcBef>
                          <a:spcPts val="0"/>
                        </a:spcBef>
                        <a:spcAft>
                          <a:spcPts val="0"/>
                        </a:spcAft>
                      </a:pPr>
                      <a:r>
                        <a:rPr lang="zh-TW" altLang="en-US" sz="1200" u="none" strike="noStrike" dirty="0">
                          <a:effectLst/>
                        </a:rPr>
                        <a:t>老師各個章節的教材投影片</a:t>
                      </a:r>
                      <a:endParaRPr lang="zh-TW" altLang="en-US" dirty="0">
                        <a:effectLst/>
                      </a:endParaRPr>
                    </a:p>
                  </a:txBody>
                  <a:tcPr marL="63500" marR="63500" marT="63500" marB="63500"/>
                </a:tc>
                <a:extLst>
                  <a:ext uri="{0D108BD9-81ED-4DB2-BD59-A6C34878D82A}">
                    <a16:rowId xmlns:a16="http://schemas.microsoft.com/office/drawing/2014/main" val="2781433732"/>
                  </a:ext>
                </a:extLst>
              </a:tr>
              <a:tr h="0">
                <a:tc>
                  <a:txBody>
                    <a:bodyPr/>
                    <a:lstStyle/>
                    <a:p>
                      <a:pPr rtl="0" fontAlgn="t">
                        <a:spcBef>
                          <a:spcPts val="0"/>
                        </a:spcBef>
                        <a:spcAft>
                          <a:spcPts val="0"/>
                        </a:spcAft>
                      </a:pPr>
                      <a:r>
                        <a:rPr lang="zh-TW" altLang="en-US" sz="1200" u="none" strike="noStrike">
                          <a:effectLst/>
                        </a:rPr>
                        <a:t>討論</a:t>
                      </a:r>
                      <a:endParaRPr lang="zh-TW" altLang="en-US">
                        <a:effectLst/>
                      </a:endParaRPr>
                    </a:p>
                  </a:txBody>
                  <a:tcPr marL="63500" marR="63500" marT="63500" marB="63500"/>
                </a:tc>
                <a:tc>
                  <a:txBody>
                    <a:bodyPr/>
                    <a:lstStyle/>
                    <a:p>
                      <a:pPr rtl="0" fontAlgn="t">
                        <a:spcBef>
                          <a:spcPts val="0"/>
                        </a:spcBef>
                        <a:spcAft>
                          <a:spcPts val="0"/>
                        </a:spcAft>
                      </a:pPr>
                      <a:r>
                        <a:rPr lang="zh-TW" altLang="en-US" sz="1200" u="none" strike="noStrike" dirty="0">
                          <a:effectLst/>
                        </a:rPr>
                        <a:t>內容討論、軟體開發討論、課程內容解釋</a:t>
                      </a:r>
                      <a:endParaRPr lang="zh-TW" altLang="en-US" dirty="0">
                        <a:effectLst/>
                      </a:endParaRPr>
                    </a:p>
                  </a:txBody>
                  <a:tcPr marL="63500" marR="63500" marT="63500" marB="63500"/>
                </a:tc>
                <a:extLst>
                  <a:ext uri="{0D108BD9-81ED-4DB2-BD59-A6C34878D82A}">
                    <a16:rowId xmlns:a16="http://schemas.microsoft.com/office/drawing/2014/main" val="782917078"/>
                  </a:ext>
                </a:extLst>
              </a:tr>
              <a:tr h="0">
                <a:tc>
                  <a:txBody>
                    <a:bodyPr/>
                    <a:lstStyle/>
                    <a:p>
                      <a:pPr rtl="0" fontAlgn="t">
                        <a:spcBef>
                          <a:spcPts val="0"/>
                        </a:spcBef>
                        <a:spcAft>
                          <a:spcPts val="0"/>
                        </a:spcAft>
                      </a:pPr>
                      <a:r>
                        <a:rPr lang="zh-TW" altLang="en-US" sz="1200" u="none" strike="noStrike">
                          <a:effectLst/>
                        </a:rPr>
                        <a:t>課程相關疑難釋疑含相關規定</a:t>
                      </a:r>
                      <a:endParaRPr lang="zh-TW" altLang="en-US">
                        <a:effectLst/>
                      </a:endParaRPr>
                    </a:p>
                  </a:txBody>
                  <a:tcPr marL="63500" marR="63500" marT="63500" marB="63500"/>
                </a:tc>
                <a:tc>
                  <a:txBody>
                    <a:bodyPr/>
                    <a:lstStyle/>
                    <a:p>
                      <a:pPr rtl="0" fontAlgn="t">
                        <a:spcBef>
                          <a:spcPts val="0"/>
                        </a:spcBef>
                        <a:spcAft>
                          <a:spcPts val="0"/>
                        </a:spcAft>
                      </a:pPr>
                      <a:r>
                        <a:rPr lang="zh-TW" altLang="en-US" sz="1200" u="none" strike="noStrike" dirty="0">
                          <a:effectLst/>
                        </a:rPr>
                        <a:t>學習回顧與整理影片</a:t>
                      </a:r>
                      <a:endParaRPr lang="zh-TW" altLang="en-US" dirty="0">
                        <a:effectLst/>
                      </a:endParaRPr>
                    </a:p>
                  </a:txBody>
                  <a:tcPr marL="63500" marR="63500" marT="63500" marB="63500"/>
                </a:tc>
                <a:extLst>
                  <a:ext uri="{0D108BD9-81ED-4DB2-BD59-A6C34878D82A}">
                    <a16:rowId xmlns:a16="http://schemas.microsoft.com/office/drawing/2014/main" val="1052613342"/>
                  </a:ext>
                </a:extLst>
              </a:tr>
            </a:tbl>
          </a:graphicData>
        </a:graphic>
      </p:graphicFrame>
      <p:sp>
        <p:nvSpPr>
          <p:cNvPr id="8" name="投影片編號版面配置區 7">
            <a:extLst>
              <a:ext uri="{FF2B5EF4-FFF2-40B4-BE49-F238E27FC236}">
                <a16:creationId xmlns:a16="http://schemas.microsoft.com/office/drawing/2014/main" id="{0906CEF5-38CB-47FE-95E6-55C9D0DA1A41}"/>
              </a:ext>
            </a:extLst>
          </p:cNvPr>
          <p:cNvSpPr>
            <a:spLocks noGrp="1"/>
          </p:cNvSpPr>
          <p:nvPr>
            <p:ph type="sldNum" sz="quarter" idx="12"/>
          </p:nvPr>
        </p:nvSpPr>
        <p:spPr/>
        <p:txBody>
          <a:bodyPr/>
          <a:lstStyle/>
          <a:p>
            <a:fld id="{239F4BFF-D0B2-447F-8851-E99F22C0E7D2}" type="slidenum">
              <a:rPr lang="zh-TW" altLang="en-US" smtClean="0"/>
              <a:t>18</a:t>
            </a:fld>
            <a:endParaRPr lang="zh-TW" altLang="en-US"/>
          </a:p>
        </p:txBody>
      </p:sp>
    </p:spTree>
    <p:extLst>
      <p:ext uri="{BB962C8B-B14F-4D97-AF65-F5344CB8AC3E}">
        <p14:creationId xmlns:p14="http://schemas.microsoft.com/office/powerpoint/2010/main" val="10722673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91DC653-68C9-490C-ACC1-667C30332983}"/>
              </a:ext>
            </a:extLst>
          </p:cNvPr>
          <p:cNvSpPr>
            <a:spLocks noGrp="1"/>
          </p:cNvSpPr>
          <p:nvPr>
            <p:ph type="title"/>
          </p:nvPr>
        </p:nvSpPr>
        <p:spPr/>
        <p:txBody>
          <a:bodyPr/>
          <a:lstStyle/>
          <a:p>
            <a:r>
              <a:rPr lang="zh-TW" altLang="en-US" dirty="0"/>
              <a:t>定義序列時間</a:t>
            </a:r>
          </a:p>
        </p:txBody>
      </p:sp>
      <p:sp>
        <p:nvSpPr>
          <p:cNvPr id="3" name="內容版面配置區 2">
            <a:extLst>
              <a:ext uri="{FF2B5EF4-FFF2-40B4-BE49-F238E27FC236}">
                <a16:creationId xmlns:a16="http://schemas.microsoft.com/office/drawing/2014/main" id="{47F08E4E-F369-4FCB-A7F1-57F33A146461}"/>
              </a:ext>
            </a:extLst>
          </p:cNvPr>
          <p:cNvSpPr>
            <a:spLocks noGrp="1"/>
          </p:cNvSpPr>
          <p:nvPr>
            <p:ph idx="1"/>
          </p:nvPr>
        </p:nvSpPr>
        <p:spPr/>
        <p:txBody>
          <a:bodyPr/>
          <a:lstStyle/>
          <a:p>
            <a:r>
              <a:rPr lang="zh-TW" altLang="en-US" dirty="0"/>
              <a:t>序列必須為一連串的連續動作，對於連續的定義，考量到遠距教學影片的時長，我們</a:t>
            </a:r>
            <a:r>
              <a:rPr lang="zh-TW" altLang="en-US" dirty="0">
                <a:solidFill>
                  <a:srgbClr val="FF0000"/>
                </a:solidFill>
              </a:rPr>
              <a:t>定義第一個動作與最後一個動作間不超過</a:t>
            </a:r>
            <a:r>
              <a:rPr lang="en-US" altLang="zh-TW" dirty="0">
                <a:solidFill>
                  <a:srgbClr val="FF0000"/>
                </a:solidFill>
              </a:rPr>
              <a:t>3</a:t>
            </a:r>
            <a:r>
              <a:rPr lang="zh-TW" altLang="en-US" dirty="0">
                <a:solidFill>
                  <a:srgbClr val="FF0000"/>
                </a:solidFill>
              </a:rPr>
              <a:t>小時</a:t>
            </a:r>
            <a:r>
              <a:rPr lang="zh-TW" altLang="en-US" dirty="0"/>
              <a:t>，如下圖所示為將</a:t>
            </a:r>
            <a:r>
              <a:rPr lang="en-US" altLang="zh-TW" dirty="0"/>
              <a:t>3</a:t>
            </a:r>
            <a:r>
              <a:rPr lang="zh-TW" altLang="en-US" dirty="0"/>
              <a:t>小時內的事件合併後的序列</a:t>
            </a:r>
          </a:p>
        </p:txBody>
      </p:sp>
      <p:graphicFrame>
        <p:nvGraphicFramePr>
          <p:cNvPr id="4" name="表格 3">
            <a:extLst>
              <a:ext uri="{FF2B5EF4-FFF2-40B4-BE49-F238E27FC236}">
                <a16:creationId xmlns:a16="http://schemas.microsoft.com/office/drawing/2014/main" id="{DECC8B61-92FD-4B56-ACCA-909623A9A7B5}"/>
              </a:ext>
            </a:extLst>
          </p:cNvPr>
          <p:cNvGraphicFramePr>
            <a:graphicFrameLocks noGrp="1"/>
          </p:cNvGraphicFramePr>
          <p:nvPr>
            <p:extLst>
              <p:ext uri="{D42A27DB-BD31-4B8C-83A1-F6EECF244321}">
                <p14:modId xmlns:p14="http://schemas.microsoft.com/office/powerpoint/2010/main" val="1491965670"/>
              </p:ext>
            </p:extLst>
          </p:nvPr>
        </p:nvGraphicFramePr>
        <p:xfrm>
          <a:off x="2250648" y="3413464"/>
          <a:ext cx="7608215" cy="3139886"/>
        </p:xfrm>
        <a:graphic>
          <a:graphicData uri="http://schemas.openxmlformats.org/drawingml/2006/table">
            <a:tbl>
              <a:tblPr>
                <a:tableStyleId>{5C22544A-7EE6-4342-B048-85BDC9FD1C3A}</a:tableStyleId>
              </a:tblPr>
              <a:tblGrid>
                <a:gridCol w="1056265">
                  <a:extLst>
                    <a:ext uri="{9D8B030D-6E8A-4147-A177-3AD203B41FA5}">
                      <a16:colId xmlns:a16="http://schemas.microsoft.com/office/drawing/2014/main" val="1045884524"/>
                    </a:ext>
                  </a:extLst>
                </a:gridCol>
                <a:gridCol w="1801235">
                  <a:extLst>
                    <a:ext uri="{9D8B030D-6E8A-4147-A177-3AD203B41FA5}">
                      <a16:colId xmlns:a16="http://schemas.microsoft.com/office/drawing/2014/main" val="1977201596"/>
                    </a:ext>
                  </a:extLst>
                </a:gridCol>
                <a:gridCol w="4750715">
                  <a:extLst>
                    <a:ext uri="{9D8B030D-6E8A-4147-A177-3AD203B41FA5}">
                      <a16:colId xmlns:a16="http://schemas.microsoft.com/office/drawing/2014/main" val="29247560"/>
                    </a:ext>
                  </a:extLst>
                </a:gridCol>
              </a:tblGrid>
              <a:tr h="286793">
                <a:tc>
                  <a:txBody>
                    <a:bodyPr/>
                    <a:lstStyle/>
                    <a:p>
                      <a:pPr algn="ctr" fontAlgn="b"/>
                      <a:r>
                        <a:rPr lang="en-US" sz="1200" b="1" u="none" strike="noStrike" dirty="0">
                          <a:effectLst/>
                          <a:latin typeface="+mn-lt"/>
                          <a:ea typeface="+mj-ea"/>
                        </a:rPr>
                        <a:t>username</a:t>
                      </a:r>
                      <a:endParaRPr lang="en-US" sz="1200" b="1" i="0" u="none" strike="noStrike" dirty="0">
                        <a:solidFill>
                          <a:srgbClr val="000000"/>
                        </a:solidFill>
                        <a:effectLst/>
                        <a:latin typeface="+mn-lt"/>
                        <a:ea typeface="+mj-ea"/>
                      </a:endParaRPr>
                    </a:p>
                  </a:txBody>
                  <a:tcPr marL="8842" marR="8842" marT="8842" marB="0" anchor="ctr"/>
                </a:tc>
                <a:tc>
                  <a:txBody>
                    <a:bodyPr/>
                    <a:lstStyle/>
                    <a:p>
                      <a:pPr algn="ctr" fontAlgn="b"/>
                      <a:r>
                        <a:rPr lang="en-US" sz="1200" b="1" u="none" strike="noStrike" dirty="0" err="1">
                          <a:effectLst/>
                          <a:latin typeface="+mn-lt"/>
                          <a:ea typeface="+mj-ea"/>
                        </a:rPr>
                        <a:t>begin_time</a:t>
                      </a:r>
                      <a:endParaRPr lang="en-US" sz="1200" b="1" i="0" u="none" strike="noStrike" dirty="0">
                        <a:solidFill>
                          <a:srgbClr val="000000"/>
                        </a:solidFill>
                        <a:effectLst/>
                        <a:latin typeface="+mn-lt"/>
                        <a:ea typeface="+mj-ea"/>
                      </a:endParaRPr>
                    </a:p>
                  </a:txBody>
                  <a:tcPr marL="8842" marR="8842" marT="8842" marB="0" anchor="ctr"/>
                </a:tc>
                <a:tc>
                  <a:txBody>
                    <a:bodyPr/>
                    <a:lstStyle/>
                    <a:p>
                      <a:pPr algn="ctr" fontAlgn="b"/>
                      <a:r>
                        <a:rPr lang="en-US" altLang="zh-TW" sz="1200" b="1" u="none" strike="noStrike" dirty="0">
                          <a:effectLst/>
                          <a:latin typeface="+mn-lt"/>
                          <a:ea typeface="+mj-ea"/>
                        </a:rPr>
                        <a:t>title</a:t>
                      </a:r>
                      <a:endParaRPr lang="en-US" sz="1200" b="1" i="0" u="none" strike="noStrike" dirty="0">
                        <a:solidFill>
                          <a:srgbClr val="000000"/>
                        </a:solidFill>
                        <a:effectLst/>
                        <a:latin typeface="+mn-lt"/>
                        <a:ea typeface="+mj-ea"/>
                      </a:endParaRPr>
                    </a:p>
                  </a:txBody>
                  <a:tcPr marL="8842" marR="8842" marT="8842" marB="0" anchor="ctr"/>
                </a:tc>
                <a:extLst>
                  <a:ext uri="{0D108BD9-81ED-4DB2-BD59-A6C34878D82A}">
                    <a16:rowId xmlns:a16="http://schemas.microsoft.com/office/drawing/2014/main" val="3283373652"/>
                  </a:ext>
                </a:extLst>
              </a:tr>
              <a:tr h="316098">
                <a:tc>
                  <a:txBody>
                    <a:bodyPr/>
                    <a:lstStyle/>
                    <a:p>
                      <a:pPr algn="ctr" fontAlgn="b"/>
                      <a:r>
                        <a:rPr lang="en-US" altLang="zh-TW" sz="1200" b="0" i="0" u="none" strike="noStrike" dirty="0">
                          <a:solidFill>
                            <a:srgbClr val="000000"/>
                          </a:solidFill>
                          <a:effectLst/>
                          <a:latin typeface="+mn-lt"/>
                          <a:ea typeface="+mj-ea"/>
                        </a:rPr>
                        <a:t>S01</a:t>
                      </a:r>
                    </a:p>
                  </a:txBody>
                  <a:tcPr marL="9525" marR="9525" marT="9525" marB="0" anchor="ctr">
                    <a:solidFill>
                      <a:schemeClr val="accent2"/>
                    </a:solidFill>
                  </a:tcPr>
                </a:tc>
                <a:tc>
                  <a:txBody>
                    <a:bodyPr/>
                    <a:lstStyle/>
                    <a:p>
                      <a:pPr algn="ctr" fontAlgn="b"/>
                      <a:r>
                        <a:rPr lang="en-US" altLang="zh-TW" sz="1200" b="0" i="0" u="none" strike="noStrike" dirty="0">
                          <a:solidFill>
                            <a:srgbClr val="000000"/>
                          </a:solidFill>
                          <a:effectLst/>
                          <a:latin typeface="+mn-lt"/>
                          <a:ea typeface="+mj-ea"/>
                        </a:rPr>
                        <a:t>2019/11/3 17:38</a:t>
                      </a:r>
                    </a:p>
                  </a:txBody>
                  <a:tcPr marL="9525" marR="9525" marT="9525" marB="0" anchor="ctr">
                    <a:solidFill>
                      <a:schemeClr val="accent2"/>
                    </a:solidFill>
                  </a:tcPr>
                </a:tc>
                <a:tc>
                  <a:txBody>
                    <a:bodyPr/>
                    <a:lstStyle/>
                    <a:p>
                      <a:pPr algn="ctr" fontAlgn="b"/>
                      <a:r>
                        <a:rPr lang="zh-TW" altLang="en-US" sz="1200" dirty="0">
                          <a:latin typeface="+mn-lt"/>
                          <a:ea typeface="+mj-ea"/>
                        </a:rPr>
                        <a:t>完整教材錄影</a:t>
                      </a:r>
                      <a:endParaRPr lang="en-US" sz="1200" b="0" i="0" u="none" strike="noStrike" dirty="0">
                        <a:solidFill>
                          <a:srgbClr val="000000"/>
                        </a:solidFill>
                        <a:effectLst/>
                        <a:latin typeface="+mn-lt"/>
                        <a:ea typeface="+mj-ea"/>
                      </a:endParaRPr>
                    </a:p>
                  </a:txBody>
                  <a:tcPr marL="9525" marR="9525" marT="9525" marB="0" anchor="ctr">
                    <a:solidFill>
                      <a:schemeClr val="accent2"/>
                    </a:solidFill>
                  </a:tcPr>
                </a:tc>
                <a:extLst>
                  <a:ext uri="{0D108BD9-81ED-4DB2-BD59-A6C34878D82A}">
                    <a16:rowId xmlns:a16="http://schemas.microsoft.com/office/drawing/2014/main" val="1616908455"/>
                  </a:ext>
                </a:extLst>
              </a:tr>
              <a:tr h="316098">
                <a:tc>
                  <a:txBody>
                    <a:bodyPr/>
                    <a:lstStyle/>
                    <a:p>
                      <a:pPr algn="ctr" fontAlgn="b"/>
                      <a:r>
                        <a:rPr lang="en-US" altLang="zh-TW" sz="1200" b="0" i="0" u="none" strike="noStrike" dirty="0">
                          <a:solidFill>
                            <a:srgbClr val="000000"/>
                          </a:solidFill>
                          <a:effectLst/>
                          <a:latin typeface="+mn-lt"/>
                          <a:ea typeface="+mj-ea"/>
                        </a:rPr>
                        <a:t>S01</a:t>
                      </a:r>
                    </a:p>
                  </a:txBody>
                  <a:tcPr marL="9525" marR="9525" marT="9525" marB="0" anchor="ctr">
                    <a:solidFill>
                      <a:schemeClr val="accent2"/>
                    </a:solidFill>
                  </a:tcPr>
                </a:tc>
                <a:tc>
                  <a:txBody>
                    <a:bodyPr/>
                    <a:lstStyle/>
                    <a:p>
                      <a:pPr algn="ctr" fontAlgn="b"/>
                      <a:r>
                        <a:rPr lang="en-US" altLang="zh-TW" sz="1200" b="0" i="0" u="none" strike="noStrike" dirty="0">
                          <a:solidFill>
                            <a:srgbClr val="000000"/>
                          </a:solidFill>
                          <a:effectLst/>
                          <a:latin typeface="+mn-lt"/>
                          <a:ea typeface="+mj-ea"/>
                        </a:rPr>
                        <a:t>2019/11/3 20:09</a:t>
                      </a:r>
                    </a:p>
                  </a:txBody>
                  <a:tcPr marL="9525" marR="9525" marT="9525" marB="0" anchor="ctr">
                    <a:solidFill>
                      <a:schemeClr val="accent2"/>
                    </a:solidFill>
                  </a:tcPr>
                </a:tc>
                <a:tc>
                  <a:txBody>
                    <a:bodyPr/>
                    <a:lstStyle/>
                    <a:p>
                      <a:pPr algn="ctr" fontAlgn="b"/>
                      <a:r>
                        <a:rPr lang="zh-TW" altLang="en-US" sz="1200" dirty="0">
                          <a:latin typeface="+mn-lt"/>
                          <a:ea typeface="+mj-ea"/>
                        </a:rPr>
                        <a:t>完整教材錄影</a:t>
                      </a:r>
                      <a:endParaRPr lang="en-US" sz="1200" b="0" i="0" u="none" strike="noStrike" dirty="0">
                        <a:solidFill>
                          <a:srgbClr val="000000"/>
                        </a:solidFill>
                        <a:effectLst/>
                        <a:latin typeface="+mn-lt"/>
                        <a:ea typeface="+mj-ea"/>
                      </a:endParaRPr>
                    </a:p>
                  </a:txBody>
                  <a:tcPr marL="9525" marR="9525" marT="9525" marB="0" anchor="ctr">
                    <a:solidFill>
                      <a:schemeClr val="accent2"/>
                    </a:solidFill>
                  </a:tcPr>
                </a:tc>
                <a:extLst>
                  <a:ext uri="{0D108BD9-81ED-4DB2-BD59-A6C34878D82A}">
                    <a16:rowId xmlns:a16="http://schemas.microsoft.com/office/drawing/2014/main" val="2360829352"/>
                  </a:ext>
                </a:extLst>
              </a:tr>
              <a:tr h="338113">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altLang="zh-TW" sz="1200" b="0" i="0" u="none" strike="noStrike" dirty="0">
                          <a:solidFill>
                            <a:srgbClr val="000000"/>
                          </a:solidFill>
                          <a:effectLst/>
                          <a:latin typeface="+mn-lt"/>
                          <a:ea typeface="+mj-ea"/>
                        </a:rPr>
                        <a:t>S01</a:t>
                      </a:r>
                    </a:p>
                  </a:txBody>
                  <a:tcPr marL="9525" marR="9525" marT="9525" marB="0" anchor="ctr">
                    <a:solidFill>
                      <a:schemeClr val="accent1"/>
                    </a:solidFill>
                  </a:tcPr>
                </a:tc>
                <a:tc>
                  <a:txBody>
                    <a:bodyPr/>
                    <a:lstStyle/>
                    <a:p>
                      <a:pPr algn="ctr" fontAlgn="b"/>
                      <a:r>
                        <a:rPr lang="en-US" altLang="zh-TW" sz="1200" b="0" i="0" u="none" strike="noStrike" dirty="0">
                          <a:solidFill>
                            <a:srgbClr val="000000"/>
                          </a:solidFill>
                          <a:effectLst/>
                          <a:latin typeface="+mn-lt"/>
                          <a:ea typeface="+mj-ea"/>
                        </a:rPr>
                        <a:t>2019/11/3 23:04</a:t>
                      </a:r>
                    </a:p>
                  </a:txBody>
                  <a:tcPr marL="9525" marR="9525" marT="9525" marB="0" anchor="ctr">
                    <a:solidFill>
                      <a:schemeClr val="accent1"/>
                    </a:solidFill>
                  </a:tcPr>
                </a:tc>
                <a:tc>
                  <a:txBody>
                    <a:bodyPr/>
                    <a:lstStyle/>
                    <a:p>
                      <a:pPr algn="ctr" fontAlgn="b"/>
                      <a:r>
                        <a:rPr lang="zh-TW" altLang="en-US" sz="1200" dirty="0">
                          <a:latin typeface="+mn-lt"/>
                          <a:ea typeface="+mj-ea"/>
                        </a:rPr>
                        <a:t>完整投影片</a:t>
                      </a:r>
                      <a:endParaRPr lang="zh-TW" altLang="en-US" sz="1200" b="0" i="0" u="none" strike="noStrike" dirty="0">
                        <a:solidFill>
                          <a:srgbClr val="000000"/>
                        </a:solidFill>
                        <a:effectLst/>
                        <a:latin typeface="+mn-lt"/>
                        <a:ea typeface="+mj-ea"/>
                      </a:endParaRPr>
                    </a:p>
                  </a:txBody>
                  <a:tcPr marL="9525" marR="9525" marT="9525" marB="0" anchor="ctr">
                    <a:solidFill>
                      <a:schemeClr val="accent1"/>
                    </a:solidFill>
                  </a:tcPr>
                </a:tc>
                <a:extLst>
                  <a:ext uri="{0D108BD9-81ED-4DB2-BD59-A6C34878D82A}">
                    <a16:rowId xmlns:a16="http://schemas.microsoft.com/office/drawing/2014/main" val="1564053279"/>
                  </a:ext>
                </a:extLst>
              </a:tr>
              <a:tr h="316098">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altLang="zh-TW" sz="1200" b="0" i="0" u="none" strike="noStrike" dirty="0">
                          <a:solidFill>
                            <a:srgbClr val="000000"/>
                          </a:solidFill>
                          <a:effectLst/>
                          <a:latin typeface="+mn-lt"/>
                          <a:ea typeface="+mj-ea"/>
                        </a:rPr>
                        <a:t>S01</a:t>
                      </a:r>
                    </a:p>
                  </a:txBody>
                  <a:tcPr marL="9525" marR="9525" marT="9525" marB="0" anchor="ctr">
                    <a:solidFill>
                      <a:schemeClr val="accent1"/>
                    </a:solidFill>
                  </a:tcPr>
                </a:tc>
                <a:tc>
                  <a:txBody>
                    <a:bodyPr/>
                    <a:lstStyle/>
                    <a:p>
                      <a:pPr algn="ctr" fontAlgn="b"/>
                      <a:r>
                        <a:rPr lang="en-US" altLang="zh-TW" sz="1200" b="0" i="0" u="none" strike="noStrike" dirty="0">
                          <a:solidFill>
                            <a:srgbClr val="000000"/>
                          </a:solidFill>
                          <a:effectLst/>
                          <a:latin typeface="+mn-lt"/>
                          <a:ea typeface="+mj-ea"/>
                        </a:rPr>
                        <a:t>2019/11/3 23:15</a:t>
                      </a:r>
                    </a:p>
                  </a:txBody>
                  <a:tcPr marL="9525" marR="9525" marT="9525" marB="0" anchor="ctr">
                    <a:solidFill>
                      <a:schemeClr val="accent1"/>
                    </a:solidFill>
                  </a:tcPr>
                </a:tc>
                <a:tc>
                  <a:txBody>
                    <a:bodyPr/>
                    <a:lstStyle/>
                    <a:p>
                      <a:pPr algn="ctr" fontAlgn="b"/>
                      <a:r>
                        <a:rPr lang="zh-TW" altLang="en-US" sz="1200" dirty="0">
                          <a:latin typeface="+mn-lt"/>
                          <a:ea typeface="+mj-ea"/>
                        </a:rPr>
                        <a:t>完整教材錄影</a:t>
                      </a:r>
                      <a:endParaRPr lang="en-US" sz="1200" b="0" i="0" u="none" strike="noStrike" dirty="0">
                        <a:solidFill>
                          <a:srgbClr val="000000"/>
                        </a:solidFill>
                        <a:effectLst/>
                        <a:latin typeface="+mn-lt"/>
                        <a:ea typeface="+mj-ea"/>
                      </a:endParaRPr>
                    </a:p>
                  </a:txBody>
                  <a:tcPr marL="9525" marR="9525" marT="9525" marB="0" anchor="ctr">
                    <a:solidFill>
                      <a:schemeClr val="accent1"/>
                    </a:solidFill>
                  </a:tcPr>
                </a:tc>
                <a:extLst>
                  <a:ext uri="{0D108BD9-81ED-4DB2-BD59-A6C34878D82A}">
                    <a16:rowId xmlns:a16="http://schemas.microsoft.com/office/drawing/2014/main" val="1791451160"/>
                  </a:ext>
                </a:extLst>
              </a:tr>
              <a:tr h="305723">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altLang="zh-TW" sz="1200" b="0" i="0" u="none" strike="noStrike" dirty="0">
                          <a:solidFill>
                            <a:srgbClr val="000000"/>
                          </a:solidFill>
                          <a:effectLst/>
                          <a:latin typeface="+mn-lt"/>
                          <a:ea typeface="+mj-ea"/>
                        </a:rPr>
                        <a:t>S01</a:t>
                      </a:r>
                    </a:p>
                  </a:txBody>
                  <a:tcPr marL="9525" marR="9525" marT="9525" marB="0" anchor="ctr">
                    <a:solidFill>
                      <a:schemeClr val="accent1"/>
                    </a:solidFill>
                  </a:tcPr>
                </a:tc>
                <a:tc>
                  <a:txBody>
                    <a:bodyPr/>
                    <a:lstStyle/>
                    <a:p>
                      <a:pPr algn="ctr" fontAlgn="b"/>
                      <a:r>
                        <a:rPr lang="en-US" altLang="zh-TW" sz="1200" b="0" i="0" u="none" strike="noStrike" dirty="0">
                          <a:solidFill>
                            <a:srgbClr val="000000"/>
                          </a:solidFill>
                          <a:effectLst/>
                          <a:latin typeface="+mn-lt"/>
                          <a:ea typeface="+mj-ea"/>
                        </a:rPr>
                        <a:t>2019/11/4 01:36</a:t>
                      </a:r>
                    </a:p>
                  </a:txBody>
                  <a:tcPr marL="9525" marR="9525" marT="9525" marB="0" anchor="ctr">
                    <a:solidFill>
                      <a:schemeClr val="accent1"/>
                    </a:solidFill>
                  </a:tcPr>
                </a:tc>
                <a:tc>
                  <a:txBody>
                    <a:bodyPr/>
                    <a:lstStyle/>
                    <a:p>
                      <a:pPr algn="ctr" fontAlgn="b"/>
                      <a:r>
                        <a:rPr lang="zh-TW" altLang="en-US" sz="1200" dirty="0">
                          <a:latin typeface="+mn-lt"/>
                          <a:ea typeface="+mj-ea"/>
                        </a:rPr>
                        <a:t>完整教材錄影</a:t>
                      </a:r>
                      <a:endParaRPr lang="en-US" sz="1200" b="0" i="0" u="none" strike="noStrike" dirty="0">
                        <a:solidFill>
                          <a:srgbClr val="000000"/>
                        </a:solidFill>
                        <a:effectLst/>
                        <a:latin typeface="+mn-lt"/>
                        <a:ea typeface="+mj-ea"/>
                      </a:endParaRPr>
                    </a:p>
                  </a:txBody>
                  <a:tcPr marL="9525" marR="9525" marT="9525" marB="0" anchor="ctr">
                    <a:solidFill>
                      <a:schemeClr val="accent1"/>
                    </a:solidFill>
                  </a:tcPr>
                </a:tc>
                <a:extLst>
                  <a:ext uri="{0D108BD9-81ED-4DB2-BD59-A6C34878D82A}">
                    <a16:rowId xmlns:a16="http://schemas.microsoft.com/office/drawing/2014/main" val="2898624852"/>
                  </a:ext>
                </a:extLst>
              </a:tr>
              <a:tr h="316098">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altLang="zh-TW" sz="1200" b="0" i="0" u="none" strike="noStrike" dirty="0">
                          <a:solidFill>
                            <a:srgbClr val="000000"/>
                          </a:solidFill>
                          <a:effectLst/>
                          <a:latin typeface="+mn-lt"/>
                          <a:ea typeface="+mj-ea"/>
                        </a:rPr>
                        <a:t>S01</a:t>
                      </a:r>
                    </a:p>
                  </a:txBody>
                  <a:tcPr marL="9525" marR="9525" marT="9525" marB="0" anchor="ctr">
                    <a:solidFill>
                      <a:schemeClr val="accent6"/>
                    </a:solidFill>
                  </a:tcPr>
                </a:tc>
                <a:tc>
                  <a:txBody>
                    <a:bodyPr/>
                    <a:lstStyle/>
                    <a:p>
                      <a:pPr algn="ctr" fontAlgn="b"/>
                      <a:r>
                        <a:rPr lang="en-US" altLang="zh-TW" sz="1200" b="0" i="0" u="none" strike="noStrike" dirty="0">
                          <a:solidFill>
                            <a:srgbClr val="000000"/>
                          </a:solidFill>
                          <a:effectLst/>
                          <a:latin typeface="+mn-lt"/>
                          <a:ea typeface="+mj-ea"/>
                        </a:rPr>
                        <a:t>2019/11/18 21:34</a:t>
                      </a:r>
                    </a:p>
                  </a:txBody>
                  <a:tcPr marL="9525" marR="9525" marT="9525" marB="0" anchor="ctr">
                    <a:solidFill>
                      <a:schemeClr val="accent6"/>
                    </a:solidFill>
                  </a:tcPr>
                </a:tc>
                <a:tc>
                  <a:txBody>
                    <a:bodyPr/>
                    <a:lstStyle/>
                    <a:p>
                      <a:pPr algn="ctr" fontAlgn="b"/>
                      <a:r>
                        <a:rPr lang="zh-TW" altLang="en-US" sz="1200" dirty="0">
                          <a:latin typeface="+mn-lt"/>
                          <a:ea typeface="+mj-ea"/>
                        </a:rPr>
                        <a:t>完整教材錄影</a:t>
                      </a:r>
                      <a:endParaRPr lang="en-US" sz="1200" b="0" i="0" u="none" strike="noStrike" dirty="0">
                        <a:solidFill>
                          <a:srgbClr val="000000"/>
                        </a:solidFill>
                        <a:effectLst/>
                        <a:latin typeface="+mn-lt"/>
                        <a:ea typeface="+mj-ea"/>
                      </a:endParaRPr>
                    </a:p>
                  </a:txBody>
                  <a:tcPr marL="9525" marR="9525" marT="9525" marB="0" anchor="ctr">
                    <a:solidFill>
                      <a:schemeClr val="accent6"/>
                    </a:solidFill>
                  </a:tcPr>
                </a:tc>
                <a:extLst>
                  <a:ext uri="{0D108BD9-81ED-4DB2-BD59-A6C34878D82A}">
                    <a16:rowId xmlns:a16="http://schemas.microsoft.com/office/drawing/2014/main" val="4086313781"/>
                  </a:ext>
                </a:extLst>
              </a:tr>
              <a:tr h="316098">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altLang="zh-TW" sz="1200" b="0" i="0" u="none" strike="noStrike" dirty="0">
                          <a:solidFill>
                            <a:srgbClr val="000000"/>
                          </a:solidFill>
                          <a:effectLst/>
                          <a:latin typeface="+mn-lt"/>
                          <a:ea typeface="+mj-ea"/>
                        </a:rPr>
                        <a:t>S01</a:t>
                      </a:r>
                    </a:p>
                  </a:txBody>
                  <a:tcPr marL="9525" marR="9525" marT="9525" marB="0" anchor="ctr">
                    <a:solidFill>
                      <a:schemeClr val="bg2"/>
                    </a:solidFill>
                  </a:tcPr>
                </a:tc>
                <a:tc>
                  <a:txBody>
                    <a:bodyPr/>
                    <a:lstStyle/>
                    <a:p>
                      <a:pPr algn="ctr" fontAlgn="b"/>
                      <a:r>
                        <a:rPr lang="en-US" altLang="zh-TW" sz="1200" b="0" i="0" u="none" strike="noStrike" dirty="0">
                          <a:solidFill>
                            <a:srgbClr val="000000"/>
                          </a:solidFill>
                          <a:effectLst/>
                          <a:latin typeface="+mn-lt"/>
                          <a:ea typeface="+mj-ea"/>
                        </a:rPr>
                        <a:t>2019/11/19 02:36</a:t>
                      </a:r>
                    </a:p>
                  </a:txBody>
                  <a:tcPr marL="9525" marR="9525" marT="9525" marB="0" anchor="ctr">
                    <a:solidFill>
                      <a:schemeClr val="bg2"/>
                    </a:solidFill>
                  </a:tcPr>
                </a:tc>
                <a:tc>
                  <a:txBody>
                    <a:bodyPr/>
                    <a:lstStyle/>
                    <a:p>
                      <a:pPr algn="ctr" fontAlgn="b"/>
                      <a:r>
                        <a:rPr lang="zh-TW" altLang="en-US" sz="1200" dirty="0">
                          <a:latin typeface="+mn-lt"/>
                          <a:ea typeface="+mj-ea"/>
                        </a:rPr>
                        <a:t>完整投影片</a:t>
                      </a:r>
                      <a:endParaRPr lang="zh-TW" altLang="en-US" sz="1200" b="0" i="0" u="none" strike="noStrike" dirty="0">
                        <a:solidFill>
                          <a:srgbClr val="000000"/>
                        </a:solidFill>
                        <a:effectLst/>
                        <a:latin typeface="+mn-lt"/>
                        <a:ea typeface="+mj-ea"/>
                      </a:endParaRPr>
                    </a:p>
                  </a:txBody>
                  <a:tcPr marL="9525" marR="9525" marT="9525" marB="0" anchor="ctr">
                    <a:solidFill>
                      <a:schemeClr val="bg2"/>
                    </a:solidFill>
                  </a:tcPr>
                </a:tc>
                <a:extLst>
                  <a:ext uri="{0D108BD9-81ED-4DB2-BD59-A6C34878D82A}">
                    <a16:rowId xmlns:a16="http://schemas.microsoft.com/office/drawing/2014/main" val="1511464552"/>
                  </a:ext>
                </a:extLst>
              </a:tr>
              <a:tr h="316098">
                <a:tc>
                  <a:txBody>
                    <a:bodyPr/>
                    <a:lstStyle/>
                    <a:p>
                      <a:pPr algn="ctr" fontAlgn="b"/>
                      <a:r>
                        <a:rPr lang="en-US" altLang="zh-TW" sz="1200" b="0" i="0" u="none" strike="noStrike" dirty="0">
                          <a:solidFill>
                            <a:srgbClr val="000000"/>
                          </a:solidFill>
                          <a:effectLst/>
                          <a:latin typeface="+mn-lt"/>
                          <a:ea typeface="+mj-ea"/>
                        </a:rPr>
                        <a:t>S01</a:t>
                      </a:r>
                    </a:p>
                  </a:txBody>
                  <a:tcPr marL="9525" marR="9525" marT="9525" marB="0" anchor="ctr">
                    <a:solidFill>
                      <a:schemeClr val="bg2"/>
                    </a:solidFill>
                  </a:tcPr>
                </a:tc>
                <a:tc>
                  <a:txBody>
                    <a:bodyPr/>
                    <a:lstStyle/>
                    <a:p>
                      <a:pPr algn="ctr" fontAlgn="b"/>
                      <a:r>
                        <a:rPr lang="en-US" altLang="zh-TW" sz="1200" b="0" i="0" u="none" strike="noStrike" dirty="0">
                          <a:solidFill>
                            <a:srgbClr val="000000"/>
                          </a:solidFill>
                          <a:effectLst/>
                          <a:latin typeface="+mn-lt"/>
                          <a:ea typeface="+mj-ea"/>
                        </a:rPr>
                        <a:t>2019/11/19 03:23</a:t>
                      </a:r>
                    </a:p>
                  </a:txBody>
                  <a:tcPr marL="9525" marR="9525" marT="9525" marB="0" anchor="ctr">
                    <a:solidFill>
                      <a:schemeClr val="bg2"/>
                    </a:solidFill>
                  </a:tcPr>
                </a:tc>
                <a:tc>
                  <a:txBody>
                    <a:bodyPr/>
                    <a:lstStyle/>
                    <a:p>
                      <a:pPr algn="ctr" fontAlgn="b"/>
                      <a:r>
                        <a:rPr lang="zh-TW" altLang="en-US" sz="1200" dirty="0">
                          <a:latin typeface="+mn-lt"/>
                          <a:ea typeface="+mj-ea"/>
                        </a:rPr>
                        <a:t>完整投影片</a:t>
                      </a:r>
                      <a:endParaRPr lang="zh-TW" altLang="en-US" sz="1200" b="0" i="0" u="none" strike="noStrike" dirty="0">
                        <a:solidFill>
                          <a:srgbClr val="000000"/>
                        </a:solidFill>
                        <a:effectLst/>
                        <a:latin typeface="+mn-lt"/>
                        <a:ea typeface="+mj-ea"/>
                      </a:endParaRPr>
                    </a:p>
                  </a:txBody>
                  <a:tcPr marL="9525" marR="9525" marT="9525" marB="0" anchor="ctr">
                    <a:solidFill>
                      <a:schemeClr val="bg2"/>
                    </a:solidFill>
                  </a:tcPr>
                </a:tc>
                <a:extLst>
                  <a:ext uri="{0D108BD9-81ED-4DB2-BD59-A6C34878D82A}">
                    <a16:rowId xmlns:a16="http://schemas.microsoft.com/office/drawing/2014/main" val="3091881022"/>
                  </a:ext>
                </a:extLst>
              </a:tr>
              <a:tr h="312669">
                <a:tc>
                  <a:txBody>
                    <a:bodyPr/>
                    <a:lstStyle/>
                    <a:p>
                      <a:pPr algn="ctr" fontAlgn="b"/>
                      <a:r>
                        <a:rPr lang="en-US" altLang="zh-TW" sz="1200" b="0" i="0" u="none" strike="noStrike" dirty="0">
                          <a:solidFill>
                            <a:srgbClr val="000000"/>
                          </a:solidFill>
                          <a:effectLst/>
                          <a:latin typeface="+mn-lt"/>
                          <a:ea typeface="+mj-ea"/>
                        </a:rPr>
                        <a:t>S01</a:t>
                      </a:r>
                    </a:p>
                  </a:txBody>
                  <a:tcPr marL="9525" marR="9525" marT="9525" marB="0" anchor="ctr">
                    <a:solidFill>
                      <a:schemeClr val="bg2"/>
                    </a:solidFill>
                  </a:tcPr>
                </a:tc>
                <a:tc>
                  <a:txBody>
                    <a:bodyPr/>
                    <a:lstStyle/>
                    <a:p>
                      <a:pPr algn="ctr" fontAlgn="b"/>
                      <a:r>
                        <a:rPr lang="en-US" altLang="zh-TW" sz="1200" b="0" i="0" u="none" strike="noStrike">
                          <a:solidFill>
                            <a:srgbClr val="000000"/>
                          </a:solidFill>
                          <a:effectLst/>
                          <a:latin typeface="+mn-lt"/>
                          <a:ea typeface="+mj-ea"/>
                        </a:rPr>
                        <a:t>2019/11/19 09:25</a:t>
                      </a:r>
                    </a:p>
                  </a:txBody>
                  <a:tcPr marL="9525" marR="9525" marT="9525" marB="0" anchor="ctr">
                    <a:solidFill>
                      <a:schemeClr val="bg2"/>
                    </a:solidFill>
                  </a:tcPr>
                </a:tc>
                <a:tc>
                  <a:txBody>
                    <a:bodyPr/>
                    <a:lstStyle/>
                    <a:p>
                      <a:pPr algn="ctr" fontAlgn="b"/>
                      <a:r>
                        <a:rPr lang="zh-TW" altLang="en-US" sz="1200" dirty="0">
                          <a:latin typeface="+mn-lt"/>
                          <a:ea typeface="+mj-ea"/>
                        </a:rPr>
                        <a:t>完整投影片</a:t>
                      </a:r>
                      <a:endParaRPr lang="zh-TW" altLang="en-US" sz="1200" b="0" i="0" u="none" strike="noStrike" dirty="0">
                        <a:solidFill>
                          <a:srgbClr val="000000"/>
                        </a:solidFill>
                        <a:effectLst/>
                        <a:latin typeface="+mn-lt"/>
                        <a:ea typeface="+mj-ea"/>
                      </a:endParaRPr>
                    </a:p>
                  </a:txBody>
                  <a:tcPr marL="9525" marR="9525" marT="9525" marB="0" anchor="ctr">
                    <a:solidFill>
                      <a:schemeClr val="bg2"/>
                    </a:solidFill>
                  </a:tcPr>
                </a:tc>
                <a:extLst>
                  <a:ext uri="{0D108BD9-81ED-4DB2-BD59-A6C34878D82A}">
                    <a16:rowId xmlns:a16="http://schemas.microsoft.com/office/drawing/2014/main" val="1803774779"/>
                  </a:ext>
                </a:extLst>
              </a:tr>
            </a:tbl>
          </a:graphicData>
        </a:graphic>
      </p:graphicFrame>
      <p:sp>
        <p:nvSpPr>
          <p:cNvPr id="5" name="文字方塊 4">
            <a:extLst>
              <a:ext uri="{FF2B5EF4-FFF2-40B4-BE49-F238E27FC236}">
                <a16:creationId xmlns:a16="http://schemas.microsoft.com/office/drawing/2014/main" id="{9662B7C9-6ECB-4685-8F76-30DFCB29C384}"/>
              </a:ext>
            </a:extLst>
          </p:cNvPr>
          <p:cNvSpPr txBox="1"/>
          <p:nvPr/>
        </p:nvSpPr>
        <p:spPr>
          <a:xfrm>
            <a:off x="9842098" y="3860638"/>
            <a:ext cx="761747" cy="369332"/>
          </a:xfrm>
          <a:prstGeom prst="rect">
            <a:avLst/>
          </a:prstGeom>
          <a:noFill/>
          <a:ln w="38100">
            <a:solidFill>
              <a:schemeClr val="accent2"/>
            </a:solidFill>
          </a:ln>
        </p:spPr>
        <p:txBody>
          <a:bodyPr wrap="none" rtlCol="0">
            <a:spAutoFit/>
          </a:bodyPr>
          <a:lstStyle/>
          <a:p>
            <a:r>
              <a:rPr lang="zh-TW" altLang="en-US" dirty="0"/>
              <a:t>序列</a:t>
            </a:r>
            <a:r>
              <a:rPr lang="en-US" altLang="zh-TW" dirty="0"/>
              <a:t>1</a:t>
            </a:r>
            <a:endParaRPr lang="zh-TW" altLang="en-US" dirty="0"/>
          </a:p>
        </p:txBody>
      </p:sp>
      <p:sp>
        <p:nvSpPr>
          <p:cNvPr id="6" name="文字方塊 5">
            <a:extLst>
              <a:ext uri="{FF2B5EF4-FFF2-40B4-BE49-F238E27FC236}">
                <a16:creationId xmlns:a16="http://schemas.microsoft.com/office/drawing/2014/main" id="{57492034-8396-4E2D-9939-174698059AE1}"/>
              </a:ext>
            </a:extLst>
          </p:cNvPr>
          <p:cNvSpPr txBox="1"/>
          <p:nvPr/>
        </p:nvSpPr>
        <p:spPr>
          <a:xfrm>
            <a:off x="9853889" y="4656857"/>
            <a:ext cx="761747" cy="369332"/>
          </a:xfrm>
          <a:prstGeom prst="rect">
            <a:avLst/>
          </a:prstGeom>
          <a:noFill/>
          <a:ln w="38100">
            <a:solidFill>
              <a:srgbClr val="0070C0"/>
            </a:solidFill>
          </a:ln>
        </p:spPr>
        <p:txBody>
          <a:bodyPr wrap="none" rtlCol="0">
            <a:spAutoFit/>
          </a:bodyPr>
          <a:lstStyle/>
          <a:p>
            <a:r>
              <a:rPr lang="zh-TW" altLang="en-US" dirty="0"/>
              <a:t>序列</a:t>
            </a:r>
            <a:r>
              <a:rPr lang="en-US" altLang="zh-TW" dirty="0"/>
              <a:t>2</a:t>
            </a:r>
            <a:endParaRPr lang="zh-TW" altLang="en-US" dirty="0"/>
          </a:p>
        </p:txBody>
      </p:sp>
      <p:sp>
        <p:nvSpPr>
          <p:cNvPr id="7" name="文字方塊 6">
            <a:extLst>
              <a:ext uri="{FF2B5EF4-FFF2-40B4-BE49-F238E27FC236}">
                <a16:creationId xmlns:a16="http://schemas.microsoft.com/office/drawing/2014/main" id="{E843DC07-87FC-4789-8CD0-A64F8A42E2EE}"/>
              </a:ext>
            </a:extLst>
          </p:cNvPr>
          <p:cNvSpPr txBox="1"/>
          <p:nvPr/>
        </p:nvSpPr>
        <p:spPr>
          <a:xfrm>
            <a:off x="9853889" y="5918620"/>
            <a:ext cx="761747" cy="369332"/>
          </a:xfrm>
          <a:prstGeom prst="rect">
            <a:avLst/>
          </a:prstGeom>
          <a:noFill/>
          <a:ln w="38100">
            <a:solidFill>
              <a:schemeClr val="bg1">
                <a:lumMod val="65000"/>
              </a:schemeClr>
            </a:solidFill>
          </a:ln>
        </p:spPr>
        <p:txBody>
          <a:bodyPr wrap="none" rtlCol="0">
            <a:spAutoFit/>
          </a:bodyPr>
          <a:lstStyle/>
          <a:p>
            <a:r>
              <a:rPr lang="zh-TW" altLang="en-US" dirty="0"/>
              <a:t>序列</a:t>
            </a:r>
            <a:r>
              <a:rPr lang="en-US" altLang="zh-TW" dirty="0"/>
              <a:t>4</a:t>
            </a:r>
            <a:endParaRPr lang="zh-TW" altLang="en-US" dirty="0"/>
          </a:p>
        </p:txBody>
      </p:sp>
      <p:sp>
        <p:nvSpPr>
          <p:cNvPr id="8" name="文字方塊 7">
            <a:extLst>
              <a:ext uri="{FF2B5EF4-FFF2-40B4-BE49-F238E27FC236}">
                <a16:creationId xmlns:a16="http://schemas.microsoft.com/office/drawing/2014/main" id="{6CC56EFE-A2F5-4185-8C57-13BF5B81EA0F}"/>
              </a:ext>
            </a:extLst>
          </p:cNvPr>
          <p:cNvSpPr txBox="1"/>
          <p:nvPr/>
        </p:nvSpPr>
        <p:spPr>
          <a:xfrm>
            <a:off x="9853889" y="5263964"/>
            <a:ext cx="761747" cy="369332"/>
          </a:xfrm>
          <a:prstGeom prst="rect">
            <a:avLst/>
          </a:prstGeom>
          <a:noFill/>
          <a:ln w="38100">
            <a:solidFill>
              <a:schemeClr val="accent6"/>
            </a:solidFill>
          </a:ln>
        </p:spPr>
        <p:txBody>
          <a:bodyPr wrap="none" rtlCol="0">
            <a:spAutoFit/>
          </a:bodyPr>
          <a:lstStyle/>
          <a:p>
            <a:r>
              <a:rPr lang="zh-TW" altLang="en-US" dirty="0"/>
              <a:t>序列</a:t>
            </a:r>
            <a:r>
              <a:rPr lang="en-US" altLang="zh-TW" dirty="0"/>
              <a:t>3</a:t>
            </a:r>
            <a:endParaRPr lang="zh-TW" altLang="en-US" dirty="0"/>
          </a:p>
        </p:txBody>
      </p:sp>
      <p:sp>
        <p:nvSpPr>
          <p:cNvPr id="9" name="投影片編號版面配置區 8">
            <a:extLst>
              <a:ext uri="{FF2B5EF4-FFF2-40B4-BE49-F238E27FC236}">
                <a16:creationId xmlns:a16="http://schemas.microsoft.com/office/drawing/2014/main" id="{271B74B4-ACB5-4095-9AC5-9F7B7B04F0D9}"/>
              </a:ext>
            </a:extLst>
          </p:cNvPr>
          <p:cNvSpPr>
            <a:spLocks noGrp="1"/>
          </p:cNvSpPr>
          <p:nvPr>
            <p:ph type="sldNum" sz="quarter" idx="12"/>
          </p:nvPr>
        </p:nvSpPr>
        <p:spPr/>
        <p:txBody>
          <a:bodyPr/>
          <a:lstStyle/>
          <a:p>
            <a:fld id="{239F4BFF-D0B2-447F-8851-E99F22C0E7D2}" type="slidenum">
              <a:rPr lang="zh-TW" altLang="en-US" smtClean="0"/>
              <a:t>19</a:t>
            </a:fld>
            <a:endParaRPr lang="zh-TW" altLang="en-US"/>
          </a:p>
        </p:txBody>
      </p:sp>
    </p:spTree>
    <p:extLst>
      <p:ext uri="{BB962C8B-B14F-4D97-AF65-F5344CB8AC3E}">
        <p14:creationId xmlns:p14="http://schemas.microsoft.com/office/powerpoint/2010/main" val="24962924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93D4BBC-C8A8-41C6-BE67-426622FB4AF5}"/>
              </a:ext>
            </a:extLst>
          </p:cNvPr>
          <p:cNvSpPr>
            <a:spLocks noGrp="1"/>
          </p:cNvSpPr>
          <p:nvPr>
            <p:ph type="title"/>
          </p:nvPr>
        </p:nvSpPr>
        <p:spPr/>
        <p:txBody>
          <a:bodyPr/>
          <a:lstStyle/>
          <a:p>
            <a:r>
              <a:rPr lang="zh-TW" altLang="en-US" dirty="0"/>
              <a:t>加入章節資訊並合併</a:t>
            </a:r>
          </a:p>
        </p:txBody>
      </p:sp>
      <p:sp>
        <p:nvSpPr>
          <p:cNvPr id="3" name="內容版面配置區 2">
            <a:extLst>
              <a:ext uri="{FF2B5EF4-FFF2-40B4-BE49-F238E27FC236}">
                <a16:creationId xmlns:a16="http://schemas.microsoft.com/office/drawing/2014/main" id="{20B975A0-74F5-47CD-B3B4-513EBEB02BA0}"/>
              </a:ext>
            </a:extLst>
          </p:cNvPr>
          <p:cNvSpPr>
            <a:spLocks noGrp="1"/>
          </p:cNvSpPr>
          <p:nvPr>
            <p:ph idx="1"/>
          </p:nvPr>
        </p:nvSpPr>
        <p:spPr/>
        <p:txBody>
          <a:bodyPr/>
          <a:lstStyle/>
          <a:p>
            <a:r>
              <a:rPr lang="zh-TW" altLang="en-US" dirty="0"/>
              <a:t>我們發現序列間常有瑣碎的序列出現，如原序列</a:t>
            </a:r>
            <a:r>
              <a:rPr lang="en-US" altLang="zh-TW" dirty="0"/>
              <a:t>1</a:t>
            </a:r>
            <a:r>
              <a:rPr lang="zh-TW" altLang="en-US" dirty="0"/>
              <a:t>、</a:t>
            </a:r>
            <a:r>
              <a:rPr lang="en-US" altLang="zh-TW" dirty="0"/>
              <a:t>2</a:t>
            </a:r>
            <a:r>
              <a:rPr lang="zh-TW" altLang="en-US" dirty="0"/>
              <a:t>、</a:t>
            </a:r>
            <a:r>
              <a:rPr lang="en-US" altLang="zh-TW" dirty="0"/>
              <a:t>3</a:t>
            </a:r>
            <a:r>
              <a:rPr lang="zh-TW" altLang="en-US" dirty="0"/>
              <a:t>，加上</a:t>
            </a:r>
            <a:r>
              <a:rPr lang="zh-TW" altLang="en-US" dirty="0">
                <a:solidFill>
                  <a:srgbClr val="FF0000"/>
                </a:solidFill>
              </a:rPr>
              <a:t>閱讀行為應該是章節性的閱讀</a:t>
            </a:r>
            <a:r>
              <a:rPr lang="zh-TW" altLang="en-US" dirty="0"/>
              <a:t>，因此，我們將</a:t>
            </a:r>
            <a:r>
              <a:rPr lang="zh-TW" altLang="en-US" dirty="0">
                <a:solidFill>
                  <a:srgbClr val="FF0000"/>
                </a:solidFill>
              </a:rPr>
              <a:t>連續且相同章節的序列合併</a:t>
            </a:r>
            <a:r>
              <a:rPr lang="zh-TW" altLang="en-US" dirty="0"/>
              <a:t>，原先的序列</a:t>
            </a:r>
            <a:r>
              <a:rPr lang="en-US" altLang="zh-TW" dirty="0"/>
              <a:t>1</a:t>
            </a:r>
            <a:r>
              <a:rPr lang="zh-TW" altLang="en-US" dirty="0"/>
              <a:t>、</a:t>
            </a:r>
            <a:r>
              <a:rPr lang="en-US" altLang="zh-TW" dirty="0"/>
              <a:t>2</a:t>
            </a:r>
            <a:r>
              <a:rPr lang="zh-TW" altLang="en-US" dirty="0"/>
              <a:t>、</a:t>
            </a:r>
            <a:r>
              <a:rPr lang="en-US" altLang="zh-TW" dirty="0"/>
              <a:t>3</a:t>
            </a:r>
            <a:r>
              <a:rPr lang="zh-TW" altLang="en-US" dirty="0"/>
              <a:t>都屬於第</a:t>
            </a:r>
            <a:r>
              <a:rPr lang="en-US" altLang="zh-TW" dirty="0"/>
              <a:t>2</a:t>
            </a:r>
            <a:r>
              <a:rPr lang="zh-TW" altLang="en-US" dirty="0"/>
              <a:t>章節的範疇，合併成一個序列，如下圖所示為加入章節資訊並合併後的序列</a:t>
            </a:r>
            <a:endParaRPr lang="zh-TW" altLang="en-US" b="0" dirty="0">
              <a:effectLst/>
            </a:endParaRPr>
          </a:p>
          <a:p>
            <a:pPr marL="0" indent="0">
              <a:buNone/>
            </a:pPr>
            <a:r>
              <a:rPr lang="zh-TW" altLang="en-US" dirty="0"/>
              <a:t/>
            </a:r>
            <a:br>
              <a:rPr lang="zh-TW" altLang="en-US" dirty="0"/>
            </a:br>
            <a:endParaRPr lang="zh-TW" altLang="en-US" dirty="0"/>
          </a:p>
        </p:txBody>
      </p:sp>
      <p:graphicFrame>
        <p:nvGraphicFramePr>
          <p:cNvPr id="4" name="表格 3">
            <a:extLst>
              <a:ext uri="{FF2B5EF4-FFF2-40B4-BE49-F238E27FC236}">
                <a16:creationId xmlns:a16="http://schemas.microsoft.com/office/drawing/2014/main" id="{DDD526DC-75AF-4DEF-8449-07E429103FC2}"/>
              </a:ext>
            </a:extLst>
          </p:cNvPr>
          <p:cNvGraphicFramePr>
            <a:graphicFrameLocks noGrp="1"/>
          </p:cNvGraphicFramePr>
          <p:nvPr>
            <p:extLst>
              <p:ext uri="{D42A27DB-BD31-4B8C-83A1-F6EECF244321}">
                <p14:modId xmlns:p14="http://schemas.microsoft.com/office/powerpoint/2010/main" val="4145081138"/>
              </p:ext>
            </p:extLst>
          </p:nvPr>
        </p:nvGraphicFramePr>
        <p:xfrm>
          <a:off x="423421" y="3487659"/>
          <a:ext cx="9342748" cy="3233816"/>
        </p:xfrm>
        <a:graphic>
          <a:graphicData uri="http://schemas.openxmlformats.org/drawingml/2006/table">
            <a:tbl>
              <a:tblPr>
                <a:tableStyleId>{5C22544A-7EE6-4342-B048-85BDC9FD1C3A}</a:tableStyleId>
              </a:tblPr>
              <a:tblGrid>
                <a:gridCol w="1056265">
                  <a:extLst>
                    <a:ext uri="{9D8B030D-6E8A-4147-A177-3AD203B41FA5}">
                      <a16:colId xmlns:a16="http://schemas.microsoft.com/office/drawing/2014/main" val="1045884524"/>
                    </a:ext>
                  </a:extLst>
                </a:gridCol>
                <a:gridCol w="1801235">
                  <a:extLst>
                    <a:ext uri="{9D8B030D-6E8A-4147-A177-3AD203B41FA5}">
                      <a16:colId xmlns:a16="http://schemas.microsoft.com/office/drawing/2014/main" val="1977201596"/>
                    </a:ext>
                  </a:extLst>
                </a:gridCol>
                <a:gridCol w="4750715">
                  <a:extLst>
                    <a:ext uri="{9D8B030D-6E8A-4147-A177-3AD203B41FA5}">
                      <a16:colId xmlns:a16="http://schemas.microsoft.com/office/drawing/2014/main" val="29247560"/>
                    </a:ext>
                  </a:extLst>
                </a:gridCol>
                <a:gridCol w="1734533">
                  <a:extLst>
                    <a:ext uri="{9D8B030D-6E8A-4147-A177-3AD203B41FA5}">
                      <a16:colId xmlns:a16="http://schemas.microsoft.com/office/drawing/2014/main" val="2594497510"/>
                    </a:ext>
                  </a:extLst>
                </a:gridCol>
              </a:tblGrid>
              <a:tr h="286793">
                <a:tc>
                  <a:txBody>
                    <a:bodyPr/>
                    <a:lstStyle/>
                    <a:p>
                      <a:pPr algn="ctr" fontAlgn="b"/>
                      <a:r>
                        <a:rPr lang="en-US" sz="1200" b="1" u="none" strike="noStrike" dirty="0">
                          <a:effectLst/>
                          <a:latin typeface="+mj-lt"/>
                          <a:ea typeface="+mj-ea"/>
                        </a:rPr>
                        <a:t>username</a:t>
                      </a:r>
                      <a:endParaRPr lang="en-US" sz="1200" b="1" i="0" u="none" strike="noStrike" dirty="0">
                        <a:solidFill>
                          <a:srgbClr val="000000"/>
                        </a:solidFill>
                        <a:effectLst/>
                        <a:latin typeface="+mj-lt"/>
                        <a:ea typeface="+mj-ea"/>
                      </a:endParaRPr>
                    </a:p>
                  </a:txBody>
                  <a:tcPr marL="8842" marR="8842" marT="8842" marB="0" anchor="ctr"/>
                </a:tc>
                <a:tc>
                  <a:txBody>
                    <a:bodyPr/>
                    <a:lstStyle/>
                    <a:p>
                      <a:pPr algn="ctr" fontAlgn="b"/>
                      <a:r>
                        <a:rPr lang="en-US" sz="1200" b="1" u="none" strike="noStrike" dirty="0" err="1">
                          <a:effectLst/>
                          <a:latin typeface="+mj-lt"/>
                          <a:ea typeface="+mj-ea"/>
                        </a:rPr>
                        <a:t>begin_time</a:t>
                      </a:r>
                      <a:endParaRPr lang="en-US" sz="1200" b="1" i="0" u="none" strike="noStrike" dirty="0">
                        <a:solidFill>
                          <a:srgbClr val="000000"/>
                        </a:solidFill>
                        <a:effectLst/>
                        <a:latin typeface="+mj-lt"/>
                        <a:ea typeface="+mj-ea"/>
                      </a:endParaRPr>
                    </a:p>
                  </a:txBody>
                  <a:tcPr marL="8842" marR="8842" marT="8842" marB="0" anchor="ctr"/>
                </a:tc>
                <a:tc>
                  <a:txBody>
                    <a:bodyPr/>
                    <a:lstStyle/>
                    <a:p>
                      <a:pPr algn="ctr" fontAlgn="b"/>
                      <a:r>
                        <a:rPr lang="en-US" altLang="zh-TW" sz="1200" b="1" u="none" strike="noStrike" dirty="0">
                          <a:effectLst/>
                          <a:latin typeface="+mj-lt"/>
                          <a:ea typeface="+mj-ea"/>
                        </a:rPr>
                        <a:t>title</a:t>
                      </a:r>
                      <a:endParaRPr lang="en-US" sz="1200" b="1" i="0" u="none" strike="noStrike" dirty="0">
                        <a:solidFill>
                          <a:srgbClr val="000000"/>
                        </a:solidFill>
                        <a:effectLst/>
                        <a:latin typeface="+mj-lt"/>
                        <a:ea typeface="+mj-ea"/>
                      </a:endParaRPr>
                    </a:p>
                  </a:txBody>
                  <a:tcPr marL="8842" marR="8842" marT="8842" marB="0" anchor="ctr"/>
                </a:tc>
                <a:tc>
                  <a:txBody>
                    <a:bodyPr/>
                    <a:lstStyle/>
                    <a:p>
                      <a:pPr algn="ctr" fontAlgn="b"/>
                      <a:r>
                        <a:rPr lang="zh-TW" altLang="en-US" sz="1200" b="1" i="0" u="none" strike="noStrike" dirty="0">
                          <a:solidFill>
                            <a:srgbClr val="000000"/>
                          </a:solidFill>
                          <a:effectLst/>
                          <a:latin typeface="+mj-lt"/>
                          <a:ea typeface="+mj-ea"/>
                        </a:rPr>
                        <a:t>章節</a:t>
                      </a:r>
                      <a:endParaRPr lang="en-US" sz="1200" b="1" i="0" u="none" strike="noStrike" dirty="0">
                        <a:solidFill>
                          <a:srgbClr val="000000"/>
                        </a:solidFill>
                        <a:effectLst/>
                        <a:latin typeface="+mj-lt"/>
                        <a:ea typeface="+mj-ea"/>
                      </a:endParaRPr>
                    </a:p>
                  </a:txBody>
                  <a:tcPr marL="8842" marR="8842" marT="8842" marB="0" anchor="ctr">
                    <a:solidFill>
                      <a:srgbClr val="E9EBF5"/>
                    </a:solidFill>
                  </a:tcPr>
                </a:tc>
                <a:extLst>
                  <a:ext uri="{0D108BD9-81ED-4DB2-BD59-A6C34878D82A}">
                    <a16:rowId xmlns:a16="http://schemas.microsoft.com/office/drawing/2014/main" val="3283373652"/>
                  </a:ext>
                </a:extLst>
              </a:tr>
              <a:tr h="316098">
                <a:tc>
                  <a:txBody>
                    <a:bodyPr/>
                    <a:lstStyle/>
                    <a:p>
                      <a:pPr algn="ctr" fontAlgn="b"/>
                      <a:r>
                        <a:rPr lang="en-US" altLang="zh-TW" sz="1200" b="0" i="0" u="none" strike="noStrike" dirty="0">
                          <a:solidFill>
                            <a:srgbClr val="000000"/>
                          </a:solidFill>
                          <a:effectLst/>
                          <a:latin typeface="+mj-lt"/>
                          <a:ea typeface="+mj-ea"/>
                        </a:rPr>
                        <a:t>S01</a:t>
                      </a:r>
                    </a:p>
                  </a:txBody>
                  <a:tcPr marL="9525" marR="9525" marT="9525" marB="0" anchor="ctr">
                    <a:solidFill>
                      <a:schemeClr val="accent2"/>
                    </a:solidFill>
                  </a:tcPr>
                </a:tc>
                <a:tc>
                  <a:txBody>
                    <a:bodyPr/>
                    <a:lstStyle/>
                    <a:p>
                      <a:pPr algn="ctr" fontAlgn="b"/>
                      <a:r>
                        <a:rPr lang="en-US" altLang="zh-TW" sz="1200" b="0" i="0" u="none" strike="noStrike" dirty="0">
                          <a:solidFill>
                            <a:srgbClr val="000000"/>
                          </a:solidFill>
                          <a:effectLst/>
                          <a:latin typeface="+mj-lt"/>
                          <a:ea typeface="+mj-ea"/>
                        </a:rPr>
                        <a:t>2019/11/3 17:38</a:t>
                      </a:r>
                    </a:p>
                  </a:txBody>
                  <a:tcPr marL="9525" marR="9525" marT="9525" marB="0" anchor="ctr">
                    <a:solidFill>
                      <a:schemeClr val="accent2"/>
                    </a:solidFill>
                  </a:tcPr>
                </a:tc>
                <a:tc>
                  <a:txBody>
                    <a:bodyPr/>
                    <a:lstStyle/>
                    <a:p>
                      <a:pPr algn="ctr" fontAlgn="b"/>
                      <a:r>
                        <a:rPr lang="zh-TW" altLang="en-US" sz="1200" dirty="0">
                          <a:latin typeface="+mj-lt"/>
                          <a:ea typeface="+mj-ea"/>
                        </a:rPr>
                        <a:t>完整教材錄影</a:t>
                      </a:r>
                      <a:endParaRPr lang="en-US" sz="1200" b="0" i="0" u="none" strike="noStrike" dirty="0">
                        <a:solidFill>
                          <a:srgbClr val="000000"/>
                        </a:solidFill>
                        <a:effectLst/>
                        <a:latin typeface="+mj-lt"/>
                        <a:ea typeface="+mj-ea"/>
                      </a:endParaRPr>
                    </a:p>
                  </a:txBody>
                  <a:tcPr marL="9525" marR="9525" marT="9525" marB="0" anchor="ctr">
                    <a:solidFill>
                      <a:schemeClr val="accent2"/>
                    </a:solidFill>
                  </a:tcPr>
                </a:tc>
                <a:tc>
                  <a:txBody>
                    <a:bodyPr/>
                    <a:lstStyle/>
                    <a:p>
                      <a:pPr algn="ctr" fontAlgn="b"/>
                      <a:r>
                        <a:rPr lang="en-US" altLang="zh-TW" sz="1200" b="0" i="0" u="none" strike="noStrike" dirty="0">
                          <a:solidFill>
                            <a:srgbClr val="000000"/>
                          </a:solidFill>
                          <a:effectLst/>
                          <a:latin typeface="+mj-lt"/>
                          <a:ea typeface="+mj-ea"/>
                        </a:rPr>
                        <a:t>2</a:t>
                      </a:r>
                      <a:endParaRPr lang="en-US" sz="1200" b="0" i="0" u="none" strike="noStrike" dirty="0">
                        <a:solidFill>
                          <a:srgbClr val="000000"/>
                        </a:solidFill>
                        <a:effectLst/>
                        <a:latin typeface="+mj-lt"/>
                        <a:ea typeface="+mj-ea"/>
                      </a:endParaRPr>
                    </a:p>
                  </a:txBody>
                  <a:tcPr marL="9525" marR="9525" marT="9525" marB="0" anchor="ctr">
                    <a:solidFill>
                      <a:schemeClr val="accent2"/>
                    </a:solidFill>
                  </a:tcPr>
                </a:tc>
                <a:extLst>
                  <a:ext uri="{0D108BD9-81ED-4DB2-BD59-A6C34878D82A}">
                    <a16:rowId xmlns:a16="http://schemas.microsoft.com/office/drawing/2014/main" val="1616908455"/>
                  </a:ext>
                </a:extLst>
              </a:tr>
              <a:tr h="316098">
                <a:tc>
                  <a:txBody>
                    <a:bodyPr/>
                    <a:lstStyle/>
                    <a:p>
                      <a:pPr algn="ctr" fontAlgn="b"/>
                      <a:r>
                        <a:rPr lang="en-US" altLang="zh-TW" sz="1200" b="0" i="0" u="none" strike="noStrike" dirty="0">
                          <a:solidFill>
                            <a:srgbClr val="000000"/>
                          </a:solidFill>
                          <a:effectLst/>
                          <a:latin typeface="+mj-lt"/>
                          <a:ea typeface="+mj-ea"/>
                        </a:rPr>
                        <a:t>S01</a:t>
                      </a:r>
                    </a:p>
                  </a:txBody>
                  <a:tcPr marL="9525" marR="9525" marT="9525" marB="0" anchor="ctr">
                    <a:solidFill>
                      <a:schemeClr val="accent2"/>
                    </a:solidFill>
                  </a:tcPr>
                </a:tc>
                <a:tc>
                  <a:txBody>
                    <a:bodyPr/>
                    <a:lstStyle/>
                    <a:p>
                      <a:pPr algn="ctr" fontAlgn="b"/>
                      <a:r>
                        <a:rPr lang="en-US" altLang="zh-TW" sz="1200" b="0" i="0" u="none" strike="noStrike" dirty="0">
                          <a:solidFill>
                            <a:srgbClr val="000000"/>
                          </a:solidFill>
                          <a:effectLst/>
                          <a:latin typeface="+mj-lt"/>
                          <a:ea typeface="+mj-ea"/>
                        </a:rPr>
                        <a:t>2019/11/3 20:09</a:t>
                      </a:r>
                    </a:p>
                  </a:txBody>
                  <a:tcPr marL="9525" marR="9525" marT="9525" marB="0" anchor="ctr">
                    <a:solidFill>
                      <a:schemeClr val="accent2"/>
                    </a:solidFill>
                  </a:tcPr>
                </a:tc>
                <a:tc>
                  <a:txBody>
                    <a:bodyPr/>
                    <a:lstStyle/>
                    <a:p>
                      <a:pPr algn="ctr" fontAlgn="b"/>
                      <a:r>
                        <a:rPr lang="zh-TW" altLang="en-US" sz="1200" dirty="0">
                          <a:latin typeface="+mj-lt"/>
                          <a:ea typeface="+mj-ea"/>
                        </a:rPr>
                        <a:t>完整教材錄影</a:t>
                      </a:r>
                      <a:endParaRPr lang="en-US" sz="1200" b="0" i="0" u="none" strike="noStrike" dirty="0">
                        <a:solidFill>
                          <a:srgbClr val="000000"/>
                        </a:solidFill>
                        <a:effectLst/>
                        <a:latin typeface="+mj-lt"/>
                        <a:ea typeface="+mj-ea"/>
                      </a:endParaRPr>
                    </a:p>
                  </a:txBody>
                  <a:tcPr marL="9525" marR="9525" marT="9525" marB="0" anchor="ctr">
                    <a:solidFill>
                      <a:schemeClr val="accent2"/>
                    </a:solidFill>
                  </a:tcPr>
                </a:tc>
                <a:tc>
                  <a:txBody>
                    <a:bodyPr/>
                    <a:lstStyle/>
                    <a:p>
                      <a:pPr algn="ctr" fontAlgn="b"/>
                      <a:r>
                        <a:rPr lang="en-US" altLang="zh-TW" sz="1200" b="0" i="0" u="none" strike="noStrike" dirty="0">
                          <a:solidFill>
                            <a:srgbClr val="000000"/>
                          </a:solidFill>
                          <a:effectLst/>
                          <a:latin typeface="+mj-lt"/>
                          <a:ea typeface="+mj-ea"/>
                        </a:rPr>
                        <a:t>2</a:t>
                      </a:r>
                      <a:endParaRPr lang="en-US" sz="1200" b="0" i="0" u="none" strike="noStrike" dirty="0">
                        <a:solidFill>
                          <a:srgbClr val="000000"/>
                        </a:solidFill>
                        <a:effectLst/>
                        <a:latin typeface="+mj-lt"/>
                        <a:ea typeface="+mj-ea"/>
                      </a:endParaRPr>
                    </a:p>
                  </a:txBody>
                  <a:tcPr marL="9525" marR="9525" marT="9525" marB="0" anchor="ctr">
                    <a:solidFill>
                      <a:schemeClr val="accent2"/>
                    </a:solidFill>
                  </a:tcPr>
                </a:tc>
                <a:extLst>
                  <a:ext uri="{0D108BD9-81ED-4DB2-BD59-A6C34878D82A}">
                    <a16:rowId xmlns:a16="http://schemas.microsoft.com/office/drawing/2014/main" val="2360829352"/>
                  </a:ext>
                </a:extLst>
              </a:tr>
              <a:tr h="316098">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altLang="zh-TW" sz="1200" b="0" i="0" u="none" strike="noStrike" dirty="0">
                          <a:solidFill>
                            <a:srgbClr val="000000"/>
                          </a:solidFill>
                          <a:effectLst/>
                          <a:latin typeface="+mj-lt"/>
                          <a:ea typeface="+mj-ea"/>
                        </a:rPr>
                        <a:t>S01</a:t>
                      </a:r>
                    </a:p>
                  </a:txBody>
                  <a:tcPr marL="9525" marR="9525" marT="9525" marB="0" anchor="ctr">
                    <a:solidFill>
                      <a:schemeClr val="accent1"/>
                    </a:solidFill>
                  </a:tcPr>
                </a:tc>
                <a:tc>
                  <a:txBody>
                    <a:bodyPr/>
                    <a:lstStyle/>
                    <a:p>
                      <a:pPr algn="ctr" fontAlgn="b"/>
                      <a:r>
                        <a:rPr lang="en-US" altLang="zh-TW" sz="1200" b="0" i="0" u="none" strike="noStrike" dirty="0">
                          <a:solidFill>
                            <a:srgbClr val="000000"/>
                          </a:solidFill>
                          <a:effectLst/>
                          <a:latin typeface="+mj-lt"/>
                          <a:ea typeface="+mj-ea"/>
                        </a:rPr>
                        <a:t>2019/11/3 23:04</a:t>
                      </a:r>
                    </a:p>
                  </a:txBody>
                  <a:tcPr marL="9525" marR="9525" marT="9525" marB="0" anchor="ctr">
                    <a:solidFill>
                      <a:schemeClr val="accent1"/>
                    </a:solidFill>
                  </a:tcPr>
                </a:tc>
                <a:tc>
                  <a:txBody>
                    <a:bodyPr/>
                    <a:lstStyle/>
                    <a:p>
                      <a:pPr algn="ctr" fontAlgn="b"/>
                      <a:r>
                        <a:rPr lang="zh-TW" altLang="en-US" sz="1200" dirty="0">
                          <a:latin typeface="+mj-lt"/>
                          <a:ea typeface="+mj-ea"/>
                        </a:rPr>
                        <a:t>完整投影片</a:t>
                      </a:r>
                      <a:endParaRPr lang="zh-TW" altLang="en-US" sz="1200" b="0" i="0" u="none" strike="noStrike" dirty="0">
                        <a:solidFill>
                          <a:srgbClr val="000000"/>
                        </a:solidFill>
                        <a:effectLst/>
                        <a:latin typeface="+mj-lt"/>
                        <a:ea typeface="+mj-ea"/>
                      </a:endParaRPr>
                    </a:p>
                  </a:txBody>
                  <a:tcPr marL="9525" marR="9525" marT="9525" marB="0" anchor="ctr">
                    <a:solidFill>
                      <a:schemeClr val="accent1"/>
                    </a:solidFill>
                  </a:tcPr>
                </a:tc>
                <a:tc>
                  <a:txBody>
                    <a:bodyPr/>
                    <a:lstStyle/>
                    <a:p>
                      <a:pPr algn="ctr" fontAlgn="b"/>
                      <a:r>
                        <a:rPr lang="en-US" altLang="zh-TW" sz="1200" b="0" i="0" u="none" strike="noStrike" dirty="0">
                          <a:solidFill>
                            <a:srgbClr val="000000"/>
                          </a:solidFill>
                          <a:effectLst/>
                          <a:latin typeface="+mj-lt"/>
                          <a:ea typeface="+mj-ea"/>
                        </a:rPr>
                        <a:t>2</a:t>
                      </a:r>
                      <a:endParaRPr lang="en-US" sz="1200" b="0" i="0" u="none" strike="noStrike" dirty="0">
                        <a:solidFill>
                          <a:srgbClr val="000000"/>
                        </a:solidFill>
                        <a:effectLst/>
                        <a:latin typeface="+mj-lt"/>
                        <a:ea typeface="+mj-ea"/>
                      </a:endParaRPr>
                    </a:p>
                  </a:txBody>
                  <a:tcPr marL="9525" marR="9525" marT="9525" marB="0" anchor="ctr">
                    <a:solidFill>
                      <a:schemeClr val="accent1"/>
                    </a:solidFill>
                  </a:tcPr>
                </a:tc>
                <a:extLst>
                  <a:ext uri="{0D108BD9-81ED-4DB2-BD59-A6C34878D82A}">
                    <a16:rowId xmlns:a16="http://schemas.microsoft.com/office/drawing/2014/main" val="1564053279"/>
                  </a:ext>
                </a:extLst>
              </a:tr>
              <a:tr h="316098">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altLang="zh-TW" sz="1200" b="0" i="0" u="none" strike="noStrike" dirty="0">
                          <a:solidFill>
                            <a:srgbClr val="000000"/>
                          </a:solidFill>
                          <a:effectLst/>
                          <a:latin typeface="+mj-lt"/>
                          <a:ea typeface="+mj-ea"/>
                        </a:rPr>
                        <a:t>S01</a:t>
                      </a:r>
                    </a:p>
                  </a:txBody>
                  <a:tcPr marL="9525" marR="9525" marT="9525" marB="0" anchor="ctr">
                    <a:solidFill>
                      <a:schemeClr val="accent1"/>
                    </a:solidFill>
                  </a:tcPr>
                </a:tc>
                <a:tc>
                  <a:txBody>
                    <a:bodyPr/>
                    <a:lstStyle/>
                    <a:p>
                      <a:pPr algn="ctr" fontAlgn="b"/>
                      <a:r>
                        <a:rPr lang="en-US" altLang="zh-TW" sz="1200" b="0" i="0" u="none" strike="noStrike">
                          <a:solidFill>
                            <a:srgbClr val="000000"/>
                          </a:solidFill>
                          <a:effectLst/>
                          <a:latin typeface="+mj-lt"/>
                          <a:ea typeface="+mj-ea"/>
                        </a:rPr>
                        <a:t>2019/11/3 23:15</a:t>
                      </a:r>
                    </a:p>
                  </a:txBody>
                  <a:tcPr marL="9525" marR="9525" marT="9525" marB="0" anchor="ctr">
                    <a:solidFill>
                      <a:schemeClr val="accent1"/>
                    </a:solidFill>
                  </a:tcPr>
                </a:tc>
                <a:tc>
                  <a:txBody>
                    <a:bodyPr/>
                    <a:lstStyle/>
                    <a:p>
                      <a:pPr algn="ctr" fontAlgn="b"/>
                      <a:r>
                        <a:rPr lang="zh-TW" altLang="en-US" sz="1200" dirty="0">
                          <a:latin typeface="+mj-lt"/>
                          <a:ea typeface="+mj-ea"/>
                        </a:rPr>
                        <a:t>完整教材錄影</a:t>
                      </a:r>
                      <a:endParaRPr lang="en-US" sz="1200" b="0" i="0" u="none" strike="noStrike" dirty="0">
                        <a:solidFill>
                          <a:srgbClr val="000000"/>
                        </a:solidFill>
                        <a:effectLst/>
                        <a:latin typeface="+mj-lt"/>
                        <a:ea typeface="+mj-ea"/>
                      </a:endParaRPr>
                    </a:p>
                  </a:txBody>
                  <a:tcPr marL="9525" marR="9525" marT="9525" marB="0" anchor="ctr">
                    <a:solidFill>
                      <a:schemeClr val="accent1"/>
                    </a:solidFill>
                  </a:tcPr>
                </a:tc>
                <a:tc>
                  <a:txBody>
                    <a:bodyPr/>
                    <a:lstStyle/>
                    <a:p>
                      <a:pPr algn="ctr" fontAlgn="b"/>
                      <a:r>
                        <a:rPr lang="en-US" altLang="zh-TW" sz="1200" b="0" i="0" u="none" strike="noStrike" dirty="0">
                          <a:solidFill>
                            <a:srgbClr val="000000"/>
                          </a:solidFill>
                          <a:effectLst/>
                          <a:latin typeface="+mj-lt"/>
                          <a:ea typeface="+mj-ea"/>
                        </a:rPr>
                        <a:t>2</a:t>
                      </a:r>
                      <a:endParaRPr lang="en-US" sz="1200" b="0" i="0" u="none" strike="noStrike" dirty="0">
                        <a:solidFill>
                          <a:srgbClr val="000000"/>
                        </a:solidFill>
                        <a:effectLst/>
                        <a:latin typeface="+mj-lt"/>
                        <a:ea typeface="+mj-ea"/>
                      </a:endParaRPr>
                    </a:p>
                  </a:txBody>
                  <a:tcPr marL="9525" marR="9525" marT="9525" marB="0" anchor="ctr">
                    <a:solidFill>
                      <a:schemeClr val="accent1"/>
                    </a:solidFill>
                  </a:tcPr>
                </a:tc>
                <a:extLst>
                  <a:ext uri="{0D108BD9-81ED-4DB2-BD59-A6C34878D82A}">
                    <a16:rowId xmlns:a16="http://schemas.microsoft.com/office/drawing/2014/main" val="1791451160"/>
                  </a:ext>
                </a:extLst>
              </a:tr>
              <a:tr h="421668">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altLang="zh-TW" sz="1200" b="0" i="0" u="none" strike="noStrike" dirty="0">
                          <a:solidFill>
                            <a:srgbClr val="000000"/>
                          </a:solidFill>
                          <a:effectLst/>
                          <a:latin typeface="+mj-lt"/>
                          <a:ea typeface="+mj-ea"/>
                        </a:rPr>
                        <a:t>S01</a:t>
                      </a:r>
                    </a:p>
                  </a:txBody>
                  <a:tcPr marL="9525" marR="9525" marT="9525" marB="0" anchor="ctr">
                    <a:solidFill>
                      <a:schemeClr val="accent1"/>
                    </a:solidFill>
                  </a:tcPr>
                </a:tc>
                <a:tc>
                  <a:txBody>
                    <a:bodyPr/>
                    <a:lstStyle/>
                    <a:p>
                      <a:pPr algn="ctr" fontAlgn="b"/>
                      <a:r>
                        <a:rPr lang="en-US" altLang="zh-TW" sz="1200" b="0" i="0" u="none" strike="noStrike" dirty="0">
                          <a:solidFill>
                            <a:srgbClr val="000000"/>
                          </a:solidFill>
                          <a:effectLst/>
                          <a:latin typeface="+mj-lt"/>
                          <a:ea typeface="+mj-ea"/>
                        </a:rPr>
                        <a:t>2019/11/4 01:36</a:t>
                      </a:r>
                    </a:p>
                  </a:txBody>
                  <a:tcPr marL="9525" marR="9525" marT="9525" marB="0" anchor="ctr">
                    <a:solidFill>
                      <a:schemeClr val="accent1"/>
                    </a:solidFill>
                  </a:tcPr>
                </a:tc>
                <a:tc>
                  <a:txBody>
                    <a:bodyPr/>
                    <a:lstStyle/>
                    <a:p>
                      <a:pPr algn="ctr" fontAlgn="b"/>
                      <a:r>
                        <a:rPr lang="zh-TW" altLang="en-US" sz="1200" dirty="0">
                          <a:latin typeface="+mj-lt"/>
                          <a:ea typeface="+mj-ea"/>
                        </a:rPr>
                        <a:t>完整教材錄影</a:t>
                      </a:r>
                      <a:endParaRPr lang="en-US" sz="1200" b="0" i="0" u="none" strike="noStrike" dirty="0">
                        <a:solidFill>
                          <a:srgbClr val="000000"/>
                        </a:solidFill>
                        <a:effectLst/>
                        <a:latin typeface="+mj-lt"/>
                        <a:ea typeface="+mj-ea"/>
                      </a:endParaRPr>
                    </a:p>
                  </a:txBody>
                  <a:tcPr marL="9525" marR="9525" marT="9525" marB="0" anchor="ctr">
                    <a:solidFill>
                      <a:schemeClr val="accent1"/>
                    </a:solidFill>
                  </a:tcPr>
                </a:tc>
                <a:tc>
                  <a:txBody>
                    <a:bodyPr/>
                    <a:lstStyle/>
                    <a:p>
                      <a:pPr algn="ctr" fontAlgn="b"/>
                      <a:r>
                        <a:rPr lang="en-US" altLang="zh-TW" sz="1200" b="0" i="0" u="none" strike="noStrike" dirty="0">
                          <a:solidFill>
                            <a:srgbClr val="000000"/>
                          </a:solidFill>
                          <a:effectLst/>
                          <a:latin typeface="+mj-lt"/>
                          <a:ea typeface="+mj-ea"/>
                        </a:rPr>
                        <a:t>2</a:t>
                      </a:r>
                      <a:endParaRPr lang="en-US" sz="1200" b="0" i="0" u="none" strike="noStrike" dirty="0">
                        <a:solidFill>
                          <a:srgbClr val="000000"/>
                        </a:solidFill>
                        <a:effectLst/>
                        <a:latin typeface="+mj-lt"/>
                        <a:ea typeface="+mj-ea"/>
                      </a:endParaRPr>
                    </a:p>
                  </a:txBody>
                  <a:tcPr marL="9525" marR="9525" marT="9525" marB="0" anchor="ctr">
                    <a:solidFill>
                      <a:schemeClr val="accent1"/>
                    </a:solidFill>
                  </a:tcPr>
                </a:tc>
                <a:extLst>
                  <a:ext uri="{0D108BD9-81ED-4DB2-BD59-A6C34878D82A}">
                    <a16:rowId xmlns:a16="http://schemas.microsoft.com/office/drawing/2014/main" val="2898624852"/>
                  </a:ext>
                </a:extLst>
              </a:tr>
              <a:tr h="316098">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altLang="zh-TW" sz="1200" b="0" i="0" u="none" strike="noStrike" dirty="0">
                          <a:solidFill>
                            <a:srgbClr val="000000"/>
                          </a:solidFill>
                          <a:effectLst/>
                          <a:latin typeface="+mj-lt"/>
                          <a:ea typeface="+mj-ea"/>
                        </a:rPr>
                        <a:t>S01</a:t>
                      </a:r>
                    </a:p>
                  </a:txBody>
                  <a:tcPr marL="9525" marR="9525" marT="9525" marB="0" anchor="ctr">
                    <a:solidFill>
                      <a:schemeClr val="accent6"/>
                    </a:solidFill>
                  </a:tcPr>
                </a:tc>
                <a:tc>
                  <a:txBody>
                    <a:bodyPr/>
                    <a:lstStyle/>
                    <a:p>
                      <a:pPr algn="ctr" fontAlgn="b"/>
                      <a:r>
                        <a:rPr lang="en-US" altLang="zh-TW" sz="1200" b="0" i="0" u="none" strike="noStrike" dirty="0">
                          <a:solidFill>
                            <a:srgbClr val="000000"/>
                          </a:solidFill>
                          <a:effectLst/>
                          <a:latin typeface="+mj-lt"/>
                          <a:ea typeface="+mj-ea"/>
                        </a:rPr>
                        <a:t>2019/11/18 21:34</a:t>
                      </a:r>
                    </a:p>
                  </a:txBody>
                  <a:tcPr marL="9525" marR="9525" marT="9525" marB="0" anchor="ctr">
                    <a:solidFill>
                      <a:schemeClr val="accent6"/>
                    </a:solidFill>
                  </a:tcPr>
                </a:tc>
                <a:tc>
                  <a:txBody>
                    <a:bodyPr/>
                    <a:lstStyle/>
                    <a:p>
                      <a:pPr algn="ctr" fontAlgn="b"/>
                      <a:r>
                        <a:rPr lang="zh-TW" altLang="en-US" sz="1200" dirty="0">
                          <a:latin typeface="+mj-lt"/>
                          <a:ea typeface="+mj-ea"/>
                        </a:rPr>
                        <a:t>完整教材錄影</a:t>
                      </a:r>
                      <a:endParaRPr lang="en-US" sz="1200" b="0" i="0" u="none" strike="noStrike" dirty="0">
                        <a:solidFill>
                          <a:srgbClr val="000000"/>
                        </a:solidFill>
                        <a:effectLst/>
                        <a:latin typeface="+mj-lt"/>
                        <a:ea typeface="+mj-ea"/>
                      </a:endParaRPr>
                    </a:p>
                  </a:txBody>
                  <a:tcPr marL="9525" marR="9525" marT="9525" marB="0" anchor="ctr">
                    <a:solidFill>
                      <a:schemeClr val="accent6"/>
                    </a:solidFill>
                  </a:tcPr>
                </a:tc>
                <a:tc>
                  <a:txBody>
                    <a:bodyPr/>
                    <a:lstStyle/>
                    <a:p>
                      <a:pPr algn="ctr" fontAlgn="b"/>
                      <a:r>
                        <a:rPr lang="en-US" altLang="zh-TW" sz="1200" b="0" i="0" u="none" strike="noStrike" dirty="0">
                          <a:solidFill>
                            <a:srgbClr val="000000"/>
                          </a:solidFill>
                          <a:effectLst/>
                          <a:latin typeface="+mj-lt"/>
                          <a:ea typeface="+mj-ea"/>
                        </a:rPr>
                        <a:t>2</a:t>
                      </a:r>
                      <a:endParaRPr lang="en-US" sz="1200" b="0" i="0" u="none" strike="noStrike" dirty="0">
                        <a:solidFill>
                          <a:srgbClr val="000000"/>
                        </a:solidFill>
                        <a:effectLst/>
                        <a:latin typeface="+mj-lt"/>
                        <a:ea typeface="+mj-ea"/>
                      </a:endParaRPr>
                    </a:p>
                  </a:txBody>
                  <a:tcPr marL="9525" marR="9525" marT="9525" marB="0" anchor="ctr">
                    <a:solidFill>
                      <a:schemeClr val="accent6"/>
                    </a:solidFill>
                  </a:tcPr>
                </a:tc>
                <a:extLst>
                  <a:ext uri="{0D108BD9-81ED-4DB2-BD59-A6C34878D82A}">
                    <a16:rowId xmlns:a16="http://schemas.microsoft.com/office/drawing/2014/main" val="4086313781"/>
                  </a:ext>
                </a:extLst>
              </a:tr>
              <a:tr h="316098">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altLang="zh-TW" sz="1200" b="0" i="0" u="none" strike="noStrike" dirty="0">
                          <a:solidFill>
                            <a:srgbClr val="000000"/>
                          </a:solidFill>
                          <a:effectLst/>
                          <a:latin typeface="+mj-lt"/>
                          <a:ea typeface="+mj-ea"/>
                        </a:rPr>
                        <a:t>S01</a:t>
                      </a:r>
                    </a:p>
                  </a:txBody>
                  <a:tcPr marL="9525" marR="9525" marT="9525" marB="0" anchor="ctr">
                    <a:solidFill>
                      <a:schemeClr val="bg2"/>
                    </a:solidFill>
                  </a:tcPr>
                </a:tc>
                <a:tc>
                  <a:txBody>
                    <a:bodyPr/>
                    <a:lstStyle/>
                    <a:p>
                      <a:pPr algn="ctr" fontAlgn="b"/>
                      <a:r>
                        <a:rPr lang="en-US" altLang="zh-TW" sz="1200" b="0" i="0" u="none" strike="noStrike" dirty="0">
                          <a:solidFill>
                            <a:srgbClr val="000000"/>
                          </a:solidFill>
                          <a:effectLst/>
                          <a:latin typeface="+mj-lt"/>
                          <a:ea typeface="+mj-ea"/>
                        </a:rPr>
                        <a:t>2019/11/19 02:36</a:t>
                      </a:r>
                    </a:p>
                  </a:txBody>
                  <a:tcPr marL="9525" marR="9525" marT="9525" marB="0" anchor="ctr">
                    <a:solidFill>
                      <a:schemeClr val="bg2"/>
                    </a:solidFill>
                  </a:tcPr>
                </a:tc>
                <a:tc>
                  <a:txBody>
                    <a:bodyPr/>
                    <a:lstStyle/>
                    <a:p>
                      <a:pPr algn="ctr" fontAlgn="b"/>
                      <a:r>
                        <a:rPr lang="zh-TW" altLang="en-US" sz="1200" dirty="0">
                          <a:latin typeface="+mj-lt"/>
                          <a:ea typeface="+mj-ea"/>
                        </a:rPr>
                        <a:t>完整投影片</a:t>
                      </a:r>
                      <a:endParaRPr lang="zh-TW" altLang="en-US" sz="1200" b="0" i="0" u="none" strike="noStrike" dirty="0">
                        <a:solidFill>
                          <a:srgbClr val="000000"/>
                        </a:solidFill>
                        <a:effectLst/>
                        <a:latin typeface="+mj-lt"/>
                        <a:ea typeface="+mj-ea"/>
                      </a:endParaRPr>
                    </a:p>
                  </a:txBody>
                  <a:tcPr marL="9525" marR="9525" marT="9525" marB="0" anchor="ctr">
                    <a:solidFill>
                      <a:schemeClr val="bg2"/>
                    </a:solidFill>
                  </a:tcPr>
                </a:tc>
                <a:tc>
                  <a:txBody>
                    <a:bodyPr/>
                    <a:lstStyle/>
                    <a:p>
                      <a:pPr algn="ctr" fontAlgn="b"/>
                      <a:r>
                        <a:rPr lang="en-US" altLang="zh-TW" sz="1200" b="0" i="0" u="none" strike="noStrike" dirty="0">
                          <a:solidFill>
                            <a:srgbClr val="000000"/>
                          </a:solidFill>
                          <a:effectLst/>
                          <a:latin typeface="+mj-lt"/>
                          <a:ea typeface="+mj-ea"/>
                        </a:rPr>
                        <a:t>5</a:t>
                      </a:r>
                      <a:endParaRPr lang="zh-TW" altLang="en-US" sz="1200" b="0" i="0" u="none" strike="noStrike" dirty="0">
                        <a:solidFill>
                          <a:srgbClr val="000000"/>
                        </a:solidFill>
                        <a:effectLst/>
                        <a:latin typeface="+mj-lt"/>
                        <a:ea typeface="+mj-ea"/>
                      </a:endParaRPr>
                    </a:p>
                  </a:txBody>
                  <a:tcPr marL="9525" marR="9525" marT="9525" marB="0" anchor="ctr">
                    <a:solidFill>
                      <a:schemeClr val="bg2"/>
                    </a:solidFill>
                  </a:tcPr>
                </a:tc>
                <a:extLst>
                  <a:ext uri="{0D108BD9-81ED-4DB2-BD59-A6C34878D82A}">
                    <a16:rowId xmlns:a16="http://schemas.microsoft.com/office/drawing/2014/main" val="1511464552"/>
                  </a:ext>
                </a:extLst>
              </a:tr>
              <a:tr h="316098">
                <a:tc>
                  <a:txBody>
                    <a:bodyPr/>
                    <a:lstStyle/>
                    <a:p>
                      <a:pPr algn="ctr" fontAlgn="b"/>
                      <a:r>
                        <a:rPr lang="en-US" altLang="zh-TW" sz="1200" b="0" i="0" u="none" strike="noStrike" dirty="0">
                          <a:solidFill>
                            <a:srgbClr val="000000"/>
                          </a:solidFill>
                          <a:effectLst/>
                          <a:latin typeface="+mj-lt"/>
                          <a:ea typeface="+mj-ea"/>
                        </a:rPr>
                        <a:t>S01</a:t>
                      </a:r>
                    </a:p>
                  </a:txBody>
                  <a:tcPr marL="9525" marR="9525" marT="9525" marB="0" anchor="ctr">
                    <a:solidFill>
                      <a:schemeClr val="bg2"/>
                    </a:solidFill>
                  </a:tcPr>
                </a:tc>
                <a:tc>
                  <a:txBody>
                    <a:bodyPr/>
                    <a:lstStyle/>
                    <a:p>
                      <a:pPr algn="ctr" fontAlgn="b"/>
                      <a:r>
                        <a:rPr lang="en-US" altLang="zh-TW" sz="1200" b="0" i="0" u="none" strike="noStrike" dirty="0">
                          <a:solidFill>
                            <a:srgbClr val="000000"/>
                          </a:solidFill>
                          <a:effectLst/>
                          <a:latin typeface="+mj-lt"/>
                          <a:ea typeface="+mj-ea"/>
                        </a:rPr>
                        <a:t>2019/11/19 03:23</a:t>
                      </a:r>
                    </a:p>
                  </a:txBody>
                  <a:tcPr marL="9525" marR="9525" marT="9525" marB="0" anchor="ctr">
                    <a:solidFill>
                      <a:schemeClr val="bg2"/>
                    </a:solidFill>
                  </a:tcPr>
                </a:tc>
                <a:tc>
                  <a:txBody>
                    <a:bodyPr/>
                    <a:lstStyle/>
                    <a:p>
                      <a:pPr algn="ctr" fontAlgn="b"/>
                      <a:r>
                        <a:rPr lang="zh-TW" altLang="en-US" sz="1200" dirty="0">
                          <a:latin typeface="+mj-lt"/>
                          <a:ea typeface="+mj-ea"/>
                        </a:rPr>
                        <a:t>完整投影片</a:t>
                      </a:r>
                      <a:endParaRPr lang="zh-TW" altLang="en-US" sz="1200" b="0" i="0" u="none" strike="noStrike" dirty="0">
                        <a:solidFill>
                          <a:srgbClr val="000000"/>
                        </a:solidFill>
                        <a:effectLst/>
                        <a:latin typeface="+mj-lt"/>
                        <a:ea typeface="+mj-ea"/>
                      </a:endParaRPr>
                    </a:p>
                  </a:txBody>
                  <a:tcPr marL="9525" marR="9525" marT="9525" marB="0" anchor="ctr">
                    <a:solidFill>
                      <a:schemeClr val="bg2"/>
                    </a:solidFill>
                  </a:tcPr>
                </a:tc>
                <a:tc>
                  <a:txBody>
                    <a:bodyPr/>
                    <a:lstStyle/>
                    <a:p>
                      <a:pPr algn="ctr" fontAlgn="b"/>
                      <a:r>
                        <a:rPr lang="en-US" altLang="zh-TW" sz="1200" b="0" i="0" u="none" strike="noStrike" dirty="0">
                          <a:solidFill>
                            <a:srgbClr val="000000"/>
                          </a:solidFill>
                          <a:effectLst/>
                          <a:latin typeface="+mj-lt"/>
                          <a:ea typeface="+mj-ea"/>
                        </a:rPr>
                        <a:t>5</a:t>
                      </a:r>
                      <a:endParaRPr lang="zh-TW" altLang="en-US" sz="1200" b="0" i="0" u="none" strike="noStrike" dirty="0">
                        <a:solidFill>
                          <a:srgbClr val="000000"/>
                        </a:solidFill>
                        <a:effectLst/>
                        <a:latin typeface="+mj-lt"/>
                        <a:ea typeface="+mj-ea"/>
                      </a:endParaRPr>
                    </a:p>
                  </a:txBody>
                  <a:tcPr marL="9525" marR="9525" marT="9525" marB="0" anchor="ctr">
                    <a:solidFill>
                      <a:schemeClr val="bg2"/>
                    </a:solidFill>
                  </a:tcPr>
                </a:tc>
                <a:extLst>
                  <a:ext uri="{0D108BD9-81ED-4DB2-BD59-A6C34878D82A}">
                    <a16:rowId xmlns:a16="http://schemas.microsoft.com/office/drawing/2014/main" val="3091881022"/>
                  </a:ext>
                </a:extLst>
              </a:tr>
              <a:tr h="312669">
                <a:tc>
                  <a:txBody>
                    <a:bodyPr/>
                    <a:lstStyle/>
                    <a:p>
                      <a:pPr algn="ctr" fontAlgn="b"/>
                      <a:r>
                        <a:rPr lang="en-US" altLang="zh-TW" sz="1200" b="0" i="0" u="none" strike="noStrike" dirty="0">
                          <a:solidFill>
                            <a:srgbClr val="000000"/>
                          </a:solidFill>
                          <a:effectLst/>
                          <a:latin typeface="+mj-lt"/>
                          <a:ea typeface="+mj-ea"/>
                        </a:rPr>
                        <a:t>S01</a:t>
                      </a:r>
                    </a:p>
                  </a:txBody>
                  <a:tcPr marL="9525" marR="9525" marT="9525" marB="0" anchor="ctr">
                    <a:solidFill>
                      <a:schemeClr val="bg2"/>
                    </a:solidFill>
                  </a:tcPr>
                </a:tc>
                <a:tc>
                  <a:txBody>
                    <a:bodyPr/>
                    <a:lstStyle/>
                    <a:p>
                      <a:pPr algn="ctr" fontAlgn="b"/>
                      <a:r>
                        <a:rPr lang="en-US" altLang="zh-TW" sz="1200" b="0" i="0" u="none" strike="noStrike">
                          <a:solidFill>
                            <a:srgbClr val="000000"/>
                          </a:solidFill>
                          <a:effectLst/>
                          <a:latin typeface="+mj-lt"/>
                          <a:ea typeface="+mj-ea"/>
                        </a:rPr>
                        <a:t>2019/11/19 09:25</a:t>
                      </a:r>
                    </a:p>
                  </a:txBody>
                  <a:tcPr marL="9525" marR="9525" marT="9525" marB="0" anchor="ctr">
                    <a:solidFill>
                      <a:schemeClr val="bg2"/>
                    </a:solidFill>
                  </a:tcPr>
                </a:tc>
                <a:tc>
                  <a:txBody>
                    <a:bodyPr/>
                    <a:lstStyle/>
                    <a:p>
                      <a:pPr algn="ctr" fontAlgn="b"/>
                      <a:r>
                        <a:rPr lang="zh-TW" altLang="en-US" sz="1200" dirty="0">
                          <a:latin typeface="+mj-lt"/>
                          <a:ea typeface="+mj-ea"/>
                        </a:rPr>
                        <a:t>完整投影片</a:t>
                      </a:r>
                      <a:endParaRPr lang="zh-TW" altLang="en-US" sz="1200" b="0" i="0" u="none" strike="noStrike" dirty="0">
                        <a:solidFill>
                          <a:srgbClr val="000000"/>
                        </a:solidFill>
                        <a:effectLst/>
                        <a:latin typeface="+mj-lt"/>
                        <a:ea typeface="+mj-ea"/>
                      </a:endParaRPr>
                    </a:p>
                  </a:txBody>
                  <a:tcPr marL="9525" marR="9525" marT="9525" marB="0" anchor="ctr">
                    <a:solidFill>
                      <a:schemeClr val="bg2"/>
                    </a:solidFill>
                  </a:tcPr>
                </a:tc>
                <a:tc>
                  <a:txBody>
                    <a:bodyPr/>
                    <a:lstStyle/>
                    <a:p>
                      <a:pPr algn="ctr" fontAlgn="b"/>
                      <a:r>
                        <a:rPr lang="en-US" altLang="zh-TW" sz="1200" b="0" i="0" u="none" strike="noStrike" dirty="0">
                          <a:solidFill>
                            <a:srgbClr val="000000"/>
                          </a:solidFill>
                          <a:effectLst/>
                          <a:latin typeface="+mj-lt"/>
                          <a:ea typeface="+mj-ea"/>
                        </a:rPr>
                        <a:t>5</a:t>
                      </a:r>
                      <a:endParaRPr lang="zh-TW" altLang="en-US" sz="1200" b="0" i="0" u="none" strike="noStrike" dirty="0">
                        <a:solidFill>
                          <a:srgbClr val="000000"/>
                        </a:solidFill>
                        <a:effectLst/>
                        <a:latin typeface="+mj-lt"/>
                        <a:ea typeface="+mj-ea"/>
                      </a:endParaRPr>
                    </a:p>
                  </a:txBody>
                  <a:tcPr marL="9525" marR="9525" marT="9525" marB="0" anchor="ctr">
                    <a:solidFill>
                      <a:schemeClr val="bg2"/>
                    </a:solidFill>
                  </a:tcPr>
                </a:tc>
                <a:extLst>
                  <a:ext uri="{0D108BD9-81ED-4DB2-BD59-A6C34878D82A}">
                    <a16:rowId xmlns:a16="http://schemas.microsoft.com/office/drawing/2014/main" val="1803774779"/>
                  </a:ext>
                </a:extLst>
              </a:tr>
            </a:tbl>
          </a:graphicData>
        </a:graphic>
      </p:graphicFrame>
      <p:sp>
        <p:nvSpPr>
          <p:cNvPr id="5" name="文字方塊 4">
            <a:extLst>
              <a:ext uri="{FF2B5EF4-FFF2-40B4-BE49-F238E27FC236}">
                <a16:creationId xmlns:a16="http://schemas.microsoft.com/office/drawing/2014/main" id="{CCD55C2D-0FDC-439E-9F3F-652B0D2B0472}"/>
              </a:ext>
            </a:extLst>
          </p:cNvPr>
          <p:cNvSpPr txBox="1"/>
          <p:nvPr/>
        </p:nvSpPr>
        <p:spPr>
          <a:xfrm>
            <a:off x="9765515" y="3936551"/>
            <a:ext cx="761747" cy="369332"/>
          </a:xfrm>
          <a:prstGeom prst="rect">
            <a:avLst/>
          </a:prstGeom>
          <a:noFill/>
          <a:ln w="38100">
            <a:solidFill>
              <a:schemeClr val="accent2"/>
            </a:solidFill>
          </a:ln>
        </p:spPr>
        <p:txBody>
          <a:bodyPr wrap="none" rtlCol="0">
            <a:spAutoFit/>
          </a:bodyPr>
          <a:lstStyle/>
          <a:p>
            <a:r>
              <a:rPr lang="zh-TW" altLang="en-US" dirty="0"/>
              <a:t>序列</a:t>
            </a:r>
            <a:r>
              <a:rPr lang="en-US" altLang="zh-TW" dirty="0"/>
              <a:t>1</a:t>
            </a:r>
            <a:endParaRPr lang="zh-TW" altLang="en-US" dirty="0"/>
          </a:p>
        </p:txBody>
      </p:sp>
      <p:sp>
        <p:nvSpPr>
          <p:cNvPr id="6" name="文字方塊 5">
            <a:extLst>
              <a:ext uri="{FF2B5EF4-FFF2-40B4-BE49-F238E27FC236}">
                <a16:creationId xmlns:a16="http://schemas.microsoft.com/office/drawing/2014/main" id="{14170620-E979-4B96-B13A-5DDA7159AB01}"/>
              </a:ext>
            </a:extLst>
          </p:cNvPr>
          <p:cNvSpPr txBox="1"/>
          <p:nvPr/>
        </p:nvSpPr>
        <p:spPr>
          <a:xfrm>
            <a:off x="9765514" y="4725808"/>
            <a:ext cx="761747" cy="369332"/>
          </a:xfrm>
          <a:prstGeom prst="rect">
            <a:avLst/>
          </a:prstGeom>
          <a:noFill/>
          <a:ln w="38100">
            <a:solidFill>
              <a:srgbClr val="0070C0"/>
            </a:solidFill>
          </a:ln>
        </p:spPr>
        <p:txBody>
          <a:bodyPr wrap="none" rtlCol="0">
            <a:spAutoFit/>
          </a:bodyPr>
          <a:lstStyle/>
          <a:p>
            <a:r>
              <a:rPr lang="zh-TW" altLang="en-US" dirty="0"/>
              <a:t>序列</a:t>
            </a:r>
            <a:r>
              <a:rPr lang="en-US" altLang="zh-TW" dirty="0"/>
              <a:t>2</a:t>
            </a:r>
            <a:endParaRPr lang="zh-TW" altLang="en-US" dirty="0"/>
          </a:p>
        </p:txBody>
      </p:sp>
      <p:sp>
        <p:nvSpPr>
          <p:cNvPr id="7" name="文字方塊 6">
            <a:extLst>
              <a:ext uri="{FF2B5EF4-FFF2-40B4-BE49-F238E27FC236}">
                <a16:creationId xmlns:a16="http://schemas.microsoft.com/office/drawing/2014/main" id="{7A9169AD-3E52-4762-BA68-8F3AAD0772F0}"/>
              </a:ext>
            </a:extLst>
          </p:cNvPr>
          <p:cNvSpPr txBox="1"/>
          <p:nvPr/>
        </p:nvSpPr>
        <p:spPr>
          <a:xfrm>
            <a:off x="9766170" y="6066056"/>
            <a:ext cx="761747" cy="369332"/>
          </a:xfrm>
          <a:prstGeom prst="rect">
            <a:avLst/>
          </a:prstGeom>
          <a:noFill/>
          <a:ln w="38100">
            <a:solidFill>
              <a:schemeClr val="bg1">
                <a:lumMod val="65000"/>
              </a:schemeClr>
            </a:solidFill>
          </a:ln>
        </p:spPr>
        <p:txBody>
          <a:bodyPr wrap="none" rtlCol="0">
            <a:spAutoFit/>
          </a:bodyPr>
          <a:lstStyle/>
          <a:p>
            <a:r>
              <a:rPr lang="zh-TW" altLang="en-US" dirty="0"/>
              <a:t>序列</a:t>
            </a:r>
            <a:r>
              <a:rPr lang="en-US" altLang="zh-TW" dirty="0"/>
              <a:t>4</a:t>
            </a:r>
            <a:endParaRPr lang="zh-TW" altLang="en-US" dirty="0"/>
          </a:p>
        </p:txBody>
      </p:sp>
      <p:sp>
        <p:nvSpPr>
          <p:cNvPr id="8" name="文字方塊 7">
            <a:extLst>
              <a:ext uri="{FF2B5EF4-FFF2-40B4-BE49-F238E27FC236}">
                <a16:creationId xmlns:a16="http://schemas.microsoft.com/office/drawing/2014/main" id="{717FCDCB-2A75-45B3-AA2C-D23364BE89CB}"/>
              </a:ext>
            </a:extLst>
          </p:cNvPr>
          <p:cNvSpPr txBox="1"/>
          <p:nvPr/>
        </p:nvSpPr>
        <p:spPr>
          <a:xfrm>
            <a:off x="9765513" y="5420347"/>
            <a:ext cx="761747" cy="369332"/>
          </a:xfrm>
          <a:prstGeom prst="rect">
            <a:avLst/>
          </a:prstGeom>
          <a:noFill/>
          <a:ln w="38100">
            <a:solidFill>
              <a:schemeClr val="accent6"/>
            </a:solidFill>
          </a:ln>
        </p:spPr>
        <p:txBody>
          <a:bodyPr wrap="none" rtlCol="0">
            <a:spAutoFit/>
          </a:bodyPr>
          <a:lstStyle/>
          <a:p>
            <a:r>
              <a:rPr lang="zh-TW" altLang="en-US" dirty="0"/>
              <a:t>序列</a:t>
            </a:r>
            <a:r>
              <a:rPr lang="en-US" altLang="zh-TW" dirty="0"/>
              <a:t>3</a:t>
            </a:r>
            <a:endParaRPr lang="zh-TW" altLang="en-US" dirty="0"/>
          </a:p>
        </p:txBody>
      </p:sp>
      <p:cxnSp>
        <p:nvCxnSpPr>
          <p:cNvPr id="9" name="直線接點 8">
            <a:extLst>
              <a:ext uri="{FF2B5EF4-FFF2-40B4-BE49-F238E27FC236}">
                <a16:creationId xmlns:a16="http://schemas.microsoft.com/office/drawing/2014/main" id="{49CFF7BD-D21B-4749-8A44-27ABEE75BB4E}"/>
              </a:ext>
            </a:extLst>
          </p:cNvPr>
          <p:cNvCxnSpPr>
            <a:cxnSpLocks/>
          </p:cNvCxnSpPr>
          <p:nvPr/>
        </p:nvCxnSpPr>
        <p:spPr>
          <a:xfrm flipV="1">
            <a:off x="10527260" y="4089572"/>
            <a:ext cx="369471" cy="1"/>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文字方塊 9">
            <a:extLst>
              <a:ext uri="{FF2B5EF4-FFF2-40B4-BE49-F238E27FC236}">
                <a16:creationId xmlns:a16="http://schemas.microsoft.com/office/drawing/2014/main" id="{90324932-76BB-4BD9-A0D6-B30EB06D0677}"/>
              </a:ext>
            </a:extLst>
          </p:cNvPr>
          <p:cNvSpPr txBox="1"/>
          <p:nvPr/>
        </p:nvSpPr>
        <p:spPr>
          <a:xfrm>
            <a:off x="11319456" y="4771544"/>
            <a:ext cx="761747" cy="369332"/>
          </a:xfrm>
          <a:prstGeom prst="rect">
            <a:avLst/>
          </a:prstGeom>
          <a:noFill/>
          <a:ln w="38100">
            <a:solidFill>
              <a:schemeClr val="accent2"/>
            </a:solidFill>
          </a:ln>
        </p:spPr>
        <p:txBody>
          <a:bodyPr wrap="square" rtlCol="0">
            <a:spAutoFit/>
          </a:bodyPr>
          <a:lstStyle/>
          <a:p>
            <a:r>
              <a:rPr lang="zh-TW" altLang="en-US" dirty="0"/>
              <a:t>序列</a:t>
            </a:r>
            <a:r>
              <a:rPr lang="en-US" altLang="zh-TW" dirty="0"/>
              <a:t>1</a:t>
            </a:r>
            <a:endParaRPr lang="zh-TW" altLang="en-US" dirty="0"/>
          </a:p>
        </p:txBody>
      </p:sp>
      <p:cxnSp>
        <p:nvCxnSpPr>
          <p:cNvPr id="11" name="直線接點 10">
            <a:extLst>
              <a:ext uri="{FF2B5EF4-FFF2-40B4-BE49-F238E27FC236}">
                <a16:creationId xmlns:a16="http://schemas.microsoft.com/office/drawing/2014/main" id="{7B5F7601-4BC5-4B36-82A5-0852286A6F90}"/>
              </a:ext>
            </a:extLst>
          </p:cNvPr>
          <p:cNvCxnSpPr>
            <a:cxnSpLocks/>
          </p:cNvCxnSpPr>
          <p:nvPr/>
        </p:nvCxnSpPr>
        <p:spPr>
          <a:xfrm flipV="1">
            <a:off x="10542354" y="4956212"/>
            <a:ext cx="369471" cy="1"/>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直線接點 11">
            <a:extLst>
              <a:ext uri="{FF2B5EF4-FFF2-40B4-BE49-F238E27FC236}">
                <a16:creationId xmlns:a16="http://schemas.microsoft.com/office/drawing/2014/main" id="{686671D2-254D-4120-A377-C6D41930F70B}"/>
              </a:ext>
            </a:extLst>
          </p:cNvPr>
          <p:cNvCxnSpPr>
            <a:cxnSpLocks/>
          </p:cNvCxnSpPr>
          <p:nvPr/>
        </p:nvCxnSpPr>
        <p:spPr>
          <a:xfrm flipV="1">
            <a:off x="10548841" y="5599801"/>
            <a:ext cx="369471" cy="1"/>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 name="直線接點 12">
            <a:extLst>
              <a:ext uri="{FF2B5EF4-FFF2-40B4-BE49-F238E27FC236}">
                <a16:creationId xmlns:a16="http://schemas.microsoft.com/office/drawing/2014/main" id="{5E42E198-77EE-4407-8338-F9B5CCA7FB8C}"/>
              </a:ext>
            </a:extLst>
          </p:cNvPr>
          <p:cNvCxnSpPr>
            <a:cxnSpLocks/>
          </p:cNvCxnSpPr>
          <p:nvPr/>
        </p:nvCxnSpPr>
        <p:spPr>
          <a:xfrm>
            <a:off x="10893256" y="4076931"/>
            <a:ext cx="25054" cy="1522868"/>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4" name="直線單箭頭接點 13">
            <a:extLst>
              <a:ext uri="{FF2B5EF4-FFF2-40B4-BE49-F238E27FC236}">
                <a16:creationId xmlns:a16="http://schemas.microsoft.com/office/drawing/2014/main" id="{8F1ECDC4-5728-4CA2-A3BB-6CF1A690B77C}"/>
              </a:ext>
            </a:extLst>
          </p:cNvPr>
          <p:cNvCxnSpPr/>
          <p:nvPr/>
        </p:nvCxnSpPr>
        <p:spPr>
          <a:xfrm>
            <a:off x="10893258" y="4956210"/>
            <a:ext cx="461913" cy="0"/>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5" name="投影片編號版面配置區 14">
            <a:extLst>
              <a:ext uri="{FF2B5EF4-FFF2-40B4-BE49-F238E27FC236}">
                <a16:creationId xmlns:a16="http://schemas.microsoft.com/office/drawing/2014/main" id="{173DDD8F-C5FA-41DD-83DB-B2E7723923D3}"/>
              </a:ext>
            </a:extLst>
          </p:cNvPr>
          <p:cNvSpPr>
            <a:spLocks noGrp="1"/>
          </p:cNvSpPr>
          <p:nvPr>
            <p:ph type="sldNum" sz="quarter" idx="12"/>
          </p:nvPr>
        </p:nvSpPr>
        <p:spPr/>
        <p:txBody>
          <a:bodyPr/>
          <a:lstStyle/>
          <a:p>
            <a:fld id="{239F4BFF-D0B2-447F-8851-E99F22C0E7D2}" type="slidenum">
              <a:rPr lang="zh-TW" altLang="en-US" smtClean="0"/>
              <a:t>20</a:t>
            </a:fld>
            <a:endParaRPr lang="zh-TW" altLang="en-US"/>
          </a:p>
        </p:txBody>
      </p:sp>
    </p:spTree>
    <p:extLst>
      <p:ext uri="{BB962C8B-B14F-4D97-AF65-F5344CB8AC3E}">
        <p14:creationId xmlns:p14="http://schemas.microsoft.com/office/powerpoint/2010/main" val="36937707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2FB1BC5-44F0-449F-8DCF-201FDFE3282F}"/>
              </a:ext>
            </a:extLst>
          </p:cNvPr>
          <p:cNvSpPr>
            <a:spLocks noGrp="1"/>
          </p:cNvSpPr>
          <p:nvPr>
            <p:ph type="title"/>
          </p:nvPr>
        </p:nvSpPr>
        <p:spPr/>
        <p:txBody>
          <a:bodyPr/>
          <a:lstStyle/>
          <a:p>
            <a:r>
              <a:rPr lang="zh-TW" altLang="en-US" dirty="0"/>
              <a:t>連續且相同事件類別合併</a:t>
            </a:r>
          </a:p>
        </p:txBody>
      </p:sp>
      <p:sp>
        <p:nvSpPr>
          <p:cNvPr id="3" name="內容版面配置區 2">
            <a:extLst>
              <a:ext uri="{FF2B5EF4-FFF2-40B4-BE49-F238E27FC236}">
                <a16:creationId xmlns:a16="http://schemas.microsoft.com/office/drawing/2014/main" id="{79CF9920-FD0D-4A68-A13E-984ABDE4A8B1}"/>
              </a:ext>
            </a:extLst>
          </p:cNvPr>
          <p:cNvSpPr>
            <a:spLocks noGrp="1"/>
          </p:cNvSpPr>
          <p:nvPr>
            <p:ph idx="1"/>
          </p:nvPr>
        </p:nvSpPr>
        <p:spPr/>
        <p:txBody>
          <a:bodyPr/>
          <a:lstStyle/>
          <a:p>
            <a:r>
              <a:rPr lang="zh-TW" altLang="en-US" dirty="0"/>
              <a:t>為了</a:t>
            </a:r>
            <a:r>
              <a:rPr lang="zh-TW" altLang="en-US" dirty="0">
                <a:solidFill>
                  <a:srgbClr val="FF0000"/>
                </a:solidFill>
              </a:rPr>
              <a:t>減少同一時間相同動作對序列分群的影響</a:t>
            </a:r>
            <a:r>
              <a:rPr lang="zh-TW" altLang="en-US" dirty="0"/>
              <a:t>，以及更明確的得知學生在不同事件類別中的交替情形，我們將</a:t>
            </a:r>
            <a:r>
              <a:rPr lang="zh-TW" altLang="en-US" dirty="0">
                <a:solidFill>
                  <a:srgbClr val="FF0000"/>
                </a:solidFill>
              </a:rPr>
              <a:t>連續且相同的事件類別合併</a:t>
            </a:r>
            <a:r>
              <a:rPr lang="zh-TW" altLang="en-US" dirty="0"/>
              <a:t>成單一個事件類別，如下圖所示</a:t>
            </a:r>
          </a:p>
        </p:txBody>
      </p:sp>
      <p:sp>
        <p:nvSpPr>
          <p:cNvPr id="4" name="投影片編號版面配置區 3">
            <a:extLst>
              <a:ext uri="{FF2B5EF4-FFF2-40B4-BE49-F238E27FC236}">
                <a16:creationId xmlns:a16="http://schemas.microsoft.com/office/drawing/2014/main" id="{91DE87B0-5FC2-4E68-A535-62FAF03DCE0F}"/>
              </a:ext>
            </a:extLst>
          </p:cNvPr>
          <p:cNvSpPr>
            <a:spLocks noGrp="1"/>
          </p:cNvSpPr>
          <p:nvPr>
            <p:ph type="sldNum" sz="quarter" idx="12"/>
          </p:nvPr>
        </p:nvSpPr>
        <p:spPr/>
        <p:txBody>
          <a:bodyPr/>
          <a:lstStyle/>
          <a:p>
            <a:fld id="{239F4BFF-D0B2-447F-8851-E99F22C0E7D2}" type="slidenum">
              <a:rPr lang="zh-TW" altLang="en-US" smtClean="0"/>
              <a:t>21</a:t>
            </a:fld>
            <a:endParaRPr lang="zh-TW" altLang="en-US"/>
          </a:p>
        </p:txBody>
      </p:sp>
      <p:graphicFrame>
        <p:nvGraphicFramePr>
          <p:cNvPr id="5" name="表格 6">
            <a:extLst>
              <a:ext uri="{FF2B5EF4-FFF2-40B4-BE49-F238E27FC236}">
                <a16:creationId xmlns:a16="http://schemas.microsoft.com/office/drawing/2014/main" id="{6B536006-B7ED-4ADE-95C5-59D03F4D6B7A}"/>
              </a:ext>
            </a:extLst>
          </p:cNvPr>
          <p:cNvGraphicFramePr>
            <a:graphicFrameLocks noGrp="1"/>
          </p:cNvGraphicFramePr>
          <p:nvPr>
            <p:extLst>
              <p:ext uri="{D42A27DB-BD31-4B8C-83A1-F6EECF244321}">
                <p14:modId xmlns:p14="http://schemas.microsoft.com/office/powerpoint/2010/main" val="750636402"/>
              </p:ext>
            </p:extLst>
          </p:nvPr>
        </p:nvGraphicFramePr>
        <p:xfrm>
          <a:off x="1318966" y="3224297"/>
          <a:ext cx="6109356" cy="1214779"/>
        </p:xfrm>
        <a:graphic>
          <a:graphicData uri="http://schemas.openxmlformats.org/drawingml/2006/table">
            <a:tbl>
              <a:tblPr firstRow="1" bandRow="1">
                <a:tableStyleId>{5C22544A-7EE6-4342-B048-85BDC9FD1C3A}</a:tableStyleId>
              </a:tblPr>
              <a:tblGrid>
                <a:gridCol w="1018226">
                  <a:extLst>
                    <a:ext uri="{9D8B030D-6E8A-4147-A177-3AD203B41FA5}">
                      <a16:colId xmlns:a16="http://schemas.microsoft.com/office/drawing/2014/main" val="4130555351"/>
                    </a:ext>
                  </a:extLst>
                </a:gridCol>
                <a:gridCol w="1018226">
                  <a:extLst>
                    <a:ext uri="{9D8B030D-6E8A-4147-A177-3AD203B41FA5}">
                      <a16:colId xmlns:a16="http://schemas.microsoft.com/office/drawing/2014/main" val="3577963970"/>
                    </a:ext>
                  </a:extLst>
                </a:gridCol>
                <a:gridCol w="1018226">
                  <a:extLst>
                    <a:ext uri="{9D8B030D-6E8A-4147-A177-3AD203B41FA5}">
                      <a16:colId xmlns:a16="http://schemas.microsoft.com/office/drawing/2014/main" val="859103970"/>
                    </a:ext>
                  </a:extLst>
                </a:gridCol>
                <a:gridCol w="1018226">
                  <a:extLst>
                    <a:ext uri="{9D8B030D-6E8A-4147-A177-3AD203B41FA5}">
                      <a16:colId xmlns:a16="http://schemas.microsoft.com/office/drawing/2014/main" val="3403060969"/>
                    </a:ext>
                  </a:extLst>
                </a:gridCol>
                <a:gridCol w="1018226">
                  <a:extLst>
                    <a:ext uri="{9D8B030D-6E8A-4147-A177-3AD203B41FA5}">
                      <a16:colId xmlns:a16="http://schemas.microsoft.com/office/drawing/2014/main" val="2531644524"/>
                    </a:ext>
                  </a:extLst>
                </a:gridCol>
                <a:gridCol w="1018226">
                  <a:extLst>
                    <a:ext uri="{9D8B030D-6E8A-4147-A177-3AD203B41FA5}">
                      <a16:colId xmlns:a16="http://schemas.microsoft.com/office/drawing/2014/main" val="2599589253"/>
                    </a:ext>
                  </a:extLst>
                </a:gridCol>
              </a:tblGrid>
              <a:tr h="5061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u="none" strike="noStrike" dirty="0">
                          <a:effectLst/>
                          <a:latin typeface="+mn-lt"/>
                          <a:ea typeface="+mj-ea"/>
                        </a:rPr>
                        <a:t>username</a:t>
                      </a:r>
                      <a:endParaRPr lang="en-US" altLang="zh-TW" sz="1200" b="0" i="0" u="none" strike="noStrike" dirty="0">
                        <a:solidFill>
                          <a:srgbClr val="000000"/>
                        </a:solidFill>
                        <a:effectLst/>
                        <a:latin typeface="+mn-lt"/>
                        <a:ea typeface="+mj-ea"/>
                      </a:endParaRPr>
                    </a:p>
                    <a:p>
                      <a:endParaRPr lang="zh-TW" altLang="en-US" sz="1200" dirty="0">
                        <a:latin typeface="+mn-lt"/>
                        <a:ea typeface="+mj-ea"/>
                      </a:endParaRPr>
                    </a:p>
                  </a:txBody>
                  <a:tcPr/>
                </a:tc>
                <a:tc>
                  <a:txBody>
                    <a:bodyPr/>
                    <a:lstStyle/>
                    <a:p>
                      <a:endParaRPr lang="zh-TW" altLang="en-US" sz="1200" dirty="0">
                        <a:latin typeface="+mn-lt"/>
                        <a:ea typeface="+mj-ea"/>
                      </a:endParaRPr>
                    </a:p>
                  </a:txBody>
                  <a:tcPr/>
                </a:tc>
                <a:tc>
                  <a:txBody>
                    <a:bodyPr/>
                    <a:lstStyle/>
                    <a:p>
                      <a:endParaRPr lang="zh-TW" altLang="en-US" sz="1200">
                        <a:latin typeface="+mn-lt"/>
                        <a:ea typeface="+mj-ea"/>
                      </a:endParaRPr>
                    </a:p>
                  </a:txBody>
                  <a:tcPr/>
                </a:tc>
                <a:tc>
                  <a:txBody>
                    <a:bodyPr/>
                    <a:lstStyle/>
                    <a:p>
                      <a:endParaRPr lang="zh-TW" altLang="en-US" sz="1200">
                        <a:latin typeface="+mn-lt"/>
                        <a:ea typeface="+mj-ea"/>
                      </a:endParaRPr>
                    </a:p>
                  </a:txBody>
                  <a:tcPr/>
                </a:tc>
                <a:tc>
                  <a:txBody>
                    <a:bodyPr/>
                    <a:lstStyle/>
                    <a:p>
                      <a:endParaRPr lang="zh-TW" altLang="en-US" sz="1200">
                        <a:latin typeface="+mn-lt"/>
                        <a:ea typeface="+mj-ea"/>
                      </a:endParaRPr>
                    </a:p>
                  </a:txBody>
                  <a:tcPr/>
                </a:tc>
                <a:tc>
                  <a:txBody>
                    <a:bodyPr/>
                    <a:lstStyle/>
                    <a:p>
                      <a:endParaRPr lang="zh-TW" altLang="en-US" sz="1200">
                        <a:latin typeface="+mn-lt"/>
                        <a:ea typeface="+mj-ea"/>
                      </a:endParaRPr>
                    </a:p>
                  </a:txBody>
                  <a:tcPr/>
                </a:tc>
                <a:extLst>
                  <a:ext uri="{0D108BD9-81ED-4DB2-BD59-A6C34878D82A}">
                    <a16:rowId xmlns:a16="http://schemas.microsoft.com/office/drawing/2014/main" val="3488763733"/>
                  </a:ext>
                </a:extLst>
              </a:tr>
              <a:tr h="70862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b="0" i="0" u="none" strike="noStrike" dirty="0">
                          <a:solidFill>
                            <a:srgbClr val="000000"/>
                          </a:solidFill>
                          <a:effectLst/>
                          <a:latin typeface="+mn-lt"/>
                          <a:ea typeface="+mj-ea"/>
                        </a:rPr>
                        <a:t>S01</a:t>
                      </a:r>
                      <a:endParaRPr lang="zh-TW" altLang="en-US" sz="1200" dirty="0">
                        <a:latin typeface="+mn-lt"/>
                        <a:ea typeface="+mj-ea"/>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200" dirty="0">
                          <a:latin typeface="+mn-lt"/>
                          <a:ea typeface="+mj-ea"/>
                        </a:rPr>
                        <a:t>完整教材錄影</a:t>
                      </a:r>
                      <a:endParaRPr lang="en-US" altLang="zh-TW" sz="1200" b="0" i="0" u="none" strike="noStrike" dirty="0">
                        <a:solidFill>
                          <a:srgbClr val="000000"/>
                        </a:solidFill>
                        <a:effectLst/>
                        <a:latin typeface="+mn-lt"/>
                        <a:ea typeface="+mj-ea"/>
                      </a:endParaRPr>
                    </a:p>
                    <a:p>
                      <a:endParaRPr lang="zh-TW" altLang="en-US" sz="1200" dirty="0">
                        <a:latin typeface="+mn-lt"/>
                        <a:ea typeface="+mj-ea"/>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200" dirty="0">
                          <a:latin typeface="+mn-lt"/>
                          <a:ea typeface="+mj-ea"/>
                        </a:rPr>
                        <a:t>完整教材錄影</a:t>
                      </a:r>
                      <a:endParaRPr lang="en-US" altLang="zh-TW" sz="1200" b="0" i="0" u="none" strike="noStrike" dirty="0">
                        <a:solidFill>
                          <a:srgbClr val="000000"/>
                        </a:solidFill>
                        <a:effectLst/>
                        <a:latin typeface="+mn-lt"/>
                        <a:ea typeface="+mj-ea"/>
                      </a:endParaRPr>
                    </a:p>
                    <a:p>
                      <a:endParaRPr lang="zh-TW" altLang="en-US" sz="1200" dirty="0">
                        <a:latin typeface="+mn-lt"/>
                        <a:ea typeface="+mj-ea"/>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200" dirty="0">
                          <a:latin typeface="+mn-lt"/>
                          <a:ea typeface="+mj-ea"/>
                        </a:rPr>
                        <a:t>完整投影片</a:t>
                      </a:r>
                      <a:endParaRPr lang="zh-TW" altLang="en-US" sz="1200" b="0" i="0" u="none" strike="noStrike" dirty="0">
                        <a:solidFill>
                          <a:srgbClr val="000000"/>
                        </a:solidFill>
                        <a:effectLst/>
                        <a:latin typeface="+mn-lt"/>
                        <a:ea typeface="+mj-ea"/>
                      </a:endParaRPr>
                    </a:p>
                    <a:p>
                      <a:endParaRPr lang="zh-TW" altLang="en-US" sz="1200" dirty="0">
                        <a:latin typeface="+mn-lt"/>
                        <a:ea typeface="+mj-ea"/>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200" dirty="0">
                          <a:latin typeface="+mn-lt"/>
                          <a:ea typeface="+mj-ea"/>
                        </a:rPr>
                        <a:t>完整教材錄影</a:t>
                      </a:r>
                      <a:endParaRPr lang="en-US" altLang="zh-TW" sz="1200" b="0" i="0" u="none" strike="noStrike" dirty="0">
                        <a:solidFill>
                          <a:srgbClr val="000000"/>
                        </a:solidFill>
                        <a:effectLst/>
                        <a:latin typeface="+mn-lt"/>
                        <a:ea typeface="+mj-ea"/>
                      </a:endParaRPr>
                    </a:p>
                    <a:p>
                      <a:endParaRPr lang="zh-TW" altLang="en-US" sz="1200" dirty="0">
                        <a:latin typeface="+mn-lt"/>
                        <a:ea typeface="+mj-ea"/>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200" dirty="0">
                          <a:latin typeface="+mn-lt"/>
                          <a:ea typeface="+mj-ea"/>
                        </a:rPr>
                        <a:t>完整教材錄影</a:t>
                      </a:r>
                      <a:endParaRPr lang="en-US" altLang="zh-TW" sz="1200" b="0" i="0" u="none" strike="noStrike" dirty="0">
                        <a:solidFill>
                          <a:srgbClr val="000000"/>
                        </a:solidFill>
                        <a:effectLst/>
                        <a:latin typeface="+mn-lt"/>
                        <a:ea typeface="+mj-ea"/>
                      </a:endParaRPr>
                    </a:p>
                    <a:p>
                      <a:endParaRPr lang="zh-TW" altLang="en-US" sz="1200" dirty="0">
                        <a:latin typeface="+mn-lt"/>
                        <a:ea typeface="+mj-ea"/>
                      </a:endParaRPr>
                    </a:p>
                  </a:txBody>
                  <a:tcPr/>
                </a:tc>
                <a:extLst>
                  <a:ext uri="{0D108BD9-81ED-4DB2-BD59-A6C34878D82A}">
                    <a16:rowId xmlns:a16="http://schemas.microsoft.com/office/drawing/2014/main" val="1385496002"/>
                  </a:ext>
                </a:extLst>
              </a:tr>
            </a:tbl>
          </a:graphicData>
        </a:graphic>
      </p:graphicFrame>
      <p:graphicFrame>
        <p:nvGraphicFramePr>
          <p:cNvPr id="6" name="表格 6">
            <a:extLst>
              <a:ext uri="{FF2B5EF4-FFF2-40B4-BE49-F238E27FC236}">
                <a16:creationId xmlns:a16="http://schemas.microsoft.com/office/drawing/2014/main" id="{FD20CB9E-54C9-4D53-9565-95C65A77E518}"/>
              </a:ext>
            </a:extLst>
          </p:cNvPr>
          <p:cNvGraphicFramePr>
            <a:graphicFrameLocks noGrp="1"/>
          </p:cNvGraphicFramePr>
          <p:nvPr>
            <p:extLst>
              <p:ext uri="{D42A27DB-BD31-4B8C-83A1-F6EECF244321}">
                <p14:modId xmlns:p14="http://schemas.microsoft.com/office/powerpoint/2010/main" val="1389607725"/>
              </p:ext>
            </p:extLst>
          </p:nvPr>
        </p:nvGraphicFramePr>
        <p:xfrm>
          <a:off x="1318966" y="5062427"/>
          <a:ext cx="4120300" cy="1293925"/>
        </p:xfrm>
        <a:graphic>
          <a:graphicData uri="http://schemas.openxmlformats.org/drawingml/2006/table">
            <a:tbl>
              <a:tblPr firstRow="1" bandRow="1">
                <a:tableStyleId>{5C22544A-7EE6-4342-B048-85BDC9FD1C3A}</a:tableStyleId>
              </a:tblPr>
              <a:tblGrid>
                <a:gridCol w="1030075">
                  <a:extLst>
                    <a:ext uri="{9D8B030D-6E8A-4147-A177-3AD203B41FA5}">
                      <a16:colId xmlns:a16="http://schemas.microsoft.com/office/drawing/2014/main" val="4130555351"/>
                    </a:ext>
                  </a:extLst>
                </a:gridCol>
                <a:gridCol w="1030075">
                  <a:extLst>
                    <a:ext uri="{9D8B030D-6E8A-4147-A177-3AD203B41FA5}">
                      <a16:colId xmlns:a16="http://schemas.microsoft.com/office/drawing/2014/main" val="3577963970"/>
                    </a:ext>
                  </a:extLst>
                </a:gridCol>
                <a:gridCol w="1030075">
                  <a:extLst>
                    <a:ext uri="{9D8B030D-6E8A-4147-A177-3AD203B41FA5}">
                      <a16:colId xmlns:a16="http://schemas.microsoft.com/office/drawing/2014/main" val="3403060969"/>
                    </a:ext>
                  </a:extLst>
                </a:gridCol>
                <a:gridCol w="1030075">
                  <a:extLst>
                    <a:ext uri="{9D8B030D-6E8A-4147-A177-3AD203B41FA5}">
                      <a16:colId xmlns:a16="http://schemas.microsoft.com/office/drawing/2014/main" val="2531644524"/>
                    </a:ext>
                  </a:extLst>
                </a:gridCol>
              </a:tblGrid>
              <a:tr h="53913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u="none" strike="noStrike" dirty="0">
                          <a:effectLst/>
                          <a:latin typeface="+mn-lt"/>
                          <a:ea typeface="+mj-ea"/>
                        </a:rPr>
                        <a:t>username</a:t>
                      </a:r>
                      <a:endParaRPr lang="en-US" altLang="zh-TW" sz="1200" b="0" i="0" u="none" strike="noStrike" dirty="0">
                        <a:solidFill>
                          <a:srgbClr val="000000"/>
                        </a:solidFill>
                        <a:effectLst/>
                        <a:latin typeface="+mn-lt"/>
                        <a:ea typeface="+mj-ea"/>
                      </a:endParaRPr>
                    </a:p>
                    <a:p>
                      <a:endParaRPr lang="zh-TW" altLang="en-US" sz="1200" dirty="0">
                        <a:latin typeface="+mn-lt"/>
                        <a:ea typeface="+mj-ea"/>
                      </a:endParaRPr>
                    </a:p>
                  </a:txBody>
                  <a:tcPr/>
                </a:tc>
                <a:tc>
                  <a:txBody>
                    <a:bodyPr/>
                    <a:lstStyle/>
                    <a:p>
                      <a:endParaRPr lang="zh-TW" altLang="en-US" sz="1200" dirty="0">
                        <a:latin typeface="+mn-lt"/>
                        <a:ea typeface="+mj-ea"/>
                      </a:endParaRPr>
                    </a:p>
                  </a:txBody>
                  <a:tcPr/>
                </a:tc>
                <a:tc>
                  <a:txBody>
                    <a:bodyPr/>
                    <a:lstStyle/>
                    <a:p>
                      <a:endParaRPr lang="zh-TW" altLang="en-US" sz="1200" dirty="0">
                        <a:latin typeface="+mn-lt"/>
                        <a:ea typeface="+mj-ea"/>
                      </a:endParaRPr>
                    </a:p>
                  </a:txBody>
                  <a:tcPr/>
                </a:tc>
                <a:tc>
                  <a:txBody>
                    <a:bodyPr/>
                    <a:lstStyle/>
                    <a:p>
                      <a:endParaRPr lang="zh-TW" altLang="en-US" sz="1200">
                        <a:latin typeface="+mn-lt"/>
                        <a:ea typeface="+mj-ea"/>
                      </a:endParaRPr>
                    </a:p>
                  </a:txBody>
                  <a:tcPr/>
                </a:tc>
                <a:extLst>
                  <a:ext uri="{0D108BD9-81ED-4DB2-BD59-A6C34878D82A}">
                    <a16:rowId xmlns:a16="http://schemas.microsoft.com/office/drawing/2014/main" val="3488763733"/>
                  </a:ext>
                </a:extLst>
              </a:tr>
              <a:tr h="75478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b="0" i="0" u="none" strike="noStrike" dirty="0">
                          <a:solidFill>
                            <a:srgbClr val="000000"/>
                          </a:solidFill>
                          <a:effectLst/>
                          <a:latin typeface="+mn-lt"/>
                          <a:ea typeface="+mj-ea"/>
                        </a:rPr>
                        <a:t>S01</a:t>
                      </a:r>
                    </a:p>
                    <a:p>
                      <a:endParaRPr lang="zh-TW" altLang="en-US" sz="1200" dirty="0">
                        <a:latin typeface="+mn-lt"/>
                        <a:ea typeface="+mj-ea"/>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200" dirty="0">
                          <a:latin typeface="+mn-lt"/>
                          <a:ea typeface="+mj-ea"/>
                        </a:rPr>
                        <a:t>完整教材錄影</a:t>
                      </a:r>
                      <a:endParaRPr lang="en-US" altLang="zh-TW" sz="1200" b="0" i="0" u="none" strike="noStrike" dirty="0">
                        <a:solidFill>
                          <a:srgbClr val="000000"/>
                        </a:solidFill>
                        <a:effectLst/>
                        <a:latin typeface="+mn-lt"/>
                        <a:ea typeface="+mj-ea"/>
                      </a:endParaRPr>
                    </a:p>
                    <a:p>
                      <a:endParaRPr lang="zh-TW" altLang="en-US" sz="1200" dirty="0">
                        <a:latin typeface="+mn-lt"/>
                        <a:ea typeface="+mj-ea"/>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200" dirty="0">
                          <a:latin typeface="+mn-lt"/>
                          <a:ea typeface="+mj-ea"/>
                        </a:rPr>
                        <a:t>完整投影片</a:t>
                      </a:r>
                      <a:endParaRPr lang="zh-TW" altLang="en-US" sz="1200" b="0" i="0" u="none" strike="noStrike" dirty="0">
                        <a:solidFill>
                          <a:srgbClr val="000000"/>
                        </a:solidFill>
                        <a:effectLst/>
                        <a:latin typeface="+mn-lt"/>
                        <a:ea typeface="+mj-ea"/>
                      </a:endParaRPr>
                    </a:p>
                    <a:p>
                      <a:endParaRPr lang="zh-TW" altLang="en-US" sz="1200" dirty="0">
                        <a:latin typeface="+mn-lt"/>
                        <a:ea typeface="+mj-ea"/>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200" dirty="0">
                          <a:latin typeface="+mn-lt"/>
                          <a:ea typeface="+mj-ea"/>
                        </a:rPr>
                        <a:t>完整教材錄影</a:t>
                      </a:r>
                      <a:endParaRPr lang="en-US" altLang="zh-TW" sz="1200" b="0" i="0" u="none" strike="noStrike" dirty="0">
                        <a:solidFill>
                          <a:srgbClr val="000000"/>
                        </a:solidFill>
                        <a:effectLst/>
                        <a:latin typeface="+mn-lt"/>
                        <a:ea typeface="+mj-ea"/>
                      </a:endParaRPr>
                    </a:p>
                    <a:p>
                      <a:endParaRPr lang="zh-TW" altLang="en-US" sz="1200" dirty="0">
                        <a:latin typeface="+mn-lt"/>
                        <a:ea typeface="+mj-ea"/>
                      </a:endParaRPr>
                    </a:p>
                  </a:txBody>
                  <a:tcPr/>
                </a:tc>
                <a:extLst>
                  <a:ext uri="{0D108BD9-81ED-4DB2-BD59-A6C34878D82A}">
                    <a16:rowId xmlns:a16="http://schemas.microsoft.com/office/drawing/2014/main" val="1385496002"/>
                  </a:ext>
                </a:extLst>
              </a:tr>
            </a:tbl>
          </a:graphicData>
        </a:graphic>
      </p:graphicFrame>
      <p:sp>
        <p:nvSpPr>
          <p:cNvPr id="7" name="矩形 6">
            <a:extLst>
              <a:ext uri="{FF2B5EF4-FFF2-40B4-BE49-F238E27FC236}">
                <a16:creationId xmlns:a16="http://schemas.microsoft.com/office/drawing/2014/main" id="{65EEEF80-9370-4AC5-A8B8-835A5340EEA1}"/>
              </a:ext>
            </a:extLst>
          </p:cNvPr>
          <p:cNvSpPr/>
          <p:nvPr/>
        </p:nvSpPr>
        <p:spPr>
          <a:xfrm>
            <a:off x="2343034" y="3206859"/>
            <a:ext cx="2043894" cy="1232217"/>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矩形 7">
            <a:extLst>
              <a:ext uri="{FF2B5EF4-FFF2-40B4-BE49-F238E27FC236}">
                <a16:creationId xmlns:a16="http://schemas.microsoft.com/office/drawing/2014/main" id="{EAFD7C03-62CD-417F-969C-AE52167937B5}"/>
              </a:ext>
            </a:extLst>
          </p:cNvPr>
          <p:cNvSpPr/>
          <p:nvPr/>
        </p:nvSpPr>
        <p:spPr>
          <a:xfrm>
            <a:off x="2343036" y="5058533"/>
            <a:ext cx="1022335" cy="1293925"/>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矩形 8">
            <a:extLst>
              <a:ext uri="{FF2B5EF4-FFF2-40B4-BE49-F238E27FC236}">
                <a16:creationId xmlns:a16="http://schemas.microsoft.com/office/drawing/2014/main" id="{E19F371C-857B-4163-8DD1-6AF6D4A095BF}"/>
              </a:ext>
            </a:extLst>
          </p:cNvPr>
          <p:cNvSpPr/>
          <p:nvPr/>
        </p:nvSpPr>
        <p:spPr>
          <a:xfrm>
            <a:off x="5410996" y="3232844"/>
            <a:ext cx="2017326" cy="1164750"/>
          </a:xfrm>
          <a:prstGeom prst="rect">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矩形 9">
            <a:extLst>
              <a:ext uri="{FF2B5EF4-FFF2-40B4-BE49-F238E27FC236}">
                <a16:creationId xmlns:a16="http://schemas.microsoft.com/office/drawing/2014/main" id="{BB2F73ED-9F6B-4B64-B8C8-56965660D47D}"/>
              </a:ext>
            </a:extLst>
          </p:cNvPr>
          <p:cNvSpPr/>
          <p:nvPr/>
        </p:nvSpPr>
        <p:spPr>
          <a:xfrm>
            <a:off x="4430605" y="5077386"/>
            <a:ext cx="1022335" cy="1251677"/>
          </a:xfrm>
          <a:prstGeom prst="rect">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1" name="直線單箭頭接點 10">
            <a:extLst>
              <a:ext uri="{FF2B5EF4-FFF2-40B4-BE49-F238E27FC236}">
                <a16:creationId xmlns:a16="http://schemas.microsoft.com/office/drawing/2014/main" id="{0F1B8A4A-A091-4003-A4E2-C8C5D6E70E81}"/>
              </a:ext>
            </a:extLst>
          </p:cNvPr>
          <p:cNvCxnSpPr/>
          <p:nvPr/>
        </p:nvCxnSpPr>
        <p:spPr>
          <a:xfrm flipH="1">
            <a:off x="3044472" y="4456514"/>
            <a:ext cx="320511" cy="660937"/>
          </a:xfrm>
          <a:prstGeom prst="straightConnector1">
            <a:avLst/>
          </a:prstGeom>
          <a:ln w="38100">
            <a:solidFill>
              <a:schemeClr val="accent2"/>
            </a:solidFill>
            <a:tailEnd type="triangle"/>
          </a:ln>
        </p:spPr>
        <p:style>
          <a:lnRef idx="1">
            <a:schemeClr val="accent2"/>
          </a:lnRef>
          <a:fillRef idx="0">
            <a:schemeClr val="accent2"/>
          </a:fillRef>
          <a:effectRef idx="0">
            <a:schemeClr val="accent2"/>
          </a:effectRef>
          <a:fontRef idx="minor">
            <a:schemeClr val="tx1"/>
          </a:fontRef>
        </p:style>
      </p:cxnSp>
      <p:cxnSp>
        <p:nvCxnSpPr>
          <p:cNvPr id="12" name="直線單箭頭接點 11">
            <a:extLst>
              <a:ext uri="{FF2B5EF4-FFF2-40B4-BE49-F238E27FC236}">
                <a16:creationId xmlns:a16="http://schemas.microsoft.com/office/drawing/2014/main" id="{ABD69B4F-79B1-43B8-B9E8-58AF43A1B089}"/>
              </a:ext>
            </a:extLst>
          </p:cNvPr>
          <p:cNvCxnSpPr/>
          <p:nvPr/>
        </p:nvCxnSpPr>
        <p:spPr>
          <a:xfrm flipH="1">
            <a:off x="5448704" y="4410249"/>
            <a:ext cx="320511" cy="660937"/>
          </a:xfrm>
          <a:prstGeom prst="straightConnector1">
            <a:avLst/>
          </a:prstGeom>
          <a:ln w="38100">
            <a:solidFill>
              <a:schemeClr val="accent6"/>
            </a:solidFill>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0005562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35DAE16-D671-4B85-8A3C-165BFA7661FE}"/>
              </a:ext>
            </a:extLst>
          </p:cNvPr>
          <p:cNvSpPr>
            <a:spLocks noGrp="1"/>
          </p:cNvSpPr>
          <p:nvPr>
            <p:ph type="title"/>
          </p:nvPr>
        </p:nvSpPr>
        <p:spPr/>
        <p:txBody>
          <a:bodyPr/>
          <a:lstStyle/>
          <a:p>
            <a:r>
              <a:rPr lang="zh-TW" altLang="en-US" dirty="0"/>
              <a:t>去除離群值</a:t>
            </a:r>
          </a:p>
        </p:txBody>
      </p:sp>
      <p:sp>
        <p:nvSpPr>
          <p:cNvPr id="3" name="內容版面配置區 2">
            <a:extLst>
              <a:ext uri="{FF2B5EF4-FFF2-40B4-BE49-F238E27FC236}">
                <a16:creationId xmlns:a16="http://schemas.microsoft.com/office/drawing/2014/main" id="{E9DC2811-D4FF-44DE-B1D8-5F96D877A645}"/>
              </a:ext>
            </a:extLst>
          </p:cNvPr>
          <p:cNvSpPr>
            <a:spLocks noGrp="1"/>
          </p:cNvSpPr>
          <p:nvPr>
            <p:ph idx="1"/>
          </p:nvPr>
        </p:nvSpPr>
        <p:spPr/>
        <p:txBody>
          <a:bodyPr/>
          <a:lstStyle/>
          <a:p>
            <a:r>
              <a:rPr lang="zh-TW" altLang="en-US" dirty="0"/>
              <a:t>我們參考了統計上常用</a:t>
            </a:r>
            <a:r>
              <a:rPr lang="en-US" altLang="zh-TW" dirty="0"/>
              <a:t>boxplot analysis</a:t>
            </a:r>
            <a:r>
              <a:rPr lang="zh-TW" altLang="en-US" dirty="0"/>
              <a:t>之離群值算法</a:t>
            </a:r>
            <a:r>
              <a:rPr lang="en-US" altLang="zh-TW" dirty="0"/>
              <a:t>(Dawson 2011)</a:t>
            </a:r>
            <a:r>
              <a:rPr lang="zh-TW" altLang="en-US" dirty="0"/>
              <a:t>，刪去了長度大於</a:t>
            </a:r>
            <a:r>
              <a:rPr lang="en-US" altLang="zh-TW" dirty="0"/>
              <a:t>Q3(</a:t>
            </a:r>
            <a:r>
              <a:rPr lang="zh-TW" altLang="en-US" dirty="0"/>
              <a:t>第三四分位數</a:t>
            </a:r>
            <a:r>
              <a:rPr lang="en-US" altLang="zh-TW" dirty="0"/>
              <a:t>)</a:t>
            </a:r>
            <a:r>
              <a:rPr lang="zh-TW" altLang="en-US" dirty="0"/>
              <a:t>＋</a:t>
            </a:r>
            <a:r>
              <a:rPr lang="en-US" altLang="zh-TW" dirty="0"/>
              <a:t>1.5IQR(</a:t>
            </a:r>
            <a:r>
              <a:rPr lang="zh-TW" altLang="en-US" dirty="0"/>
              <a:t>四分位距</a:t>
            </a:r>
            <a:r>
              <a:rPr lang="en-US" altLang="zh-TW" dirty="0"/>
              <a:t>)</a:t>
            </a:r>
            <a:r>
              <a:rPr lang="zh-TW" altLang="en-US" dirty="0"/>
              <a:t>的離群值；以及長度小於</a:t>
            </a:r>
            <a:r>
              <a:rPr lang="en-US" altLang="zh-TW" dirty="0"/>
              <a:t>Q1(</a:t>
            </a:r>
            <a:r>
              <a:rPr lang="zh-TW" altLang="en-US" dirty="0"/>
              <a:t>第一四分位數</a:t>
            </a:r>
            <a:r>
              <a:rPr lang="en-US" altLang="zh-TW" dirty="0"/>
              <a:t>) - 1.5IQR(</a:t>
            </a:r>
            <a:r>
              <a:rPr lang="zh-TW" altLang="en-US" dirty="0"/>
              <a:t>四分位距</a:t>
            </a:r>
            <a:r>
              <a:rPr lang="en-US" altLang="zh-TW" dirty="0"/>
              <a:t>)</a:t>
            </a:r>
            <a:r>
              <a:rPr lang="zh-TW" altLang="en-US" dirty="0"/>
              <a:t>的離群值，並將前處理完成的序列進行進一步的序列分群</a:t>
            </a:r>
            <a:endParaRPr lang="zh-TW" altLang="en-US" b="0" dirty="0">
              <a:effectLst/>
            </a:endParaRPr>
          </a:p>
          <a:p>
            <a:pPr marL="0" indent="0">
              <a:buNone/>
            </a:pPr>
            <a:r>
              <a:rPr lang="zh-TW" altLang="en-US" dirty="0"/>
              <a:t/>
            </a:r>
            <a:br>
              <a:rPr lang="zh-TW" altLang="en-US" dirty="0"/>
            </a:br>
            <a:endParaRPr lang="zh-TW" altLang="en-US" dirty="0"/>
          </a:p>
        </p:txBody>
      </p:sp>
      <p:sp>
        <p:nvSpPr>
          <p:cNvPr id="4" name="投影片編號版面配置區 3">
            <a:extLst>
              <a:ext uri="{FF2B5EF4-FFF2-40B4-BE49-F238E27FC236}">
                <a16:creationId xmlns:a16="http://schemas.microsoft.com/office/drawing/2014/main" id="{10CEF645-A9B3-426A-8FD7-FA3FE37856F0}"/>
              </a:ext>
            </a:extLst>
          </p:cNvPr>
          <p:cNvSpPr>
            <a:spLocks noGrp="1"/>
          </p:cNvSpPr>
          <p:nvPr>
            <p:ph type="sldNum" sz="quarter" idx="12"/>
          </p:nvPr>
        </p:nvSpPr>
        <p:spPr/>
        <p:txBody>
          <a:bodyPr/>
          <a:lstStyle/>
          <a:p>
            <a:fld id="{239F4BFF-D0B2-447F-8851-E99F22C0E7D2}" type="slidenum">
              <a:rPr lang="zh-TW" altLang="en-US" smtClean="0"/>
              <a:t>22</a:t>
            </a:fld>
            <a:endParaRPr lang="zh-TW" altLang="en-US"/>
          </a:p>
        </p:txBody>
      </p:sp>
    </p:spTree>
    <p:extLst>
      <p:ext uri="{BB962C8B-B14F-4D97-AF65-F5344CB8AC3E}">
        <p14:creationId xmlns:p14="http://schemas.microsoft.com/office/powerpoint/2010/main" val="37304065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學習策略探勘</a:t>
            </a:r>
            <a:r>
              <a:rPr lang="zh-TW" altLang="en-US" dirty="0" smtClean="0"/>
              <a:t>流程</a:t>
            </a:r>
            <a:endParaRPr lang="zh-TW" altLang="en-US" dirty="0"/>
          </a:p>
        </p:txBody>
      </p:sp>
      <p:sp>
        <p:nvSpPr>
          <p:cNvPr id="3" name="內容版面配置區 2"/>
          <p:cNvSpPr>
            <a:spLocks noGrp="1"/>
          </p:cNvSpPr>
          <p:nvPr>
            <p:ph idx="1"/>
          </p:nvPr>
        </p:nvSpPr>
        <p:spPr/>
        <p:txBody>
          <a:bodyPr/>
          <a:lstStyle/>
          <a:p>
            <a:r>
              <a:rPr lang="zh-TW" altLang="en-US" dirty="0"/>
              <a:t>資料收集</a:t>
            </a:r>
            <a:endParaRPr lang="en-US" altLang="zh-TW" dirty="0"/>
          </a:p>
          <a:p>
            <a:endParaRPr lang="en-US" altLang="zh-TW" dirty="0" smtClean="0"/>
          </a:p>
          <a:p>
            <a:r>
              <a:rPr lang="zh-TW" altLang="en-US" dirty="0" smtClean="0"/>
              <a:t>資料</a:t>
            </a:r>
            <a:r>
              <a:rPr lang="zh-TW" altLang="en-US" dirty="0"/>
              <a:t>前處理及序列化</a:t>
            </a:r>
            <a:endParaRPr lang="en-US" altLang="zh-TW" dirty="0"/>
          </a:p>
          <a:p>
            <a:endParaRPr lang="en-US" altLang="zh-TW" dirty="0" smtClean="0"/>
          </a:p>
          <a:p>
            <a:r>
              <a:rPr lang="zh-TW" altLang="en-US" dirty="0" smtClean="0">
                <a:solidFill>
                  <a:srgbClr val="0000FF"/>
                </a:solidFill>
              </a:rPr>
              <a:t>序列分群</a:t>
            </a:r>
            <a:r>
              <a:rPr lang="en-US" altLang="zh-TW" dirty="0">
                <a:solidFill>
                  <a:srgbClr val="0000FF"/>
                </a:solidFill>
              </a:rPr>
              <a:t>(</a:t>
            </a:r>
            <a:r>
              <a:rPr lang="en-US" altLang="zh-TW" dirty="0">
                <a:solidFill>
                  <a:srgbClr val="0000FF"/>
                </a:solidFill>
                <a:latin typeface="Times New Roman" panose="02020603050405020304" pitchFamily="18" charset="0"/>
                <a:cs typeface="Times New Roman" panose="02020603050405020304" pitchFamily="18" charset="0"/>
              </a:rPr>
              <a:t>Sequence Clustering)</a:t>
            </a:r>
            <a:endParaRPr lang="en-US" altLang="zh-TW" dirty="0">
              <a:solidFill>
                <a:srgbClr val="0000FF"/>
              </a:solidFill>
            </a:endParaRPr>
          </a:p>
          <a:p>
            <a:endParaRPr lang="zh-TW" altLang="en-US" dirty="0"/>
          </a:p>
        </p:txBody>
      </p:sp>
      <p:sp>
        <p:nvSpPr>
          <p:cNvPr id="4" name="投影片編號版面配置區 3"/>
          <p:cNvSpPr>
            <a:spLocks noGrp="1"/>
          </p:cNvSpPr>
          <p:nvPr>
            <p:ph type="sldNum" sz="quarter" idx="12"/>
          </p:nvPr>
        </p:nvSpPr>
        <p:spPr/>
        <p:txBody>
          <a:bodyPr/>
          <a:lstStyle/>
          <a:p>
            <a:fld id="{239F4BFF-D0B2-447F-8851-E99F22C0E7D2}" type="slidenum">
              <a:rPr lang="zh-TW" altLang="en-US" smtClean="0"/>
              <a:t>23</a:t>
            </a:fld>
            <a:endParaRPr lang="zh-TW" altLang="en-US"/>
          </a:p>
        </p:txBody>
      </p:sp>
    </p:spTree>
    <p:extLst>
      <p:ext uri="{BB962C8B-B14F-4D97-AF65-F5344CB8AC3E}">
        <p14:creationId xmlns:p14="http://schemas.microsoft.com/office/powerpoint/2010/main" val="30708802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EEB386A-5F1F-4507-ACBB-47E39F17F247}"/>
              </a:ext>
            </a:extLst>
          </p:cNvPr>
          <p:cNvSpPr>
            <a:spLocks noGrp="1"/>
          </p:cNvSpPr>
          <p:nvPr>
            <p:ph type="title"/>
          </p:nvPr>
        </p:nvSpPr>
        <p:spPr/>
        <p:txBody>
          <a:bodyPr/>
          <a:lstStyle/>
          <a:p>
            <a:r>
              <a:rPr lang="zh-TW" altLang="zh-TW" dirty="0"/>
              <a:t>序列分</a:t>
            </a:r>
            <a:r>
              <a:rPr lang="zh-TW" altLang="zh-TW" dirty="0" smtClean="0"/>
              <a:t>群</a:t>
            </a:r>
            <a:r>
              <a:rPr lang="en-US" altLang="zh-TW" dirty="0" smtClean="0"/>
              <a:t>(</a:t>
            </a:r>
            <a:r>
              <a:rPr lang="en-US" altLang="zh-TW" dirty="0" smtClean="0">
                <a:latin typeface="Times New Roman" panose="02020603050405020304" pitchFamily="18" charset="0"/>
                <a:cs typeface="Times New Roman" panose="02020603050405020304" pitchFamily="18" charset="0"/>
              </a:rPr>
              <a:t>Sequence Clustering)</a:t>
            </a:r>
            <a:endParaRPr lang="zh-TW" altLang="en-US" dirty="0"/>
          </a:p>
        </p:txBody>
      </p:sp>
      <p:sp>
        <p:nvSpPr>
          <p:cNvPr id="3" name="內容版面配置區 2">
            <a:extLst>
              <a:ext uri="{FF2B5EF4-FFF2-40B4-BE49-F238E27FC236}">
                <a16:creationId xmlns:a16="http://schemas.microsoft.com/office/drawing/2014/main" id="{9466F43B-72D4-4BE8-B6BA-D7786FBF9372}"/>
              </a:ext>
            </a:extLst>
          </p:cNvPr>
          <p:cNvSpPr>
            <a:spLocks noGrp="1"/>
          </p:cNvSpPr>
          <p:nvPr>
            <p:ph idx="1"/>
          </p:nvPr>
        </p:nvSpPr>
        <p:spPr/>
        <p:txBody>
          <a:bodyPr/>
          <a:lstStyle/>
          <a:p>
            <a:r>
              <a:rPr lang="zh-TW" altLang="zh-TW" dirty="0"/>
              <a:t>在序列分群上我們採用</a:t>
            </a:r>
            <a:r>
              <a:rPr lang="zh-TW" altLang="zh-TW" dirty="0">
                <a:solidFill>
                  <a:srgbClr val="FF0000"/>
                </a:solidFill>
              </a:rPr>
              <a:t>聚合式階層分群法</a:t>
            </a:r>
            <a:r>
              <a:rPr lang="en-US" altLang="zh-TW" dirty="0">
                <a:solidFill>
                  <a:srgbClr val="FF0000"/>
                </a:solidFill>
              </a:rPr>
              <a:t>(agglomerative hierarchical clustering)</a:t>
            </a:r>
            <a:r>
              <a:rPr lang="zh-TW" altLang="zh-TW" dirty="0"/>
              <a:t>，聚合式階層分群法的主要概念為資料由樹狀結構的底部開始，逐次將群集兩兩合併，屬於自底向上的方法</a:t>
            </a:r>
            <a:r>
              <a:rPr lang="en-US" altLang="zh-TW" dirty="0"/>
              <a:t>(bottom-up)</a:t>
            </a:r>
            <a:endParaRPr lang="zh-TW" altLang="zh-TW" dirty="0"/>
          </a:p>
        </p:txBody>
      </p:sp>
      <p:sp>
        <p:nvSpPr>
          <p:cNvPr id="4" name="投影片編號版面配置區 3">
            <a:extLst>
              <a:ext uri="{FF2B5EF4-FFF2-40B4-BE49-F238E27FC236}">
                <a16:creationId xmlns:a16="http://schemas.microsoft.com/office/drawing/2014/main" id="{D37EDBE9-F22A-4B3E-BF1F-66D67B18EF89}"/>
              </a:ext>
            </a:extLst>
          </p:cNvPr>
          <p:cNvSpPr>
            <a:spLocks noGrp="1"/>
          </p:cNvSpPr>
          <p:nvPr>
            <p:ph type="sldNum" sz="quarter" idx="12"/>
          </p:nvPr>
        </p:nvSpPr>
        <p:spPr/>
        <p:txBody>
          <a:bodyPr/>
          <a:lstStyle/>
          <a:p>
            <a:fld id="{239F4BFF-D0B2-447F-8851-E99F22C0E7D2}" type="slidenum">
              <a:rPr lang="zh-TW" altLang="en-US" smtClean="0"/>
              <a:t>24</a:t>
            </a:fld>
            <a:endParaRPr lang="zh-TW" altLang="en-US"/>
          </a:p>
        </p:txBody>
      </p:sp>
      <p:pic>
        <p:nvPicPr>
          <p:cNvPr id="5" name="圖片 4">
            <a:extLst>
              <a:ext uri="{FF2B5EF4-FFF2-40B4-BE49-F238E27FC236}">
                <a16:creationId xmlns:a16="http://schemas.microsoft.com/office/drawing/2014/main" id="{20FCCF48-C7EA-48E3-A42E-8380C8CD3D91}"/>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4402581" y="3429000"/>
            <a:ext cx="2747645" cy="2390775"/>
          </a:xfrm>
          <a:prstGeom prst="rect">
            <a:avLst/>
          </a:prstGeom>
          <a:noFill/>
          <a:ln>
            <a:noFill/>
          </a:ln>
        </p:spPr>
      </p:pic>
      <p:sp>
        <p:nvSpPr>
          <p:cNvPr id="6" name="矩形 5">
            <a:extLst>
              <a:ext uri="{FF2B5EF4-FFF2-40B4-BE49-F238E27FC236}">
                <a16:creationId xmlns:a16="http://schemas.microsoft.com/office/drawing/2014/main" id="{52239067-232C-459F-BE5F-5A3653650BC6}"/>
              </a:ext>
            </a:extLst>
          </p:cNvPr>
          <p:cNvSpPr/>
          <p:nvPr/>
        </p:nvSpPr>
        <p:spPr>
          <a:xfrm>
            <a:off x="4402581" y="5978462"/>
            <a:ext cx="2723823" cy="369332"/>
          </a:xfrm>
          <a:prstGeom prst="rect">
            <a:avLst/>
          </a:prstGeom>
        </p:spPr>
        <p:txBody>
          <a:bodyPr wrap="none">
            <a:spAutoFit/>
          </a:bodyPr>
          <a:lstStyle/>
          <a:p>
            <a:r>
              <a:rPr lang="zh-TW" altLang="zh-TW" dirty="0">
                <a:latin typeface="Times New Roman" panose="02020603050405020304" pitchFamily="18" charset="0"/>
                <a:ea typeface="標楷體" panose="03000509000000000000" pitchFamily="65" charset="-120"/>
                <a:cs typeface="Times New Roman" panose="02020603050405020304" pitchFamily="18" charset="0"/>
              </a:rPr>
              <a:t>聚合式階層分群法示意圖</a:t>
            </a:r>
            <a:endParaRPr lang="zh-TW" altLang="en-US" dirty="0"/>
          </a:p>
        </p:txBody>
      </p:sp>
    </p:spTree>
    <p:extLst>
      <p:ext uri="{BB962C8B-B14F-4D97-AF65-F5344CB8AC3E}">
        <p14:creationId xmlns:p14="http://schemas.microsoft.com/office/powerpoint/2010/main" val="31356388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12EE996-2095-452D-82BD-1D65D2664145}"/>
              </a:ext>
            </a:extLst>
          </p:cNvPr>
          <p:cNvSpPr>
            <a:spLocks noGrp="1"/>
          </p:cNvSpPr>
          <p:nvPr>
            <p:ph type="title"/>
          </p:nvPr>
        </p:nvSpPr>
        <p:spPr/>
        <p:txBody>
          <a:bodyPr/>
          <a:lstStyle/>
          <a:p>
            <a:r>
              <a:rPr lang="zh-TW" altLang="en-US" dirty="0"/>
              <a:t>聚合式階層分群法</a:t>
            </a:r>
            <a:r>
              <a:rPr lang="en-US" altLang="zh-TW" dirty="0"/>
              <a:t/>
            </a:r>
            <a:br>
              <a:rPr lang="en-US" altLang="zh-TW" dirty="0"/>
            </a:br>
            <a:r>
              <a:rPr lang="en-US" altLang="zh-TW" dirty="0"/>
              <a:t>(Agglomerative hierarchical clustering)</a:t>
            </a:r>
            <a:endParaRPr lang="zh-TW" altLang="en-US" dirty="0"/>
          </a:p>
        </p:txBody>
      </p:sp>
      <p:sp>
        <p:nvSpPr>
          <p:cNvPr id="3" name="內容版面配置區 2">
            <a:extLst>
              <a:ext uri="{FF2B5EF4-FFF2-40B4-BE49-F238E27FC236}">
                <a16:creationId xmlns:a16="http://schemas.microsoft.com/office/drawing/2014/main" id="{3B27CCA3-7565-4EBC-921C-D8CE0346EA5D}"/>
              </a:ext>
            </a:extLst>
          </p:cNvPr>
          <p:cNvSpPr>
            <a:spLocks noGrp="1"/>
          </p:cNvSpPr>
          <p:nvPr>
            <p:ph idx="1"/>
          </p:nvPr>
        </p:nvSpPr>
        <p:spPr>
          <a:xfrm>
            <a:off x="443345" y="1825625"/>
            <a:ext cx="10910455" cy="4351338"/>
          </a:xfrm>
        </p:spPr>
        <p:txBody>
          <a:bodyPr>
            <a:normAutofit/>
          </a:bodyPr>
          <a:lstStyle/>
          <a:p>
            <a:r>
              <a:rPr lang="zh-TW" altLang="en-US" dirty="0"/>
              <a:t>聚合式階層分群法</a:t>
            </a:r>
            <a:r>
              <a:rPr lang="en-US" altLang="zh-TW" dirty="0"/>
              <a:t>(agglomerative hierarchical clustering)</a:t>
            </a:r>
            <a:r>
              <a:rPr lang="zh-TW" altLang="en-US" dirty="0"/>
              <a:t>由樹狀結構的底部開始逐次聚合，演算法步驟有以下五步</a:t>
            </a:r>
            <a:r>
              <a:rPr lang="en-US" altLang="zh-TW" dirty="0"/>
              <a:t>(Murtagh 1983)</a:t>
            </a:r>
          </a:p>
          <a:p>
            <a:endParaRPr lang="en-US" altLang="zh-TW" dirty="0"/>
          </a:p>
          <a:p>
            <a:pPr marL="971550" lvl="1" indent="-514350">
              <a:buFont typeface="+mj-lt"/>
              <a:buAutoNum type="arabicPeriod"/>
            </a:pPr>
            <a:r>
              <a:rPr lang="zh-TW" altLang="en-US" dirty="0"/>
              <a:t>設定所想要的群集數</a:t>
            </a:r>
            <a:endParaRPr lang="zh-TW" altLang="en-US" b="0" dirty="0">
              <a:effectLst/>
            </a:endParaRPr>
          </a:p>
          <a:p>
            <a:pPr marL="971550" lvl="1" indent="-514350">
              <a:buFont typeface="+mj-lt"/>
              <a:buAutoNum type="arabicPeriod"/>
            </a:pPr>
            <a:r>
              <a:rPr lang="zh-TW" altLang="en-US" dirty="0"/>
              <a:t>將每筆資料視為一個群集</a:t>
            </a:r>
            <a:endParaRPr lang="zh-TW" altLang="en-US" b="0" dirty="0">
              <a:effectLst/>
            </a:endParaRPr>
          </a:p>
          <a:p>
            <a:pPr marL="971550" lvl="1" indent="-514350">
              <a:buFont typeface="+mj-lt"/>
              <a:buAutoNum type="arabicPeriod"/>
            </a:pPr>
            <a:r>
              <a:rPr lang="zh-TW" altLang="en-US" dirty="0"/>
              <a:t>找出所有群集間，</a:t>
            </a:r>
            <a:r>
              <a:rPr lang="zh-TW" altLang="en-US" dirty="0">
                <a:solidFill>
                  <a:srgbClr val="FF0000"/>
                </a:solidFill>
              </a:rPr>
              <a:t>距離</a:t>
            </a:r>
            <a:r>
              <a:rPr lang="zh-TW" altLang="en-US" dirty="0"/>
              <a:t>最接近的兩個群集</a:t>
            </a:r>
            <a:r>
              <a:rPr lang="zh-TW" altLang="en-US" dirty="0" smtClean="0"/>
              <a:t>：根據群聚距離方法計算距離</a:t>
            </a:r>
            <a:endParaRPr lang="zh-TW" altLang="en-US" b="0" dirty="0">
              <a:effectLst/>
            </a:endParaRPr>
          </a:p>
          <a:p>
            <a:pPr marL="971550" lvl="1" indent="-514350">
              <a:buFont typeface="+mj-lt"/>
              <a:buAutoNum type="arabicPeriod"/>
            </a:pPr>
            <a:r>
              <a:rPr lang="zh-TW" altLang="en-US" dirty="0"/>
              <a:t>合併步驟三的兩個最近群集</a:t>
            </a:r>
            <a:endParaRPr lang="en-US" altLang="zh-TW" dirty="0"/>
          </a:p>
          <a:p>
            <a:pPr marL="971550" lvl="1" indent="-514350">
              <a:buFont typeface="+mj-lt"/>
              <a:buAutoNum type="arabicPeriod"/>
            </a:pPr>
            <a:r>
              <a:rPr lang="zh-TW" altLang="en-US" dirty="0"/>
              <a:t>假如目前的群集數多於步驟一的群集數，則反覆重複步驟三至五</a:t>
            </a:r>
            <a:endParaRPr lang="zh-TW" altLang="en-US" b="0" dirty="0">
              <a:effectLst/>
            </a:endParaRPr>
          </a:p>
          <a:p>
            <a:pPr marL="0" indent="0">
              <a:buNone/>
            </a:pPr>
            <a:r>
              <a:rPr lang="zh-TW" altLang="en-US" dirty="0"/>
              <a:t/>
            </a:r>
            <a:br>
              <a:rPr lang="zh-TW" altLang="en-US" dirty="0"/>
            </a:br>
            <a:endParaRPr lang="zh-TW" altLang="en-US" dirty="0"/>
          </a:p>
        </p:txBody>
      </p:sp>
      <p:sp>
        <p:nvSpPr>
          <p:cNvPr id="4" name="投影片編號版面配置區 3">
            <a:extLst>
              <a:ext uri="{FF2B5EF4-FFF2-40B4-BE49-F238E27FC236}">
                <a16:creationId xmlns:a16="http://schemas.microsoft.com/office/drawing/2014/main" id="{37D07E2B-2AE1-4314-A8E4-03BBAA2CDECC}"/>
              </a:ext>
            </a:extLst>
          </p:cNvPr>
          <p:cNvSpPr>
            <a:spLocks noGrp="1"/>
          </p:cNvSpPr>
          <p:nvPr>
            <p:ph type="sldNum" sz="quarter" idx="12"/>
          </p:nvPr>
        </p:nvSpPr>
        <p:spPr/>
        <p:txBody>
          <a:bodyPr/>
          <a:lstStyle/>
          <a:p>
            <a:fld id="{239F4BFF-D0B2-447F-8851-E99F22C0E7D2}" type="slidenum">
              <a:rPr lang="zh-TW" altLang="en-US" smtClean="0"/>
              <a:t>25</a:t>
            </a:fld>
            <a:endParaRPr lang="zh-TW" altLang="en-US"/>
          </a:p>
        </p:txBody>
      </p:sp>
    </p:spTree>
    <p:extLst>
      <p:ext uri="{BB962C8B-B14F-4D97-AF65-F5344CB8AC3E}">
        <p14:creationId xmlns:p14="http://schemas.microsoft.com/office/powerpoint/2010/main" val="42802085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553F5DB-D931-4D96-9940-B9268663BF69}"/>
              </a:ext>
            </a:extLst>
          </p:cNvPr>
          <p:cNvSpPr>
            <a:spLocks noGrp="1"/>
          </p:cNvSpPr>
          <p:nvPr>
            <p:ph type="title"/>
          </p:nvPr>
        </p:nvSpPr>
        <p:spPr/>
        <p:txBody>
          <a:bodyPr/>
          <a:lstStyle/>
          <a:p>
            <a:r>
              <a:rPr lang="zh-TW" altLang="en-US" dirty="0"/>
              <a:t>連結演算法</a:t>
            </a:r>
            <a:r>
              <a:rPr lang="en-US" altLang="zh-TW" dirty="0"/>
              <a:t>(Linkage  algorithm)</a:t>
            </a:r>
            <a:endParaRPr lang="zh-TW" altLang="en-US" dirty="0"/>
          </a:p>
        </p:txBody>
      </p:sp>
      <p:sp>
        <p:nvSpPr>
          <p:cNvPr id="3" name="內容版面配置區 2">
            <a:extLst>
              <a:ext uri="{FF2B5EF4-FFF2-40B4-BE49-F238E27FC236}">
                <a16:creationId xmlns:a16="http://schemas.microsoft.com/office/drawing/2014/main" id="{165BB1CA-55AF-4495-B328-F59E759415A0}"/>
              </a:ext>
            </a:extLst>
          </p:cNvPr>
          <p:cNvSpPr>
            <a:spLocks noGrp="1"/>
          </p:cNvSpPr>
          <p:nvPr>
            <p:ph idx="1"/>
          </p:nvPr>
        </p:nvSpPr>
        <p:spPr/>
        <p:txBody>
          <a:bodyPr>
            <a:normAutofit/>
          </a:bodyPr>
          <a:lstStyle/>
          <a:p>
            <a:r>
              <a:rPr lang="zh-TW" altLang="en-US" dirty="0"/>
              <a:t>聚合式階層分群法在將資料或群聚合併的過程，必須算出距離最接近的兩個群聚</a:t>
            </a:r>
            <a:r>
              <a:rPr lang="en-US" altLang="zh-TW" dirty="0"/>
              <a:t>(</a:t>
            </a:r>
            <a:r>
              <a:rPr lang="zh-TW" altLang="en-US" dirty="0"/>
              <a:t>步驟</a:t>
            </a:r>
            <a:r>
              <a:rPr lang="en-US" altLang="zh-TW" dirty="0"/>
              <a:t>3)</a:t>
            </a:r>
            <a:r>
              <a:rPr lang="zh-TW" altLang="en-US" dirty="0"/>
              <a:t>，常見的計算群聚距離的方法有以下四種</a:t>
            </a:r>
            <a:r>
              <a:rPr lang="en-US" altLang="zh-TW" dirty="0"/>
              <a:t>:</a:t>
            </a:r>
            <a:endParaRPr lang="zh-TW" altLang="en-US" b="0" dirty="0">
              <a:effectLst/>
            </a:endParaRPr>
          </a:p>
          <a:p>
            <a:pPr lvl="1"/>
            <a:r>
              <a:rPr lang="zh-TW" altLang="en-US" dirty="0"/>
              <a:t>單一連結聚合演算法</a:t>
            </a:r>
            <a:r>
              <a:rPr lang="en-US" altLang="zh-TW" dirty="0"/>
              <a:t>(single-linkage agglomerative algorithm)</a:t>
            </a:r>
          </a:p>
          <a:p>
            <a:pPr lvl="1"/>
            <a:r>
              <a:rPr lang="zh-TW" altLang="en-US" dirty="0"/>
              <a:t>完整連結聚合演算法</a:t>
            </a:r>
            <a:r>
              <a:rPr lang="en-US" altLang="zh-TW" dirty="0"/>
              <a:t>(complete-linkage agglomerative algorithm)</a:t>
            </a:r>
          </a:p>
          <a:p>
            <a:pPr lvl="1"/>
            <a:r>
              <a:rPr lang="zh-TW" altLang="en-US" dirty="0"/>
              <a:t>平均連結聚合演算法</a:t>
            </a:r>
            <a:r>
              <a:rPr lang="en-US" altLang="zh-TW" dirty="0"/>
              <a:t>(average-linkage agglomerative algorithm)</a:t>
            </a:r>
          </a:p>
          <a:p>
            <a:pPr lvl="1"/>
            <a:r>
              <a:rPr lang="zh-TW" altLang="en-US" dirty="0"/>
              <a:t>沃德法</a:t>
            </a:r>
            <a:r>
              <a:rPr lang="en-US" altLang="zh-TW" dirty="0"/>
              <a:t>(ward's method)</a:t>
            </a:r>
            <a:r>
              <a:rPr lang="zh-TW" altLang="en-US" dirty="0"/>
              <a:t/>
            </a:r>
            <a:br>
              <a:rPr lang="zh-TW" altLang="en-US" dirty="0"/>
            </a:br>
            <a:endParaRPr lang="zh-TW" altLang="en-US" dirty="0"/>
          </a:p>
        </p:txBody>
      </p:sp>
      <p:sp>
        <p:nvSpPr>
          <p:cNvPr id="4" name="投影片編號版面配置區 3">
            <a:extLst>
              <a:ext uri="{FF2B5EF4-FFF2-40B4-BE49-F238E27FC236}">
                <a16:creationId xmlns:a16="http://schemas.microsoft.com/office/drawing/2014/main" id="{BFB830C1-3B69-45F8-80F9-379749D676C8}"/>
              </a:ext>
            </a:extLst>
          </p:cNvPr>
          <p:cNvSpPr>
            <a:spLocks noGrp="1"/>
          </p:cNvSpPr>
          <p:nvPr>
            <p:ph type="sldNum" sz="quarter" idx="12"/>
          </p:nvPr>
        </p:nvSpPr>
        <p:spPr/>
        <p:txBody>
          <a:bodyPr/>
          <a:lstStyle/>
          <a:p>
            <a:fld id="{239F4BFF-D0B2-447F-8851-E99F22C0E7D2}" type="slidenum">
              <a:rPr lang="zh-TW" altLang="en-US" smtClean="0"/>
              <a:t>26</a:t>
            </a:fld>
            <a:endParaRPr lang="zh-TW" altLang="en-US"/>
          </a:p>
        </p:txBody>
      </p:sp>
    </p:spTree>
    <p:extLst>
      <p:ext uri="{BB962C8B-B14F-4D97-AF65-F5344CB8AC3E}">
        <p14:creationId xmlns:p14="http://schemas.microsoft.com/office/powerpoint/2010/main" val="21285102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523DB50-479D-4EA4-8E18-05F494C89B37}"/>
              </a:ext>
            </a:extLst>
          </p:cNvPr>
          <p:cNvSpPr>
            <a:spLocks noGrp="1"/>
          </p:cNvSpPr>
          <p:nvPr>
            <p:ph type="title"/>
          </p:nvPr>
        </p:nvSpPr>
        <p:spPr/>
        <p:txBody>
          <a:bodyPr>
            <a:normAutofit/>
          </a:bodyPr>
          <a:lstStyle/>
          <a:p>
            <a:r>
              <a:rPr lang="zh-TW" altLang="en-US" dirty="0"/>
              <a:t>單一連結聚合演算法</a:t>
            </a:r>
            <a:r>
              <a:rPr lang="en-US" altLang="zh-TW" dirty="0"/>
              <a:t/>
            </a:r>
            <a:br>
              <a:rPr lang="en-US" altLang="zh-TW" dirty="0"/>
            </a:br>
            <a:r>
              <a:rPr lang="en-US" altLang="zh-TW" dirty="0"/>
              <a:t>(Single-linkage agglomerative algorithm) </a:t>
            </a:r>
            <a:endParaRPr lang="zh-TW" altLang="en-US" dirty="0"/>
          </a:p>
        </p:txBody>
      </p:sp>
      <p:sp>
        <p:nvSpPr>
          <p:cNvPr id="3" name="內容版面配置區 2">
            <a:extLst>
              <a:ext uri="{FF2B5EF4-FFF2-40B4-BE49-F238E27FC236}">
                <a16:creationId xmlns:a16="http://schemas.microsoft.com/office/drawing/2014/main" id="{1A07FE88-E299-4AFF-A9AC-0CD06F0F817B}"/>
              </a:ext>
            </a:extLst>
          </p:cNvPr>
          <p:cNvSpPr>
            <a:spLocks noGrp="1"/>
          </p:cNvSpPr>
          <p:nvPr>
            <p:ph idx="1"/>
          </p:nvPr>
        </p:nvSpPr>
        <p:spPr/>
        <p:txBody>
          <a:bodyPr/>
          <a:lstStyle/>
          <a:p>
            <a:r>
              <a:rPr lang="zh-TW" altLang="en-US" dirty="0"/>
              <a:t>單一連結聚合演算法</a:t>
            </a:r>
            <a:r>
              <a:rPr lang="en-US" altLang="zh-TW" dirty="0"/>
              <a:t>(single-linkage agglomerative algorithm) :</a:t>
            </a:r>
            <a:r>
              <a:rPr lang="zh-TW" altLang="en-US" dirty="0"/>
              <a:t> 群集與群集間的距離可以定義為</a:t>
            </a:r>
            <a:r>
              <a:rPr lang="zh-TW" altLang="en-US" dirty="0">
                <a:solidFill>
                  <a:srgbClr val="FF0000"/>
                </a:solidFill>
              </a:rPr>
              <a:t>不同群集中最接近兩點間的距離</a:t>
            </a:r>
            <a:r>
              <a:rPr lang="zh-TW" altLang="en-US" dirty="0"/>
              <a:t>，下圖為單一連結聚合演算法示意圖，線段標示為兩群集間的距離</a:t>
            </a:r>
            <a:br>
              <a:rPr lang="zh-TW" altLang="en-US" dirty="0"/>
            </a:br>
            <a:endParaRPr lang="zh-TW" altLang="en-US" dirty="0"/>
          </a:p>
        </p:txBody>
      </p:sp>
      <p:sp>
        <p:nvSpPr>
          <p:cNvPr id="4" name="投影片編號版面配置區 3">
            <a:extLst>
              <a:ext uri="{FF2B5EF4-FFF2-40B4-BE49-F238E27FC236}">
                <a16:creationId xmlns:a16="http://schemas.microsoft.com/office/drawing/2014/main" id="{BFA39B10-99B3-4339-93CA-6E6178A6D886}"/>
              </a:ext>
            </a:extLst>
          </p:cNvPr>
          <p:cNvSpPr>
            <a:spLocks noGrp="1"/>
          </p:cNvSpPr>
          <p:nvPr>
            <p:ph type="sldNum" sz="quarter" idx="12"/>
          </p:nvPr>
        </p:nvSpPr>
        <p:spPr/>
        <p:txBody>
          <a:bodyPr/>
          <a:lstStyle/>
          <a:p>
            <a:fld id="{239F4BFF-D0B2-447F-8851-E99F22C0E7D2}" type="slidenum">
              <a:rPr lang="zh-TW" altLang="en-US" smtClean="0"/>
              <a:t>27</a:t>
            </a:fld>
            <a:endParaRPr lang="zh-TW" altLang="en-US" dirty="0"/>
          </a:p>
        </p:txBody>
      </p:sp>
      <p:pic>
        <p:nvPicPr>
          <p:cNvPr id="3076" name="Picture 4">
            <a:extLst>
              <a:ext uri="{FF2B5EF4-FFF2-40B4-BE49-F238E27FC236}">
                <a16:creationId xmlns:a16="http://schemas.microsoft.com/office/drawing/2014/main" id="{DEC7B8B3-C853-4018-9718-4259A26DBD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22061" y="3171549"/>
            <a:ext cx="4838259" cy="2851249"/>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a:extLst>
              <a:ext uri="{FF2B5EF4-FFF2-40B4-BE49-F238E27FC236}">
                <a16:creationId xmlns:a16="http://schemas.microsoft.com/office/drawing/2014/main" id="{38944092-91A2-465F-9C10-18561332EE09}"/>
              </a:ext>
            </a:extLst>
          </p:cNvPr>
          <p:cNvSpPr/>
          <p:nvPr/>
        </p:nvSpPr>
        <p:spPr>
          <a:xfrm>
            <a:off x="4263862" y="6081991"/>
            <a:ext cx="2954655" cy="369332"/>
          </a:xfrm>
          <a:prstGeom prst="rect">
            <a:avLst/>
          </a:prstGeom>
        </p:spPr>
        <p:txBody>
          <a:bodyPr wrap="none">
            <a:spAutoFit/>
          </a:bodyPr>
          <a:lstStyle/>
          <a:p>
            <a:r>
              <a:rPr lang="zh-TW" altLang="zh-TW" dirty="0">
                <a:latin typeface="Times New Roman" panose="02020603050405020304" pitchFamily="18" charset="0"/>
                <a:ea typeface="標楷體" panose="03000509000000000000" pitchFamily="65" charset="-120"/>
                <a:cs typeface="Times New Roman" panose="02020603050405020304" pitchFamily="18" charset="0"/>
              </a:rPr>
              <a:t>單一連結聚合演算法示意圖</a:t>
            </a:r>
            <a:endParaRPr lang="zh-TW" altLang="en-US" dirty="0"/>
          </a:p>
        </p:txBody>
      </p:sp>
    </p:spTree>
    <p:extLst>
      <p:ext uri="{BB962C8B-B14F-4D97-AF65-F5344CB8AC3E}">
        <p14:creationId xmlns:p14="http://schemas.microsoft.com/office/powerpoint/2010/main" val="10408278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9CC78E9-F8C5-4C08-9E9F-961BB1BBEAA1}"/>
              </a:ext>
            </a:extLst>
          </p:cNvPr>
          <p:cNvSpPr>
            <a:spLocks noGrp="1"/>
          </p:cNvSpPr>
          <p:nvPr>
            <p:ph type="title"/>
          </p:nvPr>
        </p:nvSpPr>
        <p:spPr/>
        <p:txBody>
          <a:bodyPr/>
          <a:lstStyle/>
          <a:p>
            <a:r>
              <a:rPr lang="zh-TW" altLang="en-US" dirty="0"/>
              <a:t>完整連結聚合演算法</a:t>
            </a:r>
            <a:r>
              <a:rPr lang="en-US" altLang="zh-TW" dirty="0"/>
              <a:t>(complete-linkage agglomerative algorithm)</a:t>
            </a:r>
            <a:endParaRPr lang="zh-TW" altLang="en-US" dirty="0"/>
          </a:p>
        </p:txBody>
      </p:sp>
      <p:sp>
        <p:nvSpPr>
          <p:cNvPr id="3" name="內容版面配置區 2">
            <a:extLst>
              <a:ext uri="{FF2B5EF4-FFF2-40B4-BE49-F238E27FC236}">
                <a16:creationId xmlns:a16="http://schemas.microsoft.com/office/drawing/2014/main" id="{4F96891B-12C4-468F-B769-7AC6BB8092F1}"/>
              </a:ext>
            </a:extLst>
          </p:cNvPr>
          <p:cNvSpPr>
            <a:spLocks noGrp="1"/>
          </p:cNvSpPr>
          <p:nvPr>
            <p:ph idx="1"/>
          </p:nvPr>
        </p:nvSpPr>
        <p:spPr/>
        <p:txBody>
          <a:bodyPr/>
          <a:lstStyle/>
          <a:p>
            <a:r>
              <a:rPr lang="zh-TW" altLang="en-US" dirty="0"/>
              <a:t>完整連結聚合演算法</a:t>
            </a:r>
            <a:r>
              <a:rPr lang="en-US" altLang="zh-TW" dirty="0"/>
              <a:t>(complete-linkage agglomerative algorithm):</a:t>
            </a:r>
            <a:r>
              <a:rPr lang="zh-TW" altLang="en-US" dirty="0"/>
              <a:t> 群間的距離定義為</a:t>
            </a:r>
            <a:r>
              <a:rPr lang="zh-TW" altLang="en-US" dirty="0">
                <a:solidFill>
                  <a:srgbClr val="FF0000"/>
                </a:solidFill>
              </a:rPr>
              <a:t>兩群中最遠點間的距離</a:t>
            </a:r>
            <a:r>
              <a:rPr lang="zh-TW" altLang="en-US" dirty="0"/>
              <a:t>，下圖為完整連結聚合演算法示意圖，線段標示為兩群集間的距離</a:t>
            </a:r>
            <a:endParaRPr lang="zh-TW" altLang="en-US" b="0" dirty="0">
              <a:effectLst/>
            </a:endParaRPr>
          </a:p>
          <a:p>
            <a:pPr marL="0" indent="0">
              <a:buNone/>
            </a:pPr>
            <a:r>
              <a:rPr lang="zh-TW" altLang="en-US" dirty="0"/>
              <a:t/>
            </a:r>
            <a:br>
              <a:rPr lang="zh-TW" altLang="en-US" dirty="0"/>
            </a:br>
            <a:endParaRPr lang="zh-TW" altLang="en-US" dirty="0"/>
          </a:p>
        </p:txBody>
      </p:sp>
      <p:sp>
        <p:nvSpPr>
          <p:cNvPr id="4" name="投影片編號版面配置區 3">
            <a:extLst>
              <a:ext uri="{FF2B5EF4-FFF2-40B4-BE49-F238E27FC236}">
                <a16:creationId xmlns:a16="http://schemas.microsoft.com/office/drawing/2014/main" id="{1DDF8A47-EE87-4779-B983-653DCB0815B8}"/>
              </a:ext>
            </a:extLst>
          </p:cNvPr>
          <p:cNvSpPr>
            <a:spLocks noGrp="1"/>
          </p:cNvSpPr>
          <p:nvPr>
            <p:ph type="sldNum" sz="quarter" idx="12"/>
          </p:nvPr>
        </p:nvSpPr>
        <p:spPr/>
        <p:txBody>
          <a:bodyPr/>
          <a:lstStyle/>
          <a:p>
            <a:fld id="{239F4BFF-D0B2-447F-8851-E99F22C0E7D2}" type="slidenum">
              <a:rPr lang="zh-TW" altLang="en-US" smtClean="0"/>
              <a:t>28</a:t>
            </a:fld>
            <a:endParaRPr lang="zh-TW" altLang="en-US"/>
          </a:p>
        </p:txBody>
      </p:sp>
      <p:pic>
        <p:nvPicPr>
          <p:cNvPr id="4100" name="Picture 4">
            <a:extLst>
              <a:ext uri="{FF2B5EF4-FFF2-40B4-BE49-F238E27FC236}">
                <a16:creationId xmlns:a16="http://schemas.microsoft.com/office/drawing/2014/main" id="{B2814977-B840-4337-94AA-F00EB5FC04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10872" y="3313592"/>
            <a:ext cx="4843315" cy="2853313"/>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a:extLst>
              <a:ext uri="{FF2B5EF4-FFF2-40B4-BE49-F238E27FC236}">
                <a16:creationId xmlns:a16="http://schemas.microsoft.com/office/drawing/2014/main" id="{AF37C140-6785-4880-AFF6-16FBA4512C0C}"/>
              </a:ext>
            </a:extLst>
          </p:cNvPr>
          <p:cNvSpPr/>
          <p:nvPr/>
        </p:nvSpPr>
        <p:spPr>
          <a:xfrm>
            <a:off x="4255201" y="6176963"/>
            <a:ext cx="2954655" cy="369332"/>
          </a:xfrm>
          <a:prstGeom prst="rect">
            <a:avLst/>
          </a:prstGeom>
        </p:spPr>
        <p:txBody>
          <a:bodyPr wrap="none">
            <a:spAutoFit/>
          </a:bodyPr>
          <a:lstStyle/>
          <a:p>
            <a:r>
              <a:rPr lang="zh-TW" altLang="zh-TW" dirty="0">
                <a:latin typeface="Times New Roman" panose="02020603050405020304" pitchFamily="18" charset="0"/>
                <a:ea typeface="標楷體" panose="03000509000000000000" pitchFamily="65" charset="-120"/>
                <a:cs typeface="Times New Roman" panose="02020603050405020304" pitchFamily="18" charset="0"/>
              </a:rPr>
              <a:t>完整連結聚合演算法示意圖</a:t>
            </a:r>
            <a:endParaRPr lang="zh-TW" altLang="en-US" dirty="0"/>
          </a:p>
        </p:txBody>
      </p:sp>
    </p:spTree>
    <p:extLst>
      <p:ext uri="{BB962C8B-B14F-4D97-AF65-F5344CB8AC3E}">
        <p14:creationId xmlns:p14="http://schemas.microsoft.com/office/powerpoint/2010/main" val="13127773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F961E1C-2899-45A7-BA27-E53A625EF2E0}"/>
              </a:ext>
            </a:extLst>
          </p:cNvPr>
          <p:cNvSpPr>
            <a:spLocks noGrp="1"/>
          </p:cNvSpPr>
          <p:nvPr>
            <p:ph type="title"/>
          </p:nvPr>
        </p:nvSpPr>
        <p:spPr/>
        <p:txBody>
          <a:bodyPr/>
          <a:lstStyle/>
          <a:p>
            <a:r>
              <a:rPr lang="zh-TW" altLang="en-US" dirty="0"/>
              <a:t>平均連結聚合演算法</a:t>
            </a:r>
            <a:r>
              <a:rPr lang="en-US" altLang="zh-TW" dirty="0"/>
              <a:t>(average-linkage agglomerative algorithm):</a:t>
            </a:r>
            <a:endParaRPr lang="zh-TW" altLang="en-US" dirty="0"/>
          </a:p>
        </p:txBody>
      </p:sp>
      <p:sp>
        <p:nvSpPr>
          <p:cNvPr id="3" name="內容版面配置區 2">
            <a:extLst>
              <a:ext uri="{FF2B5EF4-FFF2-40B4-BE49-F238E27FC236}">
                <a16:creationId xmlns:a16="http://schemas.microsoft.com/office/drawing/2014/main" id="{7902EE77-7A9B-4D3E-A1DB-05F1B018E8DF}"/>
              </a:ext>
            </a:extLst>
          </p:cNvPr>
          <p:cNvSpPr>
            <a:spLocks noGrp="1"/>
          </p:cNvSpPr>
          <p:nvPr>
            <p:ph idx="1"/>
          </p:nvPr>
        </p:nvSpPr>
        <p:spPr/>
        <p:txBody>
          <a:bodyPr/>
          <a:lstStyle/>
          <a:p>
            <a:r>
              <a:rPr lang="zh-TW" altLang="en-US" dirty="0"/>
              <a:t>平均連結聚合演算法</a:t>
            </a:r>
            <a:r>
              <a:rPr lang="en-US" altLang="zh-TW" dirty="0"/>
              <a:t>(average-linkage agglomerative algorithm</a:t>
            </a:r>
            <a:r>
              <a:rPr lang="en-US" altLang="zh-TW" dirty="0" smtClean="0"/>
              <a:t>)</a:t>
            </a:r>
            <a:r>
              <a:rPr lang="zh-TW" altLang="en-US" dirty="0" smtClean="0"/>
              <a:t>：群</a:t>
            </a:r>
            <a:r>
              <a:rPr lang="zh-TW" altLang="en-US" dirty="0"/>
              <a:t>間的距離定義為</a:t>
            </a:r>
            <a:r>
              <a:rPr lang="zh-TW" altLang="en-US" dirty="0">
                <a:solidFill>
                  <a:srgbClr val="FF0000"/>
                </a:solidFill>
              </a:rPr>
              <a:t>兩群間各點間的距離總和平均</a:t>
            </a:r>
            <a:r>
              <a:rPr lang="zh-TW" altLang="en-US" dirty="0"/>
              <a:t>，下圖為平均連結聚合演算法示意圖，所有線段加總平均即為兩群集間的距離</a:t>
            </a:r>
          </a:p>
        </p:txBody>
      </p:sp>
      <p:sp>
        <p:nvSpPr>
          <p:cNvPr id="4" name="投影片編號版面配置區 3">
            <a:extLst>
              <a:ext uri="{FF2B5EF4-FFF2-40B4-BE49-F238E27FC236}">
                <a16:creationId xmlns:a16="http://schemas.microsoft.com/office/drawing/2014/main" id="{70D74F8F-5B7C-4A87-B41E-2717D3214CBF}"/>
              </a:ext>
            </a:extLst>
          </p:cNvPr>
          <p:cNvSpPr>
            <a:spLocks noGrp="1"/>
          </p:cNvSpPr>
          <p:nvPr>
            <p:ph type="sldNum" sz="quarter" idx="12"/>
          </p:nvPr>
        </p:nvSpPr>
        <p:spPr/>
        <p:txBody>
          <a:bodyPr/>
          <a:lstStyle/>
          <a:p>
            <a:fld id="{239F4BFF-D0B2-447F-8851-E99F22C0E7D2}" type="slidenum">
              <a:rPr lang="zh-TW" altLang="en-US" smtClean="0"/>
              <a:t>29</a:t>
            </a:fld>
            <a:endParaRPr lang="zh-TW" altLang="en-US"/>
          </a:p>
        </p:txBody>
      </p:sp>
      <p:pic>
        <p:nvPicPr>
          <p:cNvPr id="5124" name="Picture 4">
            <a:extLst>
              <a:ext uri="{FF2B5EF4-FFF2-40B4-BE49-F238E27FC236}">
                <a16:creationId xmlns:a16="http://schemas.microsoft.com/office/drawing/2014/main" id="{F119B502-259D-4929-A940-8B1C42C07A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98816" y="3189304"/>
            <a:ext cx="5151234" cy="3013279"/>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a:extLst>
              <a:ext uri="{FF2B5EF4-FFF2-40B4-BE49-F238E27FC236}">
                <a16:creationId xmlns:a16="http://schemas.microsoft.com/office/drawing/2014/main" id="{0A802601-AD62-48BF-B7A6-02C1F4045171}"/>
              </a:ext>
            </a:extLst>
          </p:cNvPr>
          <p:cNvSpPr/>
          <p:nvPr/>
        </p:nvSpPr>
        <p:spPr>
          <a:xfrm>
            <a:off x="4618672" y="6202583"/>
            <a:ext cx="2954655" cy="369332"/>
          </a:xfrm>
          <a:prstGeom prst="rect">
            <a:avLst/>
          </a:prstGeom>
        </p:spPr>
        <p:txBody>
          <a:bodyPr wrap="none">
            <a:spAutoFit/>
          </a:bodyPr>
          <a:lstStyle/>
          <a:p>
            <a:r>
              <a:rPr lang="zh-TW" altLang="zh-TW" dirty="0">
                <a:latin typeface="Times New Roman" panose="02020603050405020304" pitchFamily="18" charset="0"/>
                <a:ea typeface="標楷體" panose="03000509000000000000" pitchFamily="65" charset="-120"/>
                <a:cs typeface="Times New Roman" panose="02020603050405020304" pitchFamily="18" charset="0"/>
              </a:rPr>
              <a:t>平均連結聚合演算法示意圖</a:t>
            </a:r>
            <a:endParaRPr lang="zh-TW" altLang="en-US" dirty="0"/>
          </a:p>
        </p:txBody>
      </p:sp>
    </p:spTree>
    <p:extLst>
      <p:ext uri="{BB962C8B-B14F-4D97-AF65-F5344CB8AC3E}">
        <p14:creationId xmlns:p14="http://schemas.microsoft.com/office/powerpoint/2010/main" val="39414912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5E6CEEB-68D0-410A-9D99-AA0696E15737}"/>
              </a:ext>
            </a:extLst>
          </p:cNvPr>
          <p:cNvSpPr>
            <a:spLocks noGrp="1"/>
          </p:cNvSpPr>
          <p:nvPr>
            <p:ph type="title"/>
          </p:nvPr>
        </p:nvSpPr>
        <p:spPr/>
        <p:txBody>
          <a:bodyPr/>
          <a:lstStyle/>
          <a:p>
            <a:r>
              <a:rPr lang="zh-TW" altLang="en-US" dirty="0"/>
              <a:t>沃德法</a:t>
            </a:r>
            <a:r>
              <a:rPr lang="en-US" altLang="zh-TW" dirty="0"/>
              <a:t>(ward's method): </a:t>
            </a:r>
            <a:endParaRPr lang="zh-TW" altLang="en-US" dirty="0"/>
          </a:p>
        </p:txBody>
      </p:sp>
      <p:sp>
        <p:nvSpPr>
          <p:cNvPr id="3" name="內容版面配置區 2">
            <a:extLst>
              <a:ext uri="{FF2B5EF4-FFF2-40B4-BE49-F238E27FC236}">
                <a16:creationId xmlns:a16="http://schemas.microsoft.com/office/drawing/2014/main" id="{7E51E456-C528-4DCD-95D6-AD7273BC624A}"/>
              </a:ext>
            </a:extLst>
          </p:cNvPr>
          <p:cNvSpPr>
            <a:spLocks noGrp="1"/>
          </p:cNvSpPr>
          <p:nvPr>
            <p:ph idx="1"/>
          </p:nvPr>
        </p:nvSpPr>
        <p:spPr/>
        <p:txBody>
          <a:bodyPr/>
          <a:lstStyle/>
          <a:p>
            <a:r>
              <a:rPr lang="zh-TW" altLang="en-US" dirty="0"/>
              <a:t>沃德法</a:t>
            </a:r>
            <a:r>
              <a:rPr lang="en-US" altLang="zh-TW" dirty="0"/>
              <a:t>(ward‘s method):</a:t>
            </a:r>
            <a:r>
              <a:rPr lang="zh-TW" altLang="en-US" dirty="0"/>
              <a:t> 各點到合併</a:t>
            </a:r>
            <a:r>
              <a:rPr lang="zh-TW" altLang="en-US" dirty="0">
                <a:solidFill>
                  <a:srgbClr val="FF0000"/>
                </a:solidFill>
              </a:rPr>
              <a:t>群中心的距離平方和</a:t>
            </a:r>
            <a:r>
              <a:rPr lang="zh-TW" altLang="en-US" dirty="0"/>
              <a:t>。沃德法使用的前提，各點距離必須是歐式距離，下圖為沃德法示意圖，所有線段距離平方和即為兩群集間的距離</a:t>
            </a:r>
            <a:br>
              <a:rPr lang="zh-TW" altLang="en-US" dirty="0"/>
            </a:br>
            <a:endParaRPr lang="zh-TW" altLang="en-US" dirty="0"/>
          </a:p>
        </p:txBody>
      </p:sp>
      <p:sp>
        <p:nvSpPr>
          <p:cNvPr id="4" name="投影片編號版面配置區 3">
            <a:extLst>
              <a:ext uri="{FF2B5EF4-FFF2-40B4-BE49-F238E27FC236}">
                <a16:creationId xmlns:a16="http://schemas.microsoft.com/office/drawing/2014/main" id="{86531571-134E-4257-8574-66A0AB3E007B}"/>
              </a:ext>
            </a:extLst>
          </p:cNvPr>
          <p:cNvSpPr>
            <a:spLocks noGrp="1"/>
          </p:cNvSpPr>
          <p:nvPr>
            <p:ph type="sldNum" sz="quarter" idx="12"/>
          </p:nvPr>
        </p:nvSpPr>
        <p:spPr/>
        <p:txBody>
          <a:bodyPr/>
          <a:lstStyle/>
          <a:p>
            <a:fld id="{239F4BFF-D0B2-447F-8851-E99F22C0E7D2}" type="slidenum">
              <a:rPr lang="zh-TW" altLang="en-US" smtClean="0"/>
              <a:t>30</a:t>
            </a:fld>
            <a:endParaRPr lang="zh-TW" altLang="en-US"/>
          </a:p>
        </p:txBody>
      </p:sp>
      <p:grpSp>
        <p:nvGrpSpPr>
          <p:cNvPr id="6153" name="群組 6152">
            <a:extLst>
              <a:ext uri="{FF2B5EF4-FFF2-40B4-BE49-F238E27FC236}">
                <a16:creationId xmlns:a16="http://schemas.microsoft.com/office/drawing/2014/main" id="{95461796-0252-4747-8A9E-961F1811A167}"/>
              </a:ext>
            </a:extLst>
          </p:cNvPr>
          <p:cNvGrpSpPr/>
          <p:nvPr/>
        </p:nvGrpSpPr>
        <p:grpSpPr>
          <a:xfrm>
            <a:off x="3676650" y="3239924"/>
            <a:ext cx="4838700" cy="2847975"/>
            <a:chOff x="3676650" y="3239924"/>
            <a:chExt cx="4838700" cy="2847975"/>
          </a:xfrm>
        </p:grpSpPr>
        <p:pic>
          <p:nvPicPr>
            <p:cNvPr id="11" name="圖片 10">
              <a:extLst>
                <a:ext uri="{FF2B5EF4-FFF2-40B4-BE49-F238E27FC236}">
                  <a16:creationId xmlns:a16="http://schemas.microsoft.com/office/drawing/2014/main" id="{A958E574-6A36-4704-B241-B41A859363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76650" y="3239924"/>
              <a:ext cx="4838700" cy="2847975"/>
            </a:xfrm>
            <a:prstGeom prst="rect">
              <a:avLst/>
            </a:prstGeom>
          </p:spPr>
        </p:pic>
        <p:cxnSp>
          <p:nvCxnSpPr>
            <p:cNvPr id="14" name="直線單箭頭接點 13">
              <a:extLst>
                <a:ext uri="{FF2B5EF4-FFF2-40B4-BE49-F238E27FC236}">
                  <a16:creationId xmlns:a16="http://schemas.microsoft.com/office/drawing/2014/main" id="{45885F8B-13C5-4FA6-8784-AE273E5A560B}"/>
                </a:ext>
              </a:extLst>
            </p:cNvPr>
            <p:cNvCxnSpPr>
              <a:cxnSpLocks/>
            </p:cNvCxnSpPr>
            <p:nvPr/>
          </p:nvCxnSpPr>
          <p:spPr>
            <a:xfrm flipV="1">
              <a:off x="5123935" y="4578357"/>
              <a:ext cx="672297" cy="76022"/>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8" name="直線單箭頭接點 17">
              <a:extLst>
                <a:ext uri="{FF2B5EF4-FFF2-40B4-BE49-F238E27FC236}">
                  <a16:creationId xmlns:a16="http://schemas.microsoft.com/office/drawing/2014/main" id="{F916C1BC-660D-49E0-B446-2F98F71A3D62}"/>
                </a:ext>
              </a:extLst>
            </p:cNvPr>
            <p:cNvCxnSpPr>
              <a:cxnSpLocks/>
            </p:cNvCxnSpPr>
            <p:nvPr/>
          </p:nvCxnSpPr>
          <p:spPr>
            <a:xfrm flipV="1">
              <a:off x="4301173" y="4578357"/>
              <a:ext cx="1481789" cy="710201"/>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 name="直線單箭頭接點 19">
              <a:extLst>
                <a:ext uri="{FF2B5EF4-FFF2-40B4-BE49-F238E27FC236}">
                  <a16:creationId xmlns:a16="http://schemas.microsoft.com/office/drawing/2014/main" id="{5A160B5A-4771-4318-9507-4CC83BCDAA37}"/>
                </a:ext>
              </a:extLst>
            </p:cNvPr>
            <p:cNvCxnSpPr>
              <a:cxnSpLocks/>
            </p:cNvCxnSpPr>
            <p:nvPr/>
          </p:nvCxnSpPr>
          <p:spPr>
            <a:xfrm>
              <a:off x="4621427" y="4530708"/>
              <a:ext cx="1161535" cy="34606"/>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7" name="直線單箭頭接點 36">
              <a:extLst>
                <a:ext uri="{FF2B5EF4-FFF2-40B4-BE49-F238E27FC236}">
                  <a16:creationId xmlns:a16="http://schemas.microsoft.com/office/drawing/2014/main" id="{4B2F6311-97AD-49CB-AA40-783F985FFD4A}"/>
                </a:ext>
              </a:extLst>
            </p:cNvPr>
            <p:cNvCxnSpPr>
              <a:cxnSpLocks/>
            </p:cNvCxnSpPr>
            <p:nvPr/>
          </p:nvCxnSpPr>
          <p:spPr>
            <a:xfrm flipV="1">
              <a:off x="5737656" y="4176584"/>
              <a:ext cx="580768" cy="384470"/>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9" name="直線單箭頭接點 38">
              <a:extLst>
                <a:ext uri="{FF2B5EF4-FFF2-40B4-BE49-F238E27FC236}">
                  <a16:creationId xmlns:a16="http://schemas.microsoft.com/office/drawing/2014/main" id="{DAEC728C-D36C-47AA-8E6D-7A7CBC930DB0}"/>
                </a:ext>
              </a:extLst>
            </p:cNvPr>
            <p:cNvCxnSpPr>
              <a:cxnSpLocks/>
            </p:cNvCxnSpPr>
            <p:nvPr/>
          </p:nvCxnSpPr>
          <p:spPr>
            <a:xfrm flipV="1">
              <a:off x="5737369" y="3931135"/>
              <a:ext cx="1389134" cy="675114"/>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3" name="直線單箭頭接點 42">
              <a:extLst>
                <a:ext uri="{FF2B5EF4-FFF2-40B4-BE49-F238E27FC236}">
                  <a16:creationId xmlns:a16="http://schemas.microsoft.com/office/drawing/2014/main" id="{AE8AB6BC-D88E-4CC7-A555-5E312D998149}"/>
                </a:ext>
              </a:extLst>
            </p:cNvPr>
            <p:cNvCxnSpPr>
              <a:cxnSpLocks/>
            </p:cNvCxnSpPr>
            <p:nvPr/>
          </p:nvCxnSpPr>
          <p:spPr>
            <a:xfrm flipV="1">
              <a:off x="5737369" y="4313224"/>
              <a:ext cx="2212145" cy="293025"/>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2" name="加號 11">
              <a:extLst>
                <a:ext uri="{FF2B5EF4-FFF2-40B4-BE49-F238E27FC236}">
                  <a16:creationId xmlns:a16="http://schemas.microsoft.com/office/drawing/2014/main" id="{C4298DCD-9604-4DB1-B2FE-17197063E661}"/>
                </a:ext>
              </a:extLst>
            </p:cNvPr>
            <p:cNvSpPr/>
            <p:nvPr/>
          </p:nvSpPr>
          <p:spPr>
            <a:xfrm>
              <a:off x="5599254" y="4442250"/>
              <a:ext cx="311084" cy="282804"/>
            </a:xfrm>
            <a:prstGeom prst="mathPlus">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5" name="矩形 4">
            <a:extLst>
              <a:ext uri="{FF2B5EF4-FFF2-40B4-BE49-F238E27FC236}">
                <a16:creationId xmlns:a16="http://schemas.microsoft.com/office/drawing/2014/main" id="{4D16C3E6-6A10-4AA0-B602-6931BF304E68}"/>
              </a:ext>
            </a:extLst>
          </p:cNvPr>
          <p:cNvSpPr/>
          <p:nvPr/>
        </p:nvSpPr>
        <p:spPr>
          <a:xfrm>
            <a:off x="5202194" y="6211501"/>
            <a:ext cx="1569660" cy="369332"/>
          </a:xfrm>
          <a:prstGeom prst="rect">
            <a:avLst/>
          </a:prstGeom>
        </p:spPr>
        <p:txBody>
          <a:bodyPr wrap="none">
            <a:spAutoFit/>
          </a:bodyPr>
          <a:lstStyle/>
          <a:p>
            <a:r>
              <a:rPr lang="zh-TW" altLang="zh-TW" dirty="0">
                <a:latin typeface="Times New Roman" panose="02020603050405020304" pitchFamily="18" charset="0"/>
                <a:ea typeface="標楷體" panose="03000509000000000000" pitchFamily="65" charset="-120"/>
                <a:cs typeface="Times New Roman" panose="02020603050405020304" pitchFamily="18" charset="0"/>
              </a:rPr>
              <a:t>沃德法示意圖</a:t>
            </a:r>
            <a:endParaRPr lang="zh-TW" altLang="en-US" dirty="0"/>
          </a:p>
        </p:txBody>
      </p:sp>
    </p:spTree>
    <p:extLst>
      <p:ext uri="{BB962C8B-B14F-4D97-AF65-F5344CB8AC3E}">
        <p14:creationId xmlns:p14="http://schemas.microsoft.com/office/powerpoint/2010/main" val="46801871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30AF2A7-04EF-4204-9D3B-8C8B8A9F678C}"/>
              </a:ext>
            </a:extLst>
          </p:cNvPr>
          <p:cNvSpPr>
            <a:spLocks noGrp="1"/>
          </p:cNvSpPr>
          <p:nvPr>
            <p:ph type="title"/>
          </p:nvPr>
        </p:nvSpPr>
        <p:spPr/>
        <p:txBody>
          <a:bodyPr/>
          <a:lstStyle/>
          <a:p>
            <a:r>
              <a:rPr lang="zh-TW" altLang="en-US" dirty="0"/>
              <a:t>序列的相異性度量</a:t>
            </a:r>
            <a:r>
              <a:rPr lang="en-US" altLang="zh-TW" dirty="0"/>
              <a:t>(dissimilarity measures)</a:t>
            </a:r>
            <a:endParaRPr lang="zh-TW" altLang="en-US" dirty="0"/>
          </a:p>
        </p:txBody>
      </p:sp>
      <p:sp>
        <p:nvSpPr>
          <p:cNvPr id="3" name="內容版面配置區 2">
            <a:extLst>
              <a:ext uri="{FF2B5EF4-FFF2-40B4-BE49-F238E27FC236}">
                <a16:creationId xmlns:a16="http://schemas.microsoft.com/office/drawing/2014/main" id="{B90F944A-9666-4708-9E90-0F4402FAF4D6}"/>
              </a:ext>
            </a:extLst>
          </p:cNvPr>
          <p:cNvSpPr>
            <a:spLocks noGrp="1"/>
          </p:cNvSpPr>
          <p:nvPr>
            <p:ph idx="1"/>
          </p:nvPr>
        </p:nvSpPr>
        <p:spPr/>
        <p:txBody>
          <a:bodyPr>
            <a:normAutofit fontScale="92500"/>
          </a:bodyPr>
          <a:lstStyle/>
          <a:p>
            <a:r>
              <a:rPr lang="zh-TW" altLang="zh-TW" dirty="0"/>
              <a:t>單一連結聚合演算法、完整連結聚合演算法、平均連結聚合演算法</a:t>
            </a:r>
            <a:r>
              <a:rPr lang="zh-TW" altLang="en-US" dirty="0"/>
              <a:t>的輸入</a:t>
            </a:r>
            <a:r>
              <a:rPr lang="zh-TW" altLang="zh-TW" dirty="0"/>
              <a:t>可以使用任何能夠</a:t>
            </a:r>
            <a:r>
              <a:rPr lang="zh-TW" altLang="en-US" dirty="0"/>
              <a:t>代表</a:t>
            </a:r>
            <a:r>
              <a:rPr lang="zh-TW" altLang="zh-TW" dirty="0"/>
              <a:t>距離的</a:t>
            </a:r>
            <a:r>
              <a:rPr lang="zh-TW" altLang="zh-TW" dirty="0">
                <a:solidFill>
                  <a:srgbClr val="FF0000"/>
                </a:solidFill>
              </a:rPr>
              <a:t>相異性度量</a:t>
            </a:r>
            <a:r>
              <a:rPr lang="en-US" altLang="zh-TW" dirty="0">
                <a:solidFill>
                  <a:srgbClr val="FF0000"/>
                </a:solidFill>
              </a:rPr>
              <a:t>(dissimilarity measures)</a:t>
            </a:r>
            <a:r>
              <a:rPr lang="zh-TW" altLang="zh-TW" dirty="0"/>
              <a:t>，如相似度矩陣，而沃德法輸入的前提要求使用歐式距離矩陣當作輸入</a:t>
            </a:r>
            <a:endParaRPr lang="en-US" altLang="zh-TW" dirty="0"/>
          </a:p>
          <a:p>
            <a:r>
              <a:rPr lang="zh-TW" altLang="en-US" dirty="0"/>
              <a:t>下列有幾種常見的演算法可以計算序列與序列間的相異性度量 </a:t>
            </a:r>
            <a:r>
              <a:rPr lang="nl-NL" altLang="zh-TW" dirty="0"/>
              <a:t>(Gabadinho, Ritschard et al. 2009)</a:t>
            </a:r>
            <a:endParaRPr lang="en-US" altLang="zh-TW" dirty="0"/>
          </a:p>
          <a:p>
            <a:pPr lvl="1"/>
            <a:r>
              <a:rPr lang="zh-TW" altLang="en-US" dirty="0"/>
              <a:t>最佳匹配法</a:t>
            </a:r>
            <a:r>
              <a:rPr lang="en-US" altLang="zh-TW" dirty="0"/>
              <a:t>(OM</a:t>
            </a:r>
            <a:r>
              <a:rPr lang="zh-TW" altLang="en-US" dirty="0"/>
              <a:t>，</a:t>
            </a:r>
            <a:r>
              <a:rPr lang="en-US" altLang="zh-TW" dirty="0"/>
              <a:t>Optimal Matching)</a:t>
            </a:r>
            <a:r>
              <a:rPr lang="zh-TW" altLang="en-US" dirty="0"/>
              <a:t> </a:t>
            </a:r>
            <a:endParaRPr lang="en-US" altLang="zh-TW" dirty="0"/>
          </a:p>
          <a:p>
            <a:pPr lvl="1"/>
            <a:r>
              <a:rPr lang="zh-TW" altLang="en-US" dirty="0"/>
              <a:t>序列間最長共同前綴</a:t>
            </a:r>
            <a:r>
              <a:rPr lang="en-US" altLang="zh-TW" dirty="0"/>
              <a:t>(LCP</a:t>
            </a:r>
            <a:r>
              <a:rPr lang="zh-TW" altLang="en-US" dirty="0"/>
              <a:t>，</a:t>
            </a:r>
            <a:r>
              <a:rPr lang="en-US" altLang="zh-TW" dirty="0"/>
              <a:t>Longest Common Prefix)</a:t>
            </a:r>
            <a:r>
              <a:rPr lang="zh-TW" altLang="en-US" dirty="0"/>
              <a:t> </a:t>
            </a:r>
            <a:endParaRPr lang="en-US" altLang="zh-TW" dirty="0"/>
          </a:p>
          <a:p>
            <a:pPr lvl="1"/>
            <a:r>
              <a:rPr lang="zh-TW" altLang="en-US" dirty="0"/>
              <a:t>最長共同子序列</a:t>
            </a:r>
            <a:r>
              <a:rPr lang="en-US" altLang="zh-TW" dirty="0"/>
              <a:t>(LCS</a:t>
            </a:r>
            <a:r>
              <a:rPr lang="zh-TW" altLang="en-US" dirty="0"/>
              <a:t>，</a:t>
            </a:r>
            <a:r>
              <a:rPr lang="en-US" altLang="zh-TW" dirty="0"/>
              <a:t>Longest Common Subsequence)</a:t>
            </a:r>
            <a:r>
              <a:rPr lang="zh-TW" altLang="en-US" dirty="0"/>
              <a:t>，</a:t>
            </a:r>
            <a:endParaRPr lang="en-US" altLang="zh-TW" dirty="0"/>
          </a:p>
          <a:p>
            <a:pPr lvl="1"/>
            <a:r>
              <a:rPr lang="zh-TW" altLang="en-US" dirty="0"/>
              <a:t>匹配子序列數</a:t>
            </a:r>
            <a:r>
              <a:rPr lang="en-US" altLang="zh-TW" dirty="0"/>
              <a:t>(NMS, Number of Matching Subsequences)</a:t>
            </a:r>
            <a:endParaRPr lang="en-US" altLang="zh-TW" b="0" dirty="0">
              <a:effectLst/>
            </a:endParaRPr>
          </a:p>
          <a:p>
            <a:pPr marL="0" indent="0">
              <a:buNone/>
            </a:pPr>
            <a:r>
              <a:rPr lang="en-US" altLang="zh-TW" dirty="0"/>
              <a:t/>
            </a:r>
            <a:br>
              <a:rPr lang="en-US" altLang="zh-TW" dirty="0"/>
            </a:br>
            <a:endParaRPr lang="zh-TW" altLang="en-US" dirty="0"/>
          </a:p>
        </p:txBody>
      </p:sp>
      <p:sp>
        <p:nvSpPr>
          <p:cNvPr id="4" name="投影片編號版面配置區 3">
            <a:extLst>
              <a:ext uri="{FF2B5EF4-FFF2-40B4-BE49-F238E27FC236}">
                <a16:creationId xmlns:a16="http://schemas.microsoft.com/office/drawing/2014/main" id="{05E9C15B-6C9C-4D66-A159-2D0B727F6166}"/>
              </a:ext>
            </a:extLst>
          </p:cNvPr>
          <p:cNvSpPr>
            <a:spLocks noGrp="1"/>
          </p:cNvSpPr>
          <p:nvPr>
            <p:ph type="sldNum" sz="quarter" idx="12"/>
          </p:nvPr>
        </p:nvSpPr>
        <p:spPr/>
        <p:txBody>
          <a:bodyPr/>
          <a:lstStyle/>
          <a:p>
            <a:fld id="{239F4BFF-D0B2-447F-8851-E99F22C0E7D2}" type="slidenum">
              <a:rPr lang="zh-TW" altLang="en-US" smtClean="0"/>
              <a:t>31</a:t>
            </a:fld>
            <a:endParaRPr lang="zh-TW" altLang="en-US"/>
          </a:p>
        </p:txBody>
      </p:sp>
    </p:spTree>
    <p:extLst>
      <p:ext uri="{BB962C8B-B14F-4D97-AF65-F5344CB8AC3E}">
        <p14:creationId xmlns:p14="http://schemas.microsoft.com/office/powerpoint/2010/main" val="199492047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9628B66-AB97-4839-BF0D-C0C61245CE25}"/>
              </a:ext>
            </a:extLst>
          </p:cNvPr>
          <p:cNvSpPr>
            <a:spLocks noGrp="1"/>
          </p:cNvSpPr>
          <p:nvPr>
            <p:ph type="title"/>
          </p:nvPr>
        </p:nvSpPr>
        <p:spPr/>
        <p:txBody>
          <a:bodyPr/>
          <a:lstStyle/>
          <a:p>
            <a:r>
              <a:rPr lang="zh-TW" altLang="en-US" dirty="0"/>
              <a:t>評估指標</a:t>
            </a:r>
            <a:r>
              <a:rPr lang="en-US" altLang="zh-TW" dirty="0"/>
              <a:t>(Evaluation Metrics)</a:t>
            </a:r>
            <a:r>
              <a:rPr lang="zh-TW" altLang="en-US" dirty="0"/>
              <a:t> </a:t>
            </a:r>
          </a:p>
        </p:txBody>
      </p:sp>
      <p:sp>
        <p:nvSpPr>
          <p:cNvPr id="3" name="內容版面配置區 2">
            <a:extLst>
              <a:ext uri="{FF2B5EF4-FFF2-40B4-BE49-F238E27FC236}">
                <a16:creationId xmlns:a16="http://schemas.microsoft.com/office/drawing/2014/main" id="{B3BBF0AF-CD90-4068-8C50-AE2D50AFA5F2}"/>
              </a:ext>
            </a:extLst>
          </p:cNvPr>
          <p:cNvSpPr>
            <a:spLocks noGrp="1"/>
          </p:cNvSpPr>
          <p:nvPr>
            <p:ph idx="1"/>
          </p:nvPr>
        </p:nvSpPr>
        <p:spPr/>
        <p:txBody>
          <a:bodyPr/>
          <a:lstStyle/>
          <a:p>
            <a:r>
              <a:rPr lang="zh-TW" altLang="en-US" dirty="0"/>
              <a:t>過去的論文著重在探討利用</a:t>
            </a:r>
            <a:r>
              <a:rPr lang="en-US" altLang="zh-TW" dirty="0"/>
              <a:t>OM</a:t>
            </a:r>
            <a:r>
              <a:rPr lang="zh-TW" altLang="en-US" dirty="0"/>
              <a:t>計算序列間的距離矩陣，搭配沃德法計算群聚距離</a:t>
            </a:r>
            <a:r>
              <a:rPr lang="en-US" altLang="zh-TW" dirty="0"/>
              <a:t>(Jovanović, </a:t>
            </a:r>
            <a:r>
              <a:rPr lang="en-US" altLang="zh-TW" dirty="0" err="1"/>
              <a:t>Gašević</a:t>
            </a:r>
            <a:r>
              <a:rPr lang="en-US" altLang="zh-TW" dirty="0"/>
              <a:t> et al. 2017, </a:t>
            </a:r>
            <a:r>
              <a:rPr lang="en-US" altLang="zh-TW" dirty="0" err="1"/>
              <a:t>Akçapinar</a:t>
            </a:r>
            <a:r>
              <a:rPr lang="en-US" altLang="zh-TW" dirty="0"/>
              <a:t>, Chen et al. 2020)</a:t>
            </a:r>
          </a:p>
          <a:p>
            <a:endParaRPr lang="en-US" altLang="zh-TW" dirty="0"/>
          </a:p>
          <a:p>
            <a:r>
              <a:rPr lang="zh-TW" altLang="en-US" dirty="0"/>
              <a:t>但是沃德法的計算要求使用歐式距離，過去文獻計算序列間的距離矩陣搭配沃德法在數學模型上的使用有誤</a:t>
            </a:r>
          </a:p>
        </p:txBody>
      </p:sp>
      <p:sp>
        <p:nvSpPr>
          <p:cNvPr id="4" name="投影片編號版面配置區 3">
            <a:extLst>
              <a:ext uri="{FF2B5EF4-FFF2-40B4-BE49-F238E27FC236}">
                <a16:creationId xmlns:a16="http://schemas.microsoft.com/office/drawing/2014/main" id="{8D5144EF-84CF-4FCB-93A3-EC9D1832E0C5}"/>
              </a:ext>
            </a:extLst>
          </p:cNvPr>
          <p:cNvSpPr>
            <a:spLocks noGrp="1"/>
          </p:cNvSpPr>
          <p:nvPr>
            <p:ph type="sldNum" sz="quarter" idx="12"/>
          </p:nvPr>
        </p:nvSpPr>
        <p:spPr/>
        <p:txBody>
          <a:bodyPr/>
          <a:lstStyle/>
          <a:p>
            <a:fld id="{239F4BFF-D0B2-447F-8851-E99F22C0E7D2}" type="slidenum">
              <a:rPr lang="zh-TW" altLang="en-US" smtClean="0"/>
              <a:t>32</a:t>
            </a:fld>
            <a:endParaRPr lang="zh-TW" altLang="en-US"/>
          </a:p>
        </p:txBody>
      </p:sp>
    </p:spTree>
    <p:extLst>
      <p:ext uri="{BB962C8B-B14F-4D97-AF65-F5344CB8AC3E}">
        <p14:creationId xmlns:p14="http://schemas.microsoft.com/office/powerpoint/2010/main" val="335134199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A5966AA-57B9-463F-856A-BA7ECCCF9488}"/>
              </a:ext>
            </a:extLst>
          </p:cNvPr>
          <p:cNvSpPr>
            <a:spLocks noGrp="1"/>
          </p:cNvSpPr>
          <p:nvPr>
            <p:ph type="title"/>
          </p:nvPr>
        </p:nvSpPr>
        <p:spPr/>
        <p:txBody>
          <a:bodyPr/>
          <a:lstStyle/>
          <a:p>
            <a:r>
              <a:rPr lang="zh-TW" altLang="en-US" dirty="0"/>
              <a:t>評估指標</a:t>
            </a:r>
            <a:r>
              <a:rPr lang="en-US" altLang="zh-TW" dirty="0"/>
              <a:t>(Evaluation Metrics)</a:t>
            </a:r>
            <a:endParaRPr lang="zh-TW" altLang="en-US" dirty="0"/>
          </a:p>
        </p:txBody>
      </p:sp>
      <p:sp>
        <p:nvSpPr>
          <p:cNvPr id="3" name="內容版面配置區 2">
            <a:extLst>
              <a:ext uri="{FF2B5EF4-FFF2-40B4-BE49-F238E27FC236}">
                <a16:creationId xmlns:a16="http://schemas.microsoft.com/office/drawing/2014/main" id="{DF553625-186A-428F-9369-878033191D33}"/>
              </a:ext>
            </a:extLst>
          </p:cNvPr>
          <p:cNvSpPr>
            <a:spLocks noGrp="1"/>
          </p:cNvSpPr>
          <p:nvPr>
            <p:ph idx="1"/>
          </p:nvPr>
        </p:nvSpPr>
        <p:spPr/>
        <p:txBody>
          <a:bodyPr/>
          <a:lstStyle/>
          <a:p>
            <a:r>
              <a:rPr lang="zh-TW" altLang="en-US" dirty="0"/>
              <a:t>因此本研究將比較序列利用</a:t>
            </a:r>
            <a:r>
              <a:rPr lang="en-US" altLang="zh-TW" dirty="0"/>
              <a:t>OM, LCP, LCS, NMS</a:t>
            </a:r>
            <a:r>
              <a:rPr lang="zh-TW" altLang="en-US" dirty="0"/>
              <a:t>四種演算法計算出的相異性度量矩陣，搭配單一連結聚合演算法、完整連結聚合演算法、平均連結聚合演算法，為了找出最佳的演算法</a:t>
            </a:r>
            <a:endParaRPr lang="en-US" altLang="zh-TW" dirty="0"/>
          </a:p>
          <a:p>
            <a:endParaRPr lang="en-US" altLang="zh-TW" dirty="0"/>
          </a:p>
          <a:p>
            <a:r>
              <a:rPr lang="zh-TW" altLang="en-US" dirty="0"/>
              <a:t>我們使用了兩種不同的評估指標</a:t>
            </a:r>
            <a:r>
              <a:rPr lang="en-US" altLang="zh-TW" dirty="0"/>
              <a:t>(Evaluation Metrics)</a:t>
            </a:r>
            <a:r>
              <a:rPr lang="zh-TW" altLang="en-US" dirty="0"/>
              <a:t>，分別是輪廓係數</a:t>
            </a:r>
            <a:r>
              <a:rPr lang="en-US" altLang="zh-TW" dirty="0"/>
              <a:t>(Silhouette Coefficient)</a:t>
            </a:r>
            <a:r>
              <a:rPr lang="zh-TW" altLang="en-US" dirty="0"/>
              <a:t>以及是否有類別不平衡</a:t>
            </a:r>
            <a:r>
              <a:rPr lang="en-US" altLang="zh-TW" dirty="0"/>
              <a:t>(Class Imbalance)</a:t>
            </a:r>
            <a:endParaRPr lang="zh-TW" altLang="en-US" dirty="0"/>
          </a:p>
        </p:txBody>
      </p:sp>
      <p:sp>
        <p:nvSpPr>
          <p:cNvPr id="4" name="投影片編號版面配置區 3">
            <a:extLst>
              <a:ext uri="{FF2B5EF4-FFF2-40B4-BE49-F238E27FC236}">
                <a16:creationId xmlns:a16="http://schemas.microsoft.com/office/drawing/2014/main" id="{F8CFF080-E1FB-44DB-BC92-2CFD706ACFD5}"/>
              </a:ext>
            </a:extLst>
          </p:cNvPr>
          <p:cNvSpPr>
            <a:spLocks noGrp="1"/>
          </p:cNvSpPr>
          <p:nvPr>
            <p:ph type="sldNum" sz="quarter" idx="12"/>
          </p:nvPr>
        </p:nvSpPr>
        <p:spPr/>
        <p:txBody>
          <a:bodyPr/>
          <a:lstStyle/>
          <a:p>
            <a:fld id="{239F4BFF-D0B2-447F-8851-E99F22C0E7D2}" type="slidenum">
              <a:rPr lang="zh-TW" altLang="en-US" smtClean="0"/>
              <a:t>33</a:t>
            </a:fld>
            <a:endParaRPr lang="zh-TW" altLang="en-US"/>
          </a:p>
        </p:txBody>
      </p:sp>
    </p:spTree>
    <p:extLst>
      <p:ext uri="{BB962C8B-B14F-4D97-AF65-F5344CB8AC3E}">
        <p14:creationId xmlns:p14="http://schemas.microsoft.com/office/powerpoint/2010/main" val="129137002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F4B631D-A731-4011-9423-605743F319FA}"/>
              </a:ext>
            </a:extLst>
          </p:cNvPr>
          <p:cNvSpPr>
            <a:spLocks noGrp="1"/>
          </p:cNvSpPr>
          <p:nvPr>
            <p:ph type="title"/>
          </p:nvPr>
        </p:nvSpPr>
        <p:spPr/>
        <p:txBody>
          <a:bodyPr/>
          <a:lstStyle/>
          <a:p>
            <a:r>
              <a:rPr lang="zh-TW" altLang="en-US" dirty="0" smtClean="0">
                <a:latin typeface="Times New Roman" panose="02020603050405020304" pitchFamily="18" charset="0"/>
                <a:cs typeface="Times New Roman" panose="02020603050405020304" pitchFamily="18" charset="0"/>
              </a:rPr>
              <a:t>結果與討論</a:t>
            </a:r>
            <a:endParaRPr lang="zh-TW" altLang="en-US" dirty="0"/>
          </a:p>
        </p:txBody>
      </p:sp>
      <p:sp>
        <p:nvSpPr>
          <p:cNvPr id="3" name="內容版面配置區 2">
            <a:extLst>
              <a:ext uri="{FF2B5EF4-FFF2-40B4-BE49-F238E27FC236}">
                <a16:creationId xmlns:a16="http://schemas.microsoft.com/office/drawing/2014/main" id="{6C171B28-1554-4B1F-8559-1BA53CBDA9B6}"/>
              </a:ext>
            </a:extLst>
          </p:cNvPr>
          <p:cNvSpPr>
            <a:spLocks noGrp="1"/>
          </p:cNvSpPr>
          <p:nvPr>
            <p:ph idx="1"/>
          </p:nvPr>
        </p:nvSpPr>
        <p:spPr>
          <a:xfrm>
            <a:off x="838199" y="1825625"/>
            <a:ext cx="11113655" cy="4351338"/>
          </a:xfrm>
        </p:spPr>
        <p:txBody>
          <a:bodyPr>
            <a:normAutofit/>
          </a:bodyPr>
          <a:lstStyle/>
          <a:p>
            <a:r>
              <a:rPr lang="zh-TW" altLang="en-US" dirty="0">
                <a:solidFill>
                  <a:srgbClr val="0000FF"/>
                </a:solidFill>
              </a:rPr>
              <a:t>研究問題</a:t>
            </a:r>
            <a:r>
              <a:rPr lang="en-US" altLang="zh-TW" dirty="0">
                <a:solidFill>
                  <a:srgbClr val="0000FF"/>
                </a:solidFill>
              </a:rPr>
              <a:t>1</a:t>
            </a:r>
            <a:r>
              <a:rPr lang="zh-TW" altLang="en-US" dirty="0">
                <a:solidFill>
                  <a:srgbClr val="0000FF"/>
                </a:solidFill>
              </a:rPr>
              <a:t>：</a:t>
            </a:r>
            <a:r>
              <a:rPr lang="zh-TW" altLang="zh-TW" dirty="0">
                <a:solidFill>
                  <a:srgbClr val="0000FF"/>
                </a:solidFill>
              </a:rPr>
              <a:t>如何從</a:t>
            </a:r>
            <a:r>
              <a:rPr lang="en-US" altLang="zh-TW" dirty="0">
                <a:solidFill>
                  <a:srgbClr val="0000FF"/>
                </a:solidFill>
              </a:rPr>
              <a:t>LMS</a:t>
            </a:r>
            <a:r>
              <a:rPr lang="zh-TW" altLang="zh-TW" dirty="0">
                <a:solidFill>
                  <a:srgbClr val="0000FF"/>
                </a:solidFill>
              </a:rPr>
              <a:t>收集的</a:t>
            </a:r>
            <a:r>
              <a:rPr lang="en-US" altLang="zh-TW" dirty="0">
                <a:solidFill>
                  <a:srgbClr val="0000FF"/>
                </a:solidFill>
              </a:rPr>
              <a:t>learning logs</a:t>
            </a:r>
            <a:r>
              <a:rPr lang="zh-TW" altLang="zh-TW" dirty="0">
                <a:solidFill>
                  <a:srgbClr val="0000FF"/>
                </a:solidFill>
              </a:rPr>
              <a:t>中萃取出學生學習策略</a:t>
            </a:r>
            <a:r>
              <a:rPr lang="en-US" altLang="zh-TW" dirty="0">
                <a:solidFill>
                  <a:srgbClr val="0000FF"/>
                </a:solidFill>
              </a:rPr>
              <a:t>?</a:t>
            </a:r>
            <a:endParaRPr lang="zh-TW" altLang="zh-TW" dirty="0">
              <a:solidFill>
                <a:srgbClr val="0000FF"/>
              </a:solidFill>
            </a:endParaRPr>
          </a:p>
          <a:p>
            <a:pPr lvl="0"/>
            <a:endParaRPr lang="en-US" altLang="zh-TW" dirty="0"/>
          </a:p>
          <a:p>
            <a:pPr lvl="0"/>
            <a:endParaRPr lang="en-US" altLang="zh-TW" dirty="0"/>
          </a:p>
          <a:p>
            <a:pPr lvl="0"/>
            <a:r>
              <a:rPr lang="zh-TW" altLang="en-US" dirty="0"/>
              <a:t>研究問題</a:t>
            </a:r>
            <a:r>
              <a:rPr lang="en-US" altLang="zh-TW" dirty="0"/>
              <a:t>2</a:t>
            </a:r>
            <a:r>
              <a:rPr lang="zh-TW" altLang="en-US" dirty="0"/>
              <a:t>：</a:t>
            </a:r>
            <a:r>
              <a:rPr lang="zh-TW" altLang="zh-TW" dirty="0"/>
              <a:t>學生之學習策略與認知負荷之間的關聯性</a:t>
            </a:r>
            <a:r>
              <a:rPr lang="en-US" altLang="zh-TW" dirty="0"/>
              <a:t>?</a:t>
            </a:r>
            <a:endParaRPr lang="zh-TW" altLang="zh-TW" dirty="0"/>
          </a:p>
          <a:p>
            <a:endParaRPr lang="en-US" altLang="zh-TW" dirty="0"/>
          </a:p>
          <a:p>
            <a:pPr lvl="0"/>
            <a:endParaRPr lang="en-US" altLang="zh-TW" dirty="0"/>
          </a:p>
          <a:p>
            <a:r>
              <a:rPr lang="zh-TW" altLang="en-US" dirty="0"/>
              <a:t>研究問題</a:t>
            </a:r>
            <a:r>
              <a:rPr lang="en-US" altLang="zh-TW" dirty="0"/>
              <a:t>3</a:t>
            </a:r>
            <a:r>
              <a:rPr lang="zh-TW" altLang="en-US" dirty="0"/>
              <a:t>：</a:t>
            </a:r>
            <a:r>
              <a:rPr lang="zh-TW" altLang="zh-TW" dirty="0"/>
              <a:t>學生之學習策略與</a:t>
            </a:r>
            <a:r>
              <a:rPr lang="zh-TW" altLang="en-US" dirty="0"/>
              <a:t>學習成效</a:t>
            </a:r>
            <a:r>
              <a:rPr lang="zh-TW" altLang="zh-TW" dirty="0"/>
              <a:t>之間的關聯性</a:t>
            </a:r>
            <a:r>
              <a:rPr lang="en-US" altLang="zh-TW" dirty="0"/>
              <a:t>?</a:t>
            </a:r>
          </a:p>
          <a:p>
            <a:pPr lvl="0"/>
            <a:endParaRPr lang="zh-TW" altLang="zh-TW" dirty="0"/>
          </a:p>
          <a:p>
            <a:endParaRPr lang="zh-TW" altLang="en-US" dirty="0"/>
          </a:p>
        </p:txBody>
      </p:sp>
      <p:sp>
        <p:nvSpPr>
          <p:cNvPr id="4" name="投影片編號版面配置區 3">
            <a:extLst>
              <a:ext uri="{FF2B5EF4-FFF2-40B4-BE49-F238E27FC236}">
                <a16:creationId xmlns:a16="http://schemas.microsoft.com/office/drawing/2014/main" id="{2D6799D5-26E4-45CB-846B-7BBB91EE29EE}"/>
              </a:ext>
            </a:extLst>
          </p:cNvPr>
          <p:cNvSpPr>
            <a:spLocks noGrp="1"/>
          </p:cNvSpPr>
          <p:nvPr>
            <p:ph type="sldNum" sz="quarter" idx="12"/>
          </p:nvPr>
        </p:nvSpPr>
        <p:spPr/>
        <p:txBody>
          <a:bodyPr/>
          <a:lstStyle/>
          <a:p>
            <a:fld id="{239F4BFF-D0B2-447F-8851-E99F22C0E7D2}" type="slidenum">
              <a:rPr lang="zh-TW" altLang="en-US" smtClean="0"/>
              <a:t>34</a:t>
            </a:fld>
            <a:endParaRPr lang="zh-TW" altLang="en-US"/>
          </a:p>
        </p:txBody>
      </p:sp>
    </p:spTree>
    <p:extLst>
      <p:ext uri="{BB962C8B-B14F-4D97-AF65-F5344CB8AC3E}">
        <p14:creationId xmlns:p14="http://schemas.microsoft.com/office/powerpoint/2010/main" val="382886255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dirty="0"/>
              <a:t>研究問題</a:t>
            </a:r>
            <a:r>
              <a:rPr lang="en-US" altLang="zh-TW" dirty="0"/>
              <a:t>1</a:t>
            </a:r>
            <a:r>
              <a:rPr lang="zh-TW" altLang="en-US" dirty="0"/>
              <a:t>：</a:t>
            </a:r>
            <a:r>
              <a:rPr lang="zh-TW" altLang="zh-TW" dirty="0"/>
              <a:t>如何從</a:t>
            </a:r>
            <a:r>
              <a:rPr lang="en-US" altLang="zh-TW" dirty="0"/>
              <a:t>LMS</a:t>
            </a:r>
            <a:r>
              <a:rPr lang="zh-TW" altLang="zh-TW" dirty="0"/>
              <a:t>收集的</a:t>
            </a:r>
            <a:r>
              <a:rPr lang="en-US" altLang="zh-TW" dirty="0"/>
              <a:t>learning logs</a:t>
            </a:r>
            <a:r>
              <a:rPr lang="zh-TW" altLang="zh-TW" dirty="0"/>
              <a:t>中萃取出學生學習策略</a:t>
            </a:r>
            <a:r>
              <a:rPr lang="en-US" altLang="zh-TW" dirty="0" smtClean="0"/>
              <a:t>?</a:t>
            </a:r>
            <a:endParaRPr lang="zh-TW" altLang="en-US" dirty="0"/>
          </a:p>
        </p:txBody>
      </p:sp>
      <p:sp>
        <p:nvSpPr>
          <p:cNvPr id="3" name="內容版面配置區 2"/>
          <p:cNvSpPr>
            <a:spLocks noGrp="1"/>
          </p:cNvSpPr>
          <p:nvPr>
            <p:ph idx="1"/>
          </p:nvPr>
        </p:nvSpPr>
        <p:spPr/>
        <p:txBody>
          <a:bodyPr/>
          <a:lstStyle/>
          <a:p>
            <a:endParaRPr lang="en-US" altLang="zh-TW" dirty="0" smtClean="0"/>
          </a:p>
          <a:p>
            <a:r>
              <a:rPr lang="zh-TW" altLang="en-US" dirty="0" smtClean="0">
                <a:solidFill>
                  <a:srgbClr val="0000FF"/>
                </a:solidFill>
              </a:rPr>
              <a:t>聚合</a:t>
            </a:r>
            <a:r>
              <a:rPr lang="zh-TW" altLang="en-US" dirty="0">
                <a:solidFill>
                  <a:srgbClr val="0000FF"/>
                </a:solidFill>
              </a:rPr>
              <a:t>式階層分群法之比較</a:t>
            </a:r>
            <a:r>
              <a:rPr lang="zh-TW" altLang="en-US" dirty="0" smtClean="0">
                <a:solidFill>
                  <a:srgbClr val="0000FF"/>
                </a:solidFill>
              </a:rPr>
              <a:t>結果</a:t>
            </a:r>
            <a:endParaRPr lang="en-US" altLang="zh-TW" dirty="0" smtClean="0">
              <a:solidFill>
                <a:srgbClr val="0000FF"/>
              </a:solidFill>
            </a:endParaRPr>
          </a:p>
          <a:p>
            <a:endParaRPr lang="en-US" altLang="zh-TW" dirty="0" smtClean="0"/>
          </a:p>
          <a:p>
            <a:r>
              <a:rPr lang="zh-TW" altLang="en-US" dirty="0" smtClean="0"/>
              <a:t>序列分群的結果說明</a:t>
            </a:r>
            <a:endParaRPr lang="en-US" altLang="zh-TW" dirty="0"/>
          </a:p>
          <a:p>
            <a:endParaRPr lang="zh-TW" altLang="en-US" dirty="0"/>
          </a:p>
        </p:txBody>
      </p:sp>
      <p:sp>
        <p:nvSpPr>
          <p:cNvPr id="4" name="投影片編號版面配置區 3"/>
          <p:cNvSpPr>
            <a:spLocks noGrp="1"/>
          </p:cNvSpPr>
          <p:nvPr>
            <p:ph type="sldNum" sz="quarter" idx="12"/>
          </p:nvPr>
        </p:nvSpPr>
        <p:spPr/>
        <p:txBody>
          <a:bodyPr/>
          <a:lstStyle/>
          <a:p>
            <a:fld id="{239F4BFF-D0B2-447F-8851-E99F22C0E7D2}" type="slidenum">
              <a:rPr lang="zh-TW" altLang="en-US" smtClean="0"/>
              <a:t>35</a:t>
            </a:fld>
            <a:endParaRPr lang="zh-TW" altLang="en-US"/>
          </a:p>
        </p:txBody>
      </p:sp>
    </p:spTree>
    <p:extLst>
      <p:ext uri="{BB962C8B-B14F-4D97-AF65-F5344CB8AC3E}">
        <p14:creationId xmlns:p14="http://schemas.microsoft.com/office/powerpoint/2010/main" val="125936263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699A0B3-597A-4360-B4DC-9B72D4A0ABCC}"/>
              </a:ext>
            </a:extLst>
          </p:cNvPr>
          <p:cNvSpPr>
            <a:spLocks noGrp="1"/>
          </p:cNvSpPr>
          <p:nvPr>
            <p:ph type="title"/>
          </p:nvPr>
        </p:nvSpPr>
        <p:spPr>
          <a:xfrm>
            <a:off x="622299" y="439016"/>
            <a:ext cx="10947400" cy="1325563"/>
          </a:xfrm>
        </p:spPr>
        <p:txBody>
          <a:bodyPr/>
          <a:lstStyle/>
          <a:p>
            <a:r>
              <a:rPr lang="zh-TW" altLang="en-US" dirty="0"/>
              <a:t>研究問題</a:t>
            </a:r>
            <a:r>
              <a:rPr lang="en-US" altLang="zh-TW" dirty="0" smtClean="0"/>
              <a:t>1</a:t>
            </a:r>
            <a:r>
              <a:rPr lang="zh-TW" altLang="en-US" dirty="0" smtClean="0"/>
              <a:t>：聚合</a:t>
            </a:r>
            <a:r>
              <a:rPr lang="zh-TW" altLang="en-US" dirty="0"/>
              <a:t>式階層分群法之比較結果</a:t>
            </a:r>
          </a:p>
        </p:txBody>
      </p:sp>
      <p:sp>
        <p:nvSpPr>
          <p:cNvPr id="4" name="投影片編號版面配置區 3">
            <a:extLst>
              <a:ext uri="{FF2B5EF4-FFF2-40B4-BE49-F238E27FC236}">
                <a16:creationId xmlns:a16="http://schemas.microsoft.com/office/drawing/2014/main" id="{5C0D442C-743E-40C3-80DE-9E7DE77E888A}"/>
              </a:ext>
            </a:extLst>
          </p:cNvPr>
          <p:cNvSpPr>
            <a:spLocks noGrp="1"/>
          </p:cNvSpPr>
          <p:nvPr>
            <p:ph type="sldNum" sz="quarter" idx="12"/>
          </p:nvPr>
        </p:nvSpPr>
        <p:spPr/>
        <p:txBody>
          <a:bodyPr/>
          <a:lstStyle/>
          <a:p>
            <a:fld id="{239F4BFF-D0B2-447F-8851-E99F22C0E7D2}" type="slidenum">
              <a:rPr lang="zh-TW" altLang="en-US" smtClean="0"/>
              <a:t>36</a:t>
            </a:fld>
            <a:endParaRPr lang="zh-TW" altLang="en-US"/>
          </a:p>
        </p:txBody>
      </p:sp>
      <p:graphicFrame>
        <p:nvGraphicFramePr>
          <p:cNvPr id="6" name="表格 5">
            <a:extLst>
              <a:ext uri="{FF2B5EF4-FFF2-40B4-BE49-F238E27FC236}">
                <a16:creationId xmlns:a16="http://schemas.microsoft.com/office/drawing/2014/main" id="{6813C0B1-D22E-4B4D-ACAD-61217577B5AB}"/>
              </a:ext>
            </a:extLst>
          </p:cNvPr>
          <p:cNvGraphicFramePr>
            <a:graphicFrameLocks noGrp="1"/>
          </p:cNvGraphicFramePr>
          <p:nvPr/>
        </p:nvGraphicFramePr>
        <p:xfrm>
          <a:off x="1159977" y="2093754"/>
          <a:ext cx="9872045" cy="3815080"/>
        </p:xfrm>
        <a:graphic>
          <a:graphicData uri="http://schemas.openxmlformats.org/drawingml/2006/table">
            <a:tbl>
              <a:tblPr firstRow="1" firstCol="1" bandRow="1"/>
              <a:tblGrid>
                <a:gridCol w="3095873">
                  <a:extLst>
                    <a:ext uri="{9D8B030D-6E8A-4147-A177-3AD203B41FA5}">
                      <a16:colId xmlns:a16="http://schemas.microsoft.com/office/drawing/2014/main" val="1910422957"/>
                    </a:ext>
                  </a:extLst>
                </a:gridCol>
                <a:gridCol w="2381137">
                  <a:extLst>
                    <a:ext uri="{9D8B030D-6E8A-4147-A177-3AD203B41FA5}">
                      <a16:colId xmlns:a16="http://schemas.microsoft.com/office/drawing/2014/main" val="3183708824"/>
                    </a:ext>
                  </a:extLst>
                </a:gridCol>
                <a:gridCol w="2379163">
                  <a:extLst>
                    <a:ext uri="{9D8B030D-6E8A-4147-A177-3AD203B41FA5}">
                      <a16:colId xmlns:a16="http://schemas.microsoft.com/office/drawing/2014/main" val="823604217"/>
                    </a:ext>
                  </a:extLst>
                </a:gridCol>
                <a:gridCol w="2015872">
                  <a:extLst>
                    <a:ext uri="{9D8B030D-6E8A-4147-A177-3AD203B41FA5}">
                      <a16:colId xmlns:a16="http://schemas.microsoft.com/office/drawing/2014/main" val="558410415"/>
                    </a:ext>
                  </a:extLst>
                </a:gridCol>
              </a:tblGrid>
              <a:tr h="0">
                <a:tc>
                  <a:txBody>
                    <a:bodyPr/>
                    <a:lstStyle/>
                    <a:p>
                      <a:pPr algn="ctr">
                        <a:spcAft>
                          <a:spcPts val="0"/>
                        </a:spcAft>
                      </a:pPr>
                      <a:r>
                        <a:rPr lang="en-US" sz="1000" b="1" kern="100">
                          <a:effectLst/>
                          <a:latin typeface="Times New Roman" panose="02020603050405020304" pitchFamily="18" charset="0"/>
                          <a:ea typeface="標楷體" panose="03000509000000000000" pitchFamily="65" charset="-120"/>
                          <a:cs typeface="Times New Roman" panose="02020603050405020304" pitchFamily="18" charset="0"/>
                        </a:rPr>
                        <a:t>Dissimilarity</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p>
                      <a:pPr algn="ctr">
                        <a:spcAft>
                          <a:spcPts val="0"/>
                        </a:spcAft>
                      </a:pPr>
                      <a:r>
                        <a:rPr lang="en-US" sz="1000" b="1" kern="100">
                          <a:effectLst/>
                          <a:latin typeface="Times New Roman" panose="02020603050405020304" pitchFamily="18" charset="0"/>
                          <a:ea typeface="標楷體" panose="03000509000000000000" pitchFamily="65" charset="-120"/>
                          <a:cs typeface="Times New Roman" panose="02020603050405020304" pitchFamily="18" charset="0"/>
                        </a:rPr>
                        <a:t>measures</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000" b="1" kern="100">
                          <a:effectLst/>
                          <a:latin typeface="Times New Roman" panose="02020603050405020304" pitchFamily="18" charset="0"/>
                          <a:ea typeface="標楷體" panose="03000509000000000000" pitchFamily="65" charset="-120"/>
                          <a:cs typeface="Times New Roman" panose="02020603050405020304" pitchFamily="18" charset="0"/>
                        </a:rPr>
                        <a:t>Linkage</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000" b="1" kern="100">
                          <a:effectLst/>
                          <a:latin typeface="Times New Roman" panose="02020603050405020304" pitchFamily="18" charset="0"/>
                          <a:ea typeface="標楷體" panose="03000509000000000000" pitchFamily="65" charset="-120"/>
                          <a:cs typeface="Times New Roman" panose="02020603050405020304" pitchFamily="18" charset="0"/>
                        </a:rPr>
                        <a:t>Optimal number of cluster</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100" b="1" kern="100">
                          <a:effectLst/>
                          <a:latin typeface="Times New Roman" panose="02020603050405020304" pitchFamily="18" charset="0"/>
                          <a:ea typeface="標楷體" panose="03000509000000000000" pitchFamily="65" charset="-120"/>
                          <a:cs typeface="Times New Roman" panose="02020603050405020304" pitchFamily="18" charset="0"/>
                        </a:rPr>
                        <a:t>Class </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p>
                      <a:pPr algn="ctr">
                        <a:spcAft>
                          <a:spcPts val="0"/>
                        </a:spcAft>
                      </a:pPr>
                      <a:r>
                        <a:rPr lang="en-US" sz="1100" b="1" kern="100">
                          <a:effectLst/>
                          <a:latin typeface="Times New Roman" panose="02020603050405020304" pitchFamily="18" charset="0"/>
                          <a:ea typeface="標楷體" panose="03000509000000000000" pitchFamily="65" charset="-120"/>
                          <a:cs typeface="Times New Roman" panose="02020603050405020304" pitchFamily="18" charset="0"/>
                        </a:rPr>
                        <a:t>Imbalance</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36418354"/>
                  </a:ext>
                </a:extLst>
              </a:tr>
              <a:tr h="0">
                <a:tc rowSpan="3">
                  <a:txBody>
                    <a:bodyPr/>
                    <a:lstStyle/>
                    <a:p>
                      <a:pPr algn="ctr">
                        <a:spcAft>
                          <a:spcPts val="0"/>
                        </a:spcAft>
                      </a:pPr>
                      <a:r>
                        <a:rPr lang="en-US" sz="1000" b="0" kern="100">
                          <a:effectLst/>
                          <a:latin typeface="Times New Roman" panose="02020603050405020304" pitchFamily="18" charset="0"/>
                          <a:ea typeface="標楷體" panose="03000509000000000000" pitchFamily="65" charset="-120"/>
                          <a:cs typeface="Times New Roman" panose="02020603050405020304" pitchFamily="18" charset="0"/>
                        </a:rPr>
                        <a:t>OM Dissimilarity Distance</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000" b="0" kern="100">
                          <a:effectLst/>
                          <a:latin typeface="Times New Roman" panose="02020603050405020304" pitchFamily="18" charset="0"/>
                          <a:ea typeface="標楷體" panose="03000509000000000000" pitchFamily="65" charset="-120"/>
                          <a:cs typeface="Times New Roman" panose="02020603050405020304" pitchFamily="18" charset="0"/>
                        </a:rPr>
                        <a:t>Single</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000" b="0" kern="100">
                          <a:effectLst/>
                          <a:latin typeface="Times New Roman" panose="02020603050405020304" pitchFamily="18" charset="0"/>
                          <a:ea typeface="標楷體" panose="03000509000000000000" pitchFamily="65" charset="-120"/>
                          <a:cs typeface="Times New Roman" panose="02020603050405020304" pitchFamily="18" charset="0"/>
                        </a:rPr>
                        <a:t>2</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000" b="0" kern="100">
                          <a:effectLst/>
                          <a:latin typeface="Times New Roman" panose="02020603050405020304" pitchFamily="18" charset="0"/>
                          <a:ea typeface="標楷體" panose="03000509000000000000" pitchFamily="65" charset="-120"/>
                          <a:cs typeface="Times New Roman" panose="02020603050405020304" pitchFamily="18" charset="0"/>
                        </a:rPr>
                        <a:t>Y</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67430274"/>
                  </a:ext>
                </a:extLst>
              </a:tr>
              <a:tr h="0">
                <a:tc vMerge="1">
                  <a:txBody>
                    <a:bodyPr/>
                    <a:lstStyle/>
                    <a:p>
                      <a:endParaRPr lang="zh-TW" altLang="en-US"/>
                    </a:p>
                  </a:txBody>
                  <a:tcPr/>
                </a:tc>
                <a:tc>
                  <a:txBody>
                    <a:bodyPr/>
                    <a:lstStyle/>
                    <a:p>
                      <a:pPr algn="ctr">
                        <a:spcAft>
                          <a:spcPts val="0"/>
                        </a:spcAft>
                      </a:pPr>
                      <a:r>
                        <a:rPr lang="en-US" sz="1000" b="0" kern="100">
                          <a:effectLst/>
                          <a:latin typeface="Times New Roman" panose="02020603050405020304" pitchFamily="18" charset="0"/>
                          <a:ea typeface="標楷體" panose="03000509000000000000" pitchFamily="65" charset="-120"/>
                          <a:cs typeface="Times New Roman" panose="02020603050405020304" pitchFamily="18" charset="0"/>
                        </a:rPr>
                        <a:t>Complete</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000" b="0" kern="100">
                          <a:effectLst/>
                          <a:latin typeface="Times New Roman" panose="02020603050405020304" pitchFamily="18" charset="0"/>
                          <a:ea typeface="標楷體" panose="03000509000000000000" pitchFamily="65" charset="-120"/>
                          <a:cs typeface="Times New Roman" panose="02020603050405020304" pitchFamily="18" charset="0"/>
                        </a:rPr>
                        <a:t>4</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000" b="0" kern="100">
                          <a:effectLst/>
                          <a:latin typeface="Times New Roman" panose="02020603050405020304" pitchFamily="18" charset="0"/>
                          <a:ea typeface="標楷體" panose="03000509000000000000" pitchFamily="65" charset="-120"/>
                          <a:cs typeface="Times New Roman" panose="02020603050405020304" pitchFamily="18" charset="0"/>
                        </a:rPr>
                        <a:t>Y</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48236863"/>
                  </a:ext>
                </a:extLst>
              </a:tr>
              <a:tr h="0">
                <a:tc vMerge="1">
                  <a:txBody>
                    <a:bodyPr/>
                    <a:lstStyle/>
                    <a:p>
                      <a:endParaRPr lang="zh-TW" altLang="en-US"/>
                    </a:p>
                  </a:txBody>
                  <a:tcPr/>
                </a:tc>
                <a:tc>
                  <a:txBody>
                    <a:bodyPr/>
                    <a:lstStyle/>
                    <a:p>
                      <a:pPr algn="ctr">
                        <a:spcAft>
                          <a:spcPts val="0"/>
                        </a:spcAft>
                      </a:pPr>
                      <a:r>
                        <a:rPr lang="en-US" sz="1000" b="0" kern="100">
                          <a:effectLst/>
                          <a:latin typeface="Times New Roman" panose="02020603050405020304" pitchFamily="18" charset="0"/>
                          <a:ea typeface="標楷體" panose="03000509000000000000" pitchFamily="65" charset="-120"/>
                          <a:cs typeface="Times New Roman" panose="02020603050405020304" pitchFamily="18" charset="0"/>
                        </a:rPr>
                        <a:t>average</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000" b="0" kern="100">
                          <a:effectLst/>
                          <a:latin typeface="Times New Roman" panose="02020603050405020304" pitchFamily="18" charset="0"/>
                          <a:ea typeface="標楷體" panose="03000509000000000000" pitchFamily="65" charset="-120"/>
                          <a:cs typeface="Times New Roman" panose="02020603050405020304" pitchFamily="18" charset="0"/>
                        </a:rPr>
                        <a:t>2</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000" b="0" kern="100" dirty="0">
                          <a:effectLst/>
                          <a:latin typeface="Times New Roman" panose="02020603050405020304" pitchFamily="18" charset="0"/>
                          <a:ea typeface="標楷體" panose="03000509000000000000" pitchFamily="65" charset="-120"/>
                          <a:cs typeface="Times New Roman" panose="02020603050405020304" pitchFamily="18" charset="0"/>
                        </a:rPr>
                        <a:t>Y</a:t>
                      </a:r>
                      <a:endParaRPr lang="zh-TW" sz="14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94550527"/>
                  </a:ext>
                </a:extLst>
              </a:tr>
              <a:tr h="0">
                <a:tc rowSpan="3">
                  <a:txBody>
                    <a:bodyPr/>
                    <a:lstStyle/>
                    <a:p>
                      <a:pPr algn="ctr">
                        <a:spcAft>
                          <a:spcPts val="0"/>
                        </a:spcAft>
                      </a:pPr>
                      <a:r>
                        <a:rPr lang="en-US" sz="1000" b="0" kern="100">
                          <a:effectLst/>
                          <a:latin typeface="Times New Roman" panose="02020603050405020304" pitchFamily="18" charset="0"/>
                          <a:ea typeface="標楷體" panose="03000509000000000000" pitchFamily="65" charset="-120"/>
                          <a:cs typeface="Times New Roman" panose="02020603050405020304" pitchFamily="18" charset="0"/>
                        </a:rPr>
                        <a:t>LCP Dissimilarity Distance</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algn="ctr">
                        <a:spcAft>
                          <a:spcPts val="0"/>
                        </a:spcAft>
                      </a:pPr>
                      <a:r>
                        <a:rPr lang="en-US" sz="1000" b="0" kern="100">
                          <a:effectLst/>
                          <a:latin typeface="Times New Roman" panose="02020603050405020304" pitchFamily="18" charset="0"/>
                          <a:ea typeface="標楷體" panose="03000509000000000000" pitchFamily="65" charset="-120"/>
                          <a:cs typeface="Times New Roman" panose="02020603050405020304" pitchFamily="18" charset="0"/>
                        </a:rPr>
                        <a:t>single</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000" b="0" kern="100">
                          <a:effectLst/>
                          <a:latin typeface="Times New Roman" panose="02020603050405020304" pitchFamily="18" charset="0"/>
                          <a:ea typeface="標楷體" panose="03000509000000000000" pitchFamily="65" charset="-120"/>
                          <a:cs typeface="Times New Roman" panose="02020603050405020304" pitchFamily="18" charset="0"/>
                        </a:rPr>
                        <a:t>2</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000" b="0" kern="100">
                          <a:effectLst/>
                          <a:latin typeface="Times New Roman" panose="02020603050405020304" pitchFamily="18" charset="0"/>
                          <a:ea typeface="標楷體" panose="03000509000000000000" pitchFamily="65" charset="-120"/>
                          <a:cs typeface="Times New Roman" panose="02020603050405020304" pitchFamily="18" charset="0"/>
                        </a:rPr>
                        <a:t>Y</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61536381"/>
                  </a:ext>
                </a:extLst>
              </a:tr>
              <a:tr h="0">
                <a:tc vMerge="1">
                  <a:txBody>
                    <a:bodyPr/>
                    <a:lstStyle/>
                    <a:p>
                      <a:endParaRPr lang="zh-TW" altLang="en-US"/>
                    </a:p>
                  </a:txBody>
                  <a:tcPr/>
                </a:tc>
                <a:tc>
                  <a:txBody>
                    <a:bodyPr/>
                    <a:lstStyle/>
                    <a:p>
                      <a:pPr algn="ctr">
                        <a:spcAft>
                          <a:spcPts val="0"/>
                        </a:spcAft>
                      </a:pPr>
                      <a:r>
                        <a:rPr lang="en-US" sz="1000" b="0" kern="100">
                          <a:effectLst/>
                          <a:latin typeface="Times New Roman" panose="02020603050405020304" pitchFamily="18" charset="0"/>
                          <a:ea typeface="標楷體" panose="03000509000000000000" pitchFamily="65" charset="-120"/>
                          <a:cs typeface="Times New Roman" panose="02020603050405020304" pitchFamily="18" charset="0"/>
                        </a:rPr>
                        <a:t>complete</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algn="ctr">
                        <a:spcAft>
                          <a:spcPts val="0"/>
                        </a:spcAft>
                      </a:pPr>
                      <a:r>
                        <a:rPr lang="en-US" sz="1000" b="0" kern="100">
                          <a:effectLst/>
                          <a:latin typeface="Times New Roman" panose="02020603050405020304" pitchFamily="18" charset="0"/>
                          <a:ea typeface="標楷體" panose="03000509000000000000" pitchFamily="65" charset="-120"/>
                          <a:cs typeface="Times New Roman" panose="02020603050405020304" pitchFamily="18" charset="0"/>
                        </a:rPr>
                        <a:t>5</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algn="ctr">
                        <a:spcAft>
                          <a:spcPts val="0"/>
                        </a:spcAft>
                      </a:pPr>
                      <a:r>
                        <a:rPr lang="en-US" sz="1000" b="0" kern="100">
                          <a:effectLst/>
                          <a:latin typeface="Times New Roman" panose="02020603050405020304" pitchFamily="18" charset="0"/>
                          <a:ea typeface="標楷體" panose="03000509000000000000" pitchFamily="65" charset="-120"/>
                          <a:cs typeface="Times New Roman" panose="02020603050405020304" pitchFamily="18" charset="0"/>
                        </a:rPr>
                        <a:t>N</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extLst>
                  <a:ext uri="{0D108BD9-81ED-4DB2-BD59-A6C34878D82A}">
                    <a16:rowId xmlns:a16="http://schemas.microsoft.com/office/drawing/2014/main" val="1372826574"/>
                  </a:ext>
                </a:extLst>
              </a:tr>
              <a:tr h="0">
                <a:tc vMerge="1">
                  <a:txBody>
                    <a:bodyPr/>
                    <a:lstStyle/>
                    <a:p>
                      <a:endParaRPr lang="zh-TW" altLang="en-US"/>
                    </a:p>
                  </a:txBody>
                  <a:tcPr/>
                </a:tc>
                <a:tc>
                  <a:txBody>
                    <a:bodyPr/>
                    <a:lstStyle/>
                    <a:p>
                      <a:pPr algn="ctr">
                        <a:spcAft>
                          <a:spcPts val="0"/>
                        </a:spcAft>
                      </a:pPr>
                      <a:r>
                        <a:rPr lang="en-US" sz="1000" b="0" kern="100">
                          <a:effectLst/>
                          <a:latin typeface="Times New Roman" panose="02020603050405020304" pitchFamily="18" charset="0"/>
                          <a:ea typeface="標楷體" panose="03000509000000000000" pitchFamily="65" charset="-120"/>
                          <a:cs typeface="Times New Roman" panose="02020603050405020304" pitchFamily="18" charset="0"/>
                        </a:rPr>
                        <a:t>average</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000" b="0" kern="100">
                          <a:effectLst/>
                          <a:latin typeface="Times New Roman" panose="02020603050405020304" pitchFamily="18" charset="0"/>
                          <a:ea typeface="標楷體" panose="03000509000000000000" pitchFamily="65" charset="-120"/>
                          <a:cs typeface="Times New Roman" panose="02020603050405020304" pitchFamily="18" charset="0"/>
                        </a:rPr>
                        <a:t>2</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000" b="0" kern="100">
                          <a:effectLst/>
                          <a:latin typeface="Times New Roman" panose="02020603050405020304" pitchFamily="18" charset="0"/>
                          <a:ea typeface="標楷體" panose="03000509000000000000" pitchFamily="65" charset="-120"/>
                          <a:cs typeface="Times New Roman" panose="02020603050405020304" pitchFamily="18" charset="0"/>
                        </a:rPr>
                        <a:t>Y</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10283669"/>
                  </a:ext>
                </a:extLst>
              </a:tr>
              <a:tr h="0">
                <a:tc rowSpan="3">
                  <a:txBody>
                    <a:bodyPr/>
                    <a:lstStyle/>
                    <a:p>
                      <a:pPr algn="ctr">
                        <a:spcAft>
                          <a:spcPts val="0"/>
                        </a:spcAft>
                      </a:pPr>
                      <a:r>
                        <a:rPr lang="en-US" sz="1000" b="0" kern="100">
                          <a:effectLst/>
                          <a:latin typeface="Times New Roman" panose="02020603050405020304" pitchFamily="18" charset="0"/>
                          <a:ea typeface="標楷體" panose="03000509000000000000" pitchFamily="65" charset="-120"/>
                          <a:cs typeface="Times New Roman" panose="02020603050405020304" pitchFamily="18" charset="0"/>
                        </a:rPr>
                        <a:t>LCS Dissimilarity Distance</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000" b="0" kern="100">
                          <a:effectLst/>
                          <a:latin typeface="Times New Roman" panose="02020603050405020304" pitchFamily="18" charset="0"/>
                          <a:ea typeface="標楷體" panose="03000509000000000000" pitchFamily="65" charset="-120"/>
                          <a:cs typeface="Times New Roman" panose="02020603050405020304" pitchFamily="18" charset="0"/>
                        </a:rPr>
                        <a:t>single</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000" b="0" kern="100">
                          <a:effectLst/>
                          <a:latin typeface="Times New Roman" panose="02020603050405020304" pitchFamily="18" charset="0"/>
                          <a:ea typeface="標楷體" panose="03000509000000000000" pitchFamily="65" charset="-120"/>
                          <a:cs typeface="Times New Roman" panose="02020603050405020304" pitchFamily="18" charset="0"/>
                        </a:rPr>
                        <a:t>2</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000" b="0" kern="100">
                          <a:effectLst/>
                          <a:latin typeface="Times New Roman" panose="02020603050405020304" pitchFamily="18" charset="0"/>
                          <a:ea typeface="標楷體" panose="03000509000000000000" pitchFamily="65" charset="-120"/>
                          <a:cs typeface="Times New Roman" panose="02020603050405020304" pitchFamily="18" charset="0"/>
                        </a:rPr>
                        <a:t>Y</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01551582"/>
                  </a:ext>
                </a:extLst>
              </a:tr>
              <a:tr h="0">
                <a:tc vMerge="1">
                  <a:txBody>
                    <a:bodyPr/>
                    <a:lstStyle/>
                    <a:p>
                      <a:endParaRPr lang="zh-TW" altLang="en-US"/>
                    </a:p>
                  </a:txBody>
                  <a:tcPr/>
                </a:tc>
                <a:tc>
                  <a:txBody>
                    <a:bodyPr/>
                    <a:lstStyle/>
                    <a:p>
                      <a:pPr algn="ctr">
                        <a:spcAft>
                          <a:spcPts val="0"/>
                        </a:spcAft>
                      </a:pPr>
                      <a:r>
                        <a:rPr lang="en-US" sz="1000" b="0" kern="100">
                          <a:effectLst/>
                          <a:latin typeface="Times New Roman" panose="02020603050405020304" pitchFamily="18" charset="0"/>
                          <a:ea typeface="標楷體" panose="03000509000000000000" pitchFamily="65" charset="-120"/>
                          <a:cs typeface="Times New Roman" panose="02020603050405020304" pitchFamily="18" charset="0"/>
                        </a:rPr>
                        <a:t>complete</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000" b="0" kern="100">
                          <a:effectLst/>
                          <a:latin typeface="Times New Roman" panose="02020603050405020304" pitchFamily="18" charset="0"/>
                          <a:ea typeface="標楷體" panose="03000509000000000000" pitchFamily="65" charset="-120"/>
                          <a:cs typeface="Times New Roman" panose="02020603050405020304" pitchFamily="18" charset="0"/>
                        </a:rPr>
                        <a:t>5</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000" b="0" kern="100">
                          <a:effectLst/>
                          <a:latin typeface="Times New Roman" panose="02020603050405020304" pitchFamily="18" charset="0"/>
                          <a:ea typeface="標楷體" panose="03000509000000000000" pitchFamily="65" charset="-120"/>
                          <a:cs typeface="Times New Roman" panose="02020603050405020304" pitchFamily="18" charset="0"/>
                        </a:rPr>
                        <a:t>Y</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66185636"/>
                  </a:ext>
                </a:extLst>
              </a:tr>
              <a:tr h="0">
                <a:tc vMerge="1">
                  <a:txBody>
                    <a:bodyPr/>
                    <a:lstStyle/>
                    <a:p>
                      <a:endParaRPr lang="zh-TW" altLang="en-US"/>
                    </a:p>
                  </a:txBody>
                  <a:tcPr/>
                </a:tc>
                <a:tc>
                  <a:txBody>
                    <a:bodyPr/>
                    <a:lstStyle/>
                    <a:p>
                      <a:pPr algn="ctr">
                        <a:spcAft>
                          <a:spcPts val="0"/>
                        </a:spcAft>
                      </a:pPr>
                      <a:r>
                        <a:rPr lang="en-US" sz="1000" b="0" kern="100">
                          <a:effectLst/>
                          <a:latin typeface="Times New Roman" panose="02020603050405020304" pitchFamily="18" charset="0"/>
                          <a:ea typeface="標楷體" panose="03000509000000000000" pitchFamily="65" charset="-120"/>
                          <a:cs typeface="Times New Roman" panose="02020603050405020304" pitchFamily="18" charset="0"/>
                        </a:rPr>
                        <a:t>average</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000" b="0" kern="100">
                          <a:effectLst/>
                          <a:latin typeface="Times New Roman" panose="02020603050405020304" pitchFamily="18" charset="0"/>
                          <a:ea typeface="標楷體" panose="03000509000000000000" pitchFamily="65" charset="-120"/>
                          <a:cs typeface="Times New Roman" panose="02020603050405020304" pitchFamily="18" charset="0"/>
                        </a:rPr>
                        <a:t>2</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000" b="0" kern="100">
                          <a:effectLst/>
                          <a:latin typeface="Times New Roman" panose="02020603050405020304" pitchFamily="18" charset="0"/>
                          <a:ea typeface="標楷體" panose="03000509000000000000" pitchFamily="65" charset="-120"/>
                          <a:cs typeface="Times New Roman" panose="02020603050405020304" pitchFamily="18" charset="0"/>
                        </a:rPr>
                        <a:t>Y</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97621130"/>
                  </a:ext>
                </a:extLst>
              </a:tr>
              <a:tr h="0">
                <a:tc rowSpan="3">
                  <a:txBody>
                    <a:bodyPr/>
                    <a:lstStyle/>
                    <a:p>
                      <a:pPr algn="ctr">
                        <a:spcAft>
                          <a:spcPts val="0"/>
                        </a:spcAft>
                      </a:pPr>
                      <a:r>
                        <a:rPr lang="en-US" sz="1000" b="0" kern="100">
                          <a:effectLst/>
                          <a:latin typeface="Times New Roman" panose="02020603050405020304" pitchFamily="18" charset="0"/>
                          <a:ea typeface="標楷體" panose="03000509000000000000" pitchFamily="65" charset="-120"/>
                          <a:cs typeface="Times New Roman" panose="02020603050405020304" pitchFamily="18" charset="0"/>
                        </a:rPr>
                        <a:t>NMS  </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p>
                      <a:pPr algn="ctr">
                        <a:spcAft>
                          <a:spcPts val="0"/>
                        </a:spcAft>
                      </a:pPr>
                      <a:r>
                        <a:rPr lang="en-US" sz="1000" b="0" kern="100">
                          <a:effectLst/>
                          <a:latin typeface="Times New Roman" panose="02020603050405020304" pitchFamily="18" charset="0"/>
                          <a:ea typeface="標楷體" panose="03000509000000000000" pitchFamily="65" charset="-120"/>
                          <a:cs typeface="Times New Roman" panose="02020603050405020304" pitchFamily="18" charset="0"/>
                        </a:rPr>
                        <a:t>Dissimilarity Distance</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000" b="0" kern="100">
                          <a:effectLst/>
                          <a:latin typeface="Times New Roman" panose="02020603050405020304" pitchFamily="18" charset="0"/>
                          <a:ea typeface="標楷體" panose="03000509000000000000" pitchFamily="65" charset="-120"/>
                          <a:cs typeface="Times New Roman" panose="02020603050405020304" pitchFamily="18" charset="0"/>
                        </a:rPr>
                        <a:t>single</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000" b="0" kern="100">
                          <a:effectLst/>
                          <a:latin typeface="Times New Roman" panose="02020603050405020304" pitchFamily="18" charset="0"/>
                          <a:ea typeface="標楷體" panose="03000509000000000000" pitchFamily="65" charset="-120"/>
                          <a:cs typeface="Times New Roman" panose="02020603050405020304" pitchFamily="18" charset="0"/>
                        </a:rPr>
                        <a:t>2</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000" b="0" kern="100">
                          <a:effectLst/>
                          <a:latin typeface="Times New Roman" panose="02020603050405020304" pitchFamily="18" charset="0"/>
                          <a:ea typeface="標楷體" panose="03000509000000000000" pitchFamily="65" charset="-120"/>
                          <a:cs typeface="Times New Roman" panose="02020603050405020304" pitchFamily="18" charset="0"/>
                        </a:rPr>
                        <a:t>Y</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73641032"/>
                  </a:ext>
                </a:extLst>
              </a:tr>
              <a:tr h="0">
                <a:tc vMerge="1">
                  <a:txBody>
                    <a:bodyPr/>
                    <a:lstStyle/>
                    <a:p>
                      <a:endParaRPr lang="zh-TW" altLang="en-US"/>
                    </a:p>
                  </a:txBody>
                  <a:tcPr/>
                </a:tc>
                <a:tc>
                  <a:txBody>
                    <a:bodyPr/>
                    <a:lstStyle/>
                    <a:p>
                      <a:pPr algn="ctr">
                        <a:spcAft>
                          <a:spcPts val="0"/>
                        </a:spcAft>
                      </a:pPr>
                      <a:r>
                        <a:rPr lang="en-US" sz="1000" b="0" kern="100">
                          <a:effectLst/>
                          <a:latin typeface="Times New Roman" panose="02020603050405020304" pitchFamily="18" charset="0"/>
                          <a:ea typeface="標楷體" panose="03000509000000000000" pitchFamily="65" charset="-120"/>
                          <a:cs typeface="Times New Roman" panose="02020603050405020304" pitchFamily="18" charset="0"/>
                        </a:rPr>
                        <a:t>complete</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000" b="0" kern="100">
                          <a:effectLst/>
                          <a:latin typeface="Times New Roman" panose="02020603050405020304" pitchFamily="18" charset="0"/>
                          <a:ea typeface="標楷體" panose="03000509000000000000" pitchFamily="65" charset="-120"/>
                          <a:cs typeface="Times New Roman" panose="02020603050405020304" pitchFamily="18" charset="0"/>
                        </a:rPr>
                        <a:t>2</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000" b="0" kern="100">
                          <a:effectLst/>
                          <a:latin typeface="Times New Roman" panose="02020603050405020304" pitchFamily="18" charset="0"/>
                          <a:ea typeface="標楷體" panose="03000509000000000000" pitchFamily="65" charset="-120"/>
                          <a:cs typeface="Times New Roman" panose="02020603050405020304" pitchFamily="18" charset="0"/>
                        </a:rPr>
                        <a:t>Y</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49056510"/>
                  </a:ext>
                </a:extLst>
              </a:tr>
              <a:tr h="0">
                <a:tc vMerge="1">
                  <a:txBody>
                    <a:bodyPr/>
                    <a:lstStyle/>
                    <a:p>
                      <a:endParaRPr lang="zh-TW" altLang="en-US"/>
                    </a:p>
                  </a:txBody>
                  <a:tcPr/>
                </a:tc>
                <a:tc>
                  <a:txBody>
                    <a:bodyPr/>
                    <a:lstStyle/>
                    <a:p>
                      <a:pPr algn="ctr">
                        <a:spcAft>
                          <a:spcPts val="0"/>
                        </a:spcAft>
                      </a:pPr>
                      <a:r>
                        <a:rPr lang="en-US" sz="1000" b="0" kern="100">
                          <a:effectLst/>
                          <a:latin typeface="Times New Roman" panose="02020603050405020304" pitchFamily="18" charset="0"/>
                          <a:ea typeface="標楷體" panose="03000509000000000000" pitchFamily="65" charset="-120"/>
                          <a:cs typeface="Times New Roman" panose="02020603050405020304" pitchFamily="18" charset="0"/>
                        </a:rPr>
                        <a:t>average</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000" b="0" kern="100">
                          <a:effectLst/>
                          <a:latin typeface="Times New Roman" panose="02020603050405020304" pitchFamily="18" charset="0"/>
                          <a:ea typeface="標楷體" panose="03000509000000000000" pitchFamily="65" charset="-120"/>
                          <a:cs typeface="Times New Roman" panose="02020603050405020304" pitchFamily="18" charset="0"/>
                        </a:rPr>
                        <a:t>2</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000" b="0" kern="100" dirty="0">
                          <a:effectLst/>
                          <a:latin typeface="Times New Roman" panose="02020603050405020304" pitchFamily="18" charset="0"/>
                          <a:ea typeface="標楷體" panose="03000509000000000000" pitchFamily="65" charset="-120"/>
                          <a:cs typeface="Times New Roman" panose="02020603050405020304" pitchFamily="18" charset="0"/>
                        </a:rPr>
                        <a:t>Y</a:t>
                      </a:r>
                      <a:endParaRPr lang="zh-TW" sz="14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54663348"/>
                  </a:ext>
                </a:extLst>
              </a:tr>
            </a:tbl>
          </a:graphicData>
        </a:graphic>
      </p:graphicFrame>
    </p:spTree>
    <p:extLst>
      <p:ext uri="{BB962C8B-B14F-4D97-AF65-F5344CB8AC3E}">
        <p14:creationId xmlns:p14="http://schemas.microsoft.com/office/powerpoint/2010/main" val="27693071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0E3D9DA-A620-4EC1-A095-41E5322BC836}"/>
              </a:ext>
            </a:extLst>
          </p:cNvPr>
          <p:cNvSpPr>
            <a:spLocks noGrp="1"/>
          </p:cNvSpPr>
          <p:nvPr>
            <p:ph type="title"/>
          </p:nvPr>
        </p:nvSpPr>
        <p:spPr>
          <a:xfrm>
            <a:off x="838199" y="365126"/>
            <a:ext cx="11012055" cy="1325563"/>
          </a:xfrm>
        </p:spPr>
        <p:txBody>
          <a:bodyPr/>
          <a:lstStyle/>
          <a:p>
            <a:r>
              <a:rPr lang="zh-TW" altLang="en-US" dirty="0"/>
              <a:t>研究問題</a:t>
            </a:r>
            <a:r>
              <a:rPr lang="en-US" altLang="zh-TW" dirty="0" smtClean="0"/>
              <a:t>1</a:t>
            </a:r>
            <a:r>
              <a:rPr lang="zh-TW" altLang="en-US" dirty="0" smtClean="0"/>
              <a:t>：聚合</a:t>
            </a:r>
            <a:r>
              <a:rPr lang="zh-TW" altLang="en-US" dirty="0"/>
              <a:t>式階層分群法之比較結果</a:t>
            </a:r>
          </a:p>
        </p:txBody>
      </p:sp>
      <p:sp>
        <p:nvSpPr>
          <p:cNvPr id="3" name="內容版面配置區 2">
            <a:extLst>
              <a:ext uri="{FF2B5EF4-FFF2-40B4-BE49-F238E27FC236}">
                <a16:creationId xmlns:a16="http://schemas.microsoft.com/office/drawing/2014/main" id="{84CCCD7C-59D9-4186-B3FA-AD8AF05E47D7}"/>
              </a:ext>
            </a:extLst>
          </p:cNvPr>
          <p:cNvSpPr>
            <a:spLocks noGrp="1"/>
          </p:cNvSpPr>
          <p:nvPr>
            <p:ph idx="1"/>
          </p:nvPr>
        </p:nvSpPr>
        <p:spPr>
          <a:xfrm>
            <a:off x="838200" y="1825625"/>
            <a:ext cx="11012054" cy="4351338"/>
          </a:xfrm>
        </p:spPr>
        <p:txBody>
          <a:bodyPr/>
          <a:lstStyle/>
          <a:p>
            <a:r>
              <a:rPr lang="zh-TW" altLang="en-US" dirty="0"/>
              <a:t>下圖為</a:t>
            </a:r>
            <a:r>
              <a:rPr lang="en-US" altLang="zh-TW" dirty="0"/>
              <a:t>LCP</a:t>
            </a:r>
            <a:r>
              <a:rPr lang="zh-TW" altLang="en-US" dirty="0"/>
              <a:t>相異性度量矩陣搭配不同連結聚合演算法下的輪廓係數，可以看出在完整連結聚合演算法下</a:t>
            </a:r>
            <a:r>
              <a:rPr lang="zh-TW" altLang="en-US" dirty="0">
                <a:solidFill>
                  <a:srgbClr val="FF0000"/>
                </a:solidFill>
              </a:rPr>
              <a:t>群集數為</a:t>
            </a:r>
            <a:r>
              <a:rPr lang="en-US" altLang="zh-TW" dirty="0">
                <a:solidFill>
                  <a:srgbClr val="FF0000"/>
                </a:solidFill>
              </a:rPr>
              <a:t>5</a:t>
            </a:r>
            <a:r>
              <a:rPr lang="zh-TW" altLang="en-US" dirty="0"/>
              <a:t>時輪廓係數最高</a:t>
            </a:r>
          </a:p>
        </p:txBody>
      </p:sp>
      <p:sp>
        <p:nvSpPr>
          <p:cNvPr id="4" name="投影片編號版面配置區 3">
            <a:extLst>
              <a:ext uri="{FF2B5EF4-FFF2-40B4-BE49-F238E27FC236}">
                <a16:creationId xmlns:a16="http://schemas.microsoft.com/office/drawing/2014/main" id="{940380EF-95E2-4344-88D4-B21AE50F6062}"/>
              </a:ext>
            </a:extLst>
          </p:cNvPr>
          <p:cNvSpPr>
            <a:spLocks noGrp="1"/>
          </p:cNvSpPr>
          <p:nvPr>
            <p:ph type="sldNum" sz="quarter" idx="12"/>
          </p:nvPr>
        </p:nvSpPr>
        <p:spPr/>
        <p:txBody>
          <a:bodyPr/>
          <a:lstStyle/>
          <a:p>
            <a:fld id="{239F4BFF-D0B2-447F-8851-E99F22C0E7D2}" type="slidenum">
              <a:rPr lang="zh-TW" altLang="en-US" smtClean="0"/>
              <a:t>37</a:t>
            </a:fld>
            <a:endParaRPr lang="zh-TW" altLang="en-US"/>
          </a:p>
        </p:txBody>
      </p:sp>
      <p:pic>
        <p:nvPicPr>
          <p:cNvPr id="3074" name="Picture 2">
            <a:extLst>
              <a:ext uri="{FF2B5EF4-FFF2-40B4-BE49-F238E27FC236}">
                <a16:creationId xmlns:a16="http://schemas.microsoft.com/office/drawing/2014/main" id="{F31FE0C2-EEF4-4E87-9D2D-F9EBC187C22D}"/>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3182968" y="3024292"/>
            <a:ext cx="4762545" cy="3152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a:extLst>
              <a:ext uri="{FF2B5EF4-FFF2-40B4-BE49-F238E27FC236}">
                <a16:creationId xmlns:a16="http://schemas.microsoft.com/office/drawing/2014/main" id="{87EF5F0D-A06F-41E3-9686-3487D3C8A72B}"/>
              </a:ext>
            </a:extLst>
          </p:cNvPr>
          <p:cNvSpPr/>
          <p:nvPr/>
        </p:nvSpPr>
        <p:spPr>
          <a:xfrm>
            <a:off x="2915556" y="6123542"/>
            <a:ext cx="5917004" cy="369332"/>
          </a:xfrm>
          <a:prstGeom prst="rect">
            <a:avLst/>
          </a:prstGeom>
        </p:spPr>
        <p:txBody>
          <a:bodyPr wrap="none">
            <a:spAutoFit/>
          </a:bodyPr>
          <a:lstStyle/>
          <a:p>
            <a:r>
              <a:rPr lang="en-US" altLang="zh-TW" dirty="0">
                <a:latin typeface="Times New Roman" panose="02020603050405020304" pitchFamily="18" charset="0"/>
                <a:ea typeface="標楷體" panose="03000509000000000000" pitchFamily="65" charset="-120"/>
              </a:rPr>
              <a:t>LCP</a:t>
            </a:r>
            <a:r>
              <a:rPr lang="zh-TW" altLang="zh-TW" dirty="0">
                <a:latin typeface="Times New Roman" panose="02020603050405020304" pitchFamily="18" charset="0"/>
                <a:ea typeface="標楷體" panose="03000509000000000000" pitchFamily="65" charset="-120"/>
                <a:cs typeface="Times New Roman" panose="02020603050405020304" pitchFamily="18" charset="0"/>
              </a:rPr>
              <a:t>相異性度量矩陣搭配不同連結聚合演算法之輪廓係數</a:t>
            </a:r>
            <a:endParaRPr lang="zh-TW" altLang="en-US" dirty="0"/>
          </a:p>
        </p:txBody>
      </p:sp>
    </p:spTree>
    <p:extLst>
      <p:ext uri="{BB962C8B-B14F-4D97-AF65-F5344CB8AC3E}">
        <p14:creationId xmlns:p14="http://schemas.microsoft.com/office/powerpoint/2010/main" val="28100565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CC0304B-3501-4627-8224-8E27B845E712}"/>
              </a:ext>
            </a:extLst>
          </p:cNvPr>
          <p:cNvSpPr>
            <a:spLocks noGrp="1"/>
          </p:cNvSpPr>
          <p:nvPr>
            <p:ph type="title"/>
          </p:nvPr>
        </p:nvSpPr>
        <p:spPr>
          <a:xfrm>
            <a:off x="838200" y="344209"/>
            <a:ext cx="11039764" cy="1325563"/>
          </a:xfrm>
        </p:spPr>
        <p:txBody>
          <a:bodyPr/>
          <a:lstStyle/>
          <a:p>
            <a:r>
              <a:rPr lang="zh-TW" altLang="en-US" dirty="0"/>
              <a:t>研究問題</a:t>
            </a:r>
            <a:r>
              <a:rPr lang="en-US" altLang="zh-TW" dirty="0"/>
              <a:t>1</a:t>
            </a:r>
            <a:r>
              <a:rPr lang="zh-TW" altLang="en-US" dirty="0"/>
              <a:t>：聚合式階層分群法之比較結果</a:t>
            </a:r>
          </a:p>
        </p:txBody>
      </p:sp>
      <p:sp>
        <p:nvSpPr>
          <p:cNvPr id="3" name="內容版面配置區 2">
            <a:extLst>
              <a:ext uri="{FF2B5EF4-FFF2-40B4-BE49-F238E27FC236}">
                <a16:creationId xmlns:a16="http://schemas.microsoft.com/office/drawing/2014/main" id="{6783C017-52FE-4835-9203-28C967A3DE2E}"/>
              </a:ext>
            </a:extLst>
          </p:cNvPr>
          <p:cNvSpPr>
            <a:spLocks noGrp="1"/>
          </p:cNvSpPr>
          <p:nvPr>
            <p:ph idx="1"/>
          </p:nvPr>
        </p:nvSpPr>
        <p:spPr/>
        <p:txBody>
          <a:bodyPr>
            <a:normAutofit/>
          </a:bodyPr>
          <a:lstStyle/>
          <a:p>
            <a:r>
              <a:rPr lang="zh-TW" altLang="en-US" sz="2400" dirty="0"/>
              <a:t>下圖表示了</a:t>
            </a:r>
            <a:r>
              <a:rPr lang="en-US" altLang="zh-TW" sz="2400" dirty="0">
                <a:solidFill>
                  <a:srgbClr val="FF0000"/>
                </a:solidFill>
              </a:rPr>
              <a:t>LCP</a:t>
            </a:r>
            <a:r>
              <a:rPr lang="zh-TW" altLang="en-US" sz="2400" dirty="0">
                <a:solidFill>
                  <a:srgbClr val="FF0000"/>
                </a:solidFill>
              </a:rPr>
              <a:t>相異性度量</a:t>
            </a:r>
            <a:r>
              <a:rPr lang="zh-TW" altLang="en-US" sz="2400" dirty="0"/>
              <a:t>矩陣搭配完整連結聚合演算法下的群集分布，最小群集數量</a:t>
            </a:r>
            <a:r>
              <a:rPr lang="en-US" altLang="zh-TW" sz="2400" dirty="0">
                <a:solidFill>
                  <a:srgbClr val="FF0000"/>
                </a:solidFill>
              </a:rPr>
              <a:t>(30)</a:t>
            </a:r>
            <a:r>
              <a:rPr lang="zh-TW" altLang="en-US" sz="2400" dirty="0"/>
              <a:t>大於最大群集數量</a:t>
            </a:r>
            <a:r>
              <a:rPr lang="en-US" altLang="zh-TW" sz="2400" dirty="0">
                <a:solidFill>
                  <a:srgbClr val="FF0000"/>
                </a:solidFill>
              </a:rPr>
              <a:t>(284)</a:t>
            </a:r>
            <a:r>
              <a:rPr lang="zh-TW" altLang="en-US" sz="2400" dirty="0"/>
              <a:t>的</a:t>
            </a:r>
            <a:r>
              <a:rPr lang="en-US" altLang="zh-TW" sz="2400" dirty="0"/>
              <a:t>10%</a:t>
            </a:r>
            <a:r>
              <a:rPr lang="zh-TW" altLang="en-US" sz="2400" dirty="0"/>
              <a:t>，沒有類別不平衡現象，最後我們選擇了聚合式階層分群法，並使用</a:t>
            </a:r>
            <a:r>
              <a:rPr lang="en-US" altLang="zh-TW" sz="2400" dirty="0"/>
              <a:t>LCP</a:t>
            </a:r>
            <a:r>
              <a:rPr lang="zh-TW" altLang="en-US" sz="2400" dirty="0"/>
              <a:t>相異性度量矩陣當作距離矩陣的輸入，搭配完整連結聚合演算法計算群集距離</a:t>
            </a:r>
          </a:p>
        </p:txBody>
      </p:sp>
      <p:sp>
        <p:nvSpPr>
          <p:cNvPr id="4" name="投影片編號版面配置區 3">
            <a:extLst>
              <a:ext uri="{FF2B5EF4-FFF2-40B4-BE49-F238E27FC236}">
                <a16:creationId xmlns:a16="http://schemas.microsoft.com/office/drawing/2014/main" id="{E9561A3C-BD1C-4F67-A0D1-82A2F6717C5F}"/>
              </a:ext>
            </a:extLst>
          </p:cNvPr>
          <p:cNvSpPr>
            <a:spLocks noGrp="1"/>
          </p:cNvSpPr>
          <p:nvPr>
            <p:ph type="sldNum" sz="quarter" idx="12"/>
          </p:nvPr>
        </p:nvSpPr>
        <p:spPr/>
        <p:txBody>
          <a:bodyPr/>
          <a:lstStyle/>
          <a:p>
            <a:fld id="{239F4BFF-D0B2-447F-8851-E99F22C0E7D2}" type="slidenum">
              <a:rPr lang="zh-TW" altLang="en-US" smtClean="0"/>
              <a:t>38</a:t>
            </a:fld>
            <a:endParaRPr lang="zh-TW" altLang="en-US"/>
          </a:p>
        </p:txBody>
      </p:sp>
      <p:pic>
        <p:nvPicPr>
          <p:cNvPr id="6" name="圖片 5">
            <a:extLst>
              <a:ext uri="{FF2B5EF4-FFF2-40B4-BE49-F238E27FC236}">
                <a16:creationId xmlns:a16="http://schemas.microsoft.com/office/drawing/2014/main" id="{92B839CE-9A5F-4820-8C86-E79240CCE553}"/>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76707" y="3429000"/>
            <a:ext cx="4785360" cy="3189605"/>
          </a:xfrm>
          <a:prstGeom prst="rect">
            <a:avLst/>
          </a:prstGeom>
          <a:noFill/>
          <a:ln>
            <a:noFill/>
          </a:ln>
        </p:spPr>
      </p:pic>
      <p:sp>
        <p:nvSpPr>
          <p:cNvPr id="5" name="矩形 4">
            <a:extLst>
              <a:ext uri="{FF2B5EF4-FFF2-40B4-BE49-F238E27FC236}">
                <a16:creationId xmlns:a16="http://schemas.microsoft.com/office/drawing/2014/main" id="{49016E44-AECB-4E82-8A5E-0D76566D1535}"/>
              </a:ext>
            </a:extLst>
          </p:cNvPr>
          <p:cNvSpPr/>
          <p:nvPr/>
        </p:nvSpPr>
        <p:spPr>
          <a:xfrm>
            <a:off x="3492617" y="6488668"/>
            <a:ext cx="5455340" cy="369332"/>
          </a:xfrm>
          <a:prstGeom prst="rect">
            <a:avLst/>
          </a:prstGeom>
        </p:spPr>
        <p:txBody>
          <a:bodyPr wrap="none">
            <a:spAutoFit/>
          </a:bodyPr>
          <a:lstStyle/>
          <a:p>
            <a:r>
              <a:rPr lang="en-US" altLang="zh-TW" dirty="0">
                <a:latin typeface="Times New Roman" panose="02020603050405020304" pitchFamily="18" charset="0"/>
                <a:ea typeface="標楷體" panose="03000509000000000000" pitchFamily="65" charset="-120"/>
              </a:rPr>
              <a:t>LCP</a:t>
            </a:r>
            <a:r>
              <a:rPr lang="zh-TW" altLang="zh-TW" dirty="0">
                <a:latin typeface="Times New Roman" panose="02020603050405020304" pitchFamily="18" charset="0"/>
                <a:ea typeface="標楷體" panose="03000509000000000000" pitchFamily="65" charset="-120"/>
                <a:cs typeface="Times New Roman" panose="02020603050405020304" pitchFamily="18" charset="0"/>
              </a:rPr>
              <a:t>相異性度量矩陣完整連結聚合演算法下的樹狀圖</a:t>
            </a:r>
            <a:endParaRPr lang="zh-TW" altLang="en-US" dirty="0"/>
          </a:p>
        </p:txBody>
      </p:sp>
    </p:spTree>
    <p:extLst>
      <p:ext uri="{BB962C8B-B14F-4D97-AF65-F5344CB8AC3E}">
        <p14:creationId xmlns:p14="http://schemas.microsoft.com/office/powerpoint/2010/main" val="37025369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dirty="0"/>
              <a:t>研究問題</a:t>
            </a:r>
            <a:r>
              <a:rPr lang="en-US" altLang="zh-TW" dirty="0"/>
              <a:t>1</a:t>
            </a:r>
            <a:r>
              <a:rPr lang="zh-TW" altLang="en-US" dirty="0"/>
              <a:t>：</a:t>
            </a:r>
            <a:r>
              <a:rPr lang="zh-TW" altLang="zh-TW" dirty="0"/>
              <a:t>如何從</a:t>
            </a:r>
            <a:r>
              <a:rPr lang="en-US" altLang="zh-TW" dirty="0"/>
              <a:t>LMS</a:t>
            </a:r>
            <a:r>
              <a:rPr lang="zh-TW" altLang="zh-TW" dirty="0"/>
              <a:t>收集的</a:t>
            </a:r>
            <a:r>
              <a:rPr lang="en-US" altLang="zh-TW" dirty="0"/>
              <a:t>learning logs</a:t>
            </a:r>
            <a:r>
              <a:rPr lang="zh-TW" altLang="zh-TW" dirty="0"/>
              <a:t>中萃取出學生學習策略</a:t>
            </a:r>
            <a:r>
              <a:rPr lang="en-US" altLang="zh-TW" dirty="0" smtClean="0"/>
              <a:t>?</a:t>
            </a:r>
            <a:endParaRPr lang="zh-TW" altLang="en-US" dirty="0"/>
          </a:p>
        </p:txBody>
      </p:sp>
      <p:sp>
        <p:nvSpPr>
          <p:cNvPr id="3" name="內容版面配置區 2"/>
          <p:cNvSpPr>
            <a:spLocks noGrp="1"/>
          </p:cNvSpPr>
          <p:nvPr>
            <p:ph idx="1"/>
          </p:nvPr>
        </p:nvSpPr>
        <p:spPr/>
        <p:txBody>
          <a:bodyPr/>
          <a:lstStyle/>
          <a:p>
            <a:endParaRPr lang="en-US" altLang="zh-TW" dirty="0" smtClean="0"/>
          </a:p>
          <a:p>
            <a:r>
              <a:rPr lang="zh-TW" altLang="en-US" dirty="0" smtClean="0"/>
              <a:t>聚合</a:t>
            </a:r>
            <a:r>
              <a:rPr lang="zh-TW" altLang="en-US" dirty="0"/>
              <a:t>式階層分群法之比較</a:t>
            </a:r>
            <a:r>
              <a:rPr lang="zh-TW" altLang="en-US" dirty="0" smtClean="0"/>
              <a:t>結果</a:t>
            </a:r>
            <a:endParaRPr lang="en-US" altLang="zh-TW" dirty="0" smtClean="0"/>
          </a:p>
          <a:p>
            <a:endParaRPr lang="en-US" altLang="zh-TW" dirty="0" smtClean="0"/>
          </a:p>
          <a:p>
            <a:r>
              <a:rPr lang="zh-TW" altLang="en-US" dirty="0" smtClean="0">
                <a:solidFill>
                  <a:srgbClr val="0000FF"/>
                </a:solidFill>
              </a:rPr>
              <a:t>序列分群的結果：學習策略</a:t>
            </a:r>
            <a:endParaRPr lang="en-US" altLang="zh-TW" dirty="0">
              <a:solidFill>
                <a:srgbClr val="0000FF"/>
              </a:solidFill>
            </a:endParaRPr>
          </a:p>
          <a:p>
            <a:endParaRPr lang="zh-TW" altLang="en-US" dirty="0"/>
          </a:p>
        </p:txBody>
      </p:sp>
      <p:sp>
        <p:nvSpPr>
          <p:cNvPr id="4" name="投影片編號版面配置區 3"/>
          <p:cNvSpPr>
            <a:spLocks noGrp="1"/>
          </p:cNvSpPr>
          <p:nvPr>
            <p:ph type="sldNum" sz="quarter" idx="12"/>
          </p:nvPr>
        </p:nvSpPr>
        <p:spPr/>
        <p:txBody>
          <a:bodyPr/>
          <a:lstStyle/>
          <a:p>
            <a:fld id="{239F4BFF-D0B2-447F-8851-E99F22C0E7D2}" type="slidenum">
              <a:rPr lang="zh-TW" altLang="en-US" smtClean="0"/>
              <a:t>39</a:t>
            </a:fld>
            <a:endParaRPr lang="zh-TW" altLang="en-US"/>
          </a:p>
        </p:txBody>
      </p:sp>
    </p:spTree>
    <p:extLst>
      <p:ext uri="{BB962C8B-B14F-4D97-AF65-F5344CB8AC3E}">
        <p14:creationId xmlns:p14="http://schemas.microsoft.com/office/powerpoint/2010/main" val="37672568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50E78EC6-4D0C-4B36-BD57-A7DDC3B6DD9E}"/>
              </a:ext>
            </a:extLst>
          </p:cNvPr>
          <p:cNvSpPr>
            <a:spLocks noGrp="1"/>
          </p:cNvSpPr>
          <p:nvPr>
            <p:ph type="sldNum" sz="quarter" idx="12"/>
          </p:nvPr>
        </p:nvSpPr>
        <p:spPr/>
        <p:txBody>
          <a:bodyPr/>
          <a:lstStyle/>
          <a:p>
            <a:fld id="{239F4BFF-D0B2-447F-8851-E99F22C0E7D2}" type="slidenum">
              <a:rPr lang="zh-TW" altLang="en-US" smtClean="0"/>
              <a:t>40</a:t>
            </a:fld>
            <a:endParaRPr lang="zh-TW" altLang="en-US"/>
          </a:p>
        </p:txBody>
      </p:sp>
      <p:graphicFrame>
        <p:nvGraphicFramePr>
          <p:cNvPr id="2" name="表格 1">
            <a:extLst>
              <a:ext uri="{FF2B5EF4-FFF2-40B4-BE49-F238E27FC236}">
                <a16:creationId xmlns:a16="http://schemas.microsoft.com/office/drawing/2014/main" id="{02056083-78C7-4D9C-B990-FB95F618B332}"/>
              </a:ext>
            </a:extLst>
          </p:cNvPr>
          <p:cNvGraphicFramePr>
            <a:graphicFrameLocks noGrp="1"/>
          </p:cNvGraphicFramePr>
          <p:nvPr>
            <p:extLst>
              <p:ext uri="{D42A27DB-BD31-4B8C-83A1-F6EECF244321}">
                <p14:modId xmlns:p14="http://schemas.microsoft.com/office/powerpoint/2010/main" val="902418201"/>
              </p:ext>
            </p:extLst>
          </p:nvPr>
        </p:nvGraphicFramePr>
        <p:xfrm>
          <a:off x="690662" y="1062356"/>
          <a:ext cx="10810676" cy="5659120"/>
        </p:xfrm>
        <a:graphic>
          <a:graphicData uri="http://schemas.openxmlformats.org/drawingml/2006/table">
            <a:tbl>
              <a:tblPr firstRow="1" firstCol="1" bandRow="1"/>
              <a:tblGrid>
                <a:gridCol w="2599408">
                  <a:extLst>
                    <a:ext uri="{9D8B030D-6E8A-4147-A177-3AD203B41FA5}">
                      <a16:colId xmlns:a16="http://schemas.microsoft.com/office/drawing/2014/main" val="642483698"/>
                    </a:ext>
                  </a:extLst>
                </a:gridCol>
                <a:gridCol w="1368905">
                  <a:extLst>
                    <a:ext uri="{9D8B030D-6E8A-4147-A177-3AD203B41FA5}">
                      <a16:colId xmlns:a16="http://schemas.microsoft.com/office/drawing/2014/main" val="3900753182"/>
                    </a:ext>
                  </a:extLst>
                </a:gridCol>
                <a:gridCol w="1368905">
                  <a:extLst>
                    <a:ext uri="{9D8B030D-6E8A-4147-A177-3AD203B41FA5}">
                      <a16:colId xmlns:a16="http://schemas.microsoft.com/office/drawing/2014/main" val="1093215599"/>
                    </a:ext>
                  </a:extLst>
                </a:gridCol>
                <a:gridCol w="1368905">
                  <a:extLst>
                    <a:ext uri="{9D8B030D-6E8A-4147-A177-3AD203B41FA5}">
                      <a16:colId xmlns:a16="http://schemas.microsoft.com/office/drawing/2014/main" val="806197931"/>
                    </a:ext>
                  </a:extLst>
                </a:gridCol>
                <a:gridCol w="1368905">
                  <a:extLst>
                    <a:ext uri="{9D8B030D-6E8A-4147-A177-3AD203B41FA5}">
                      <a16:colId xmlns:a16="http://schemas.microsoft.com/office/drawing/2014/main" val="1978284239"/>
                    </a:ext>
                  </a:extLst>
                </a:gridCol>
                <a:gridCol w="1368905">
                  <a:extLst>
                    <a:ext uri="{9D8B030D-6E8A-4147-A177-3AD203B41FA5}">
                      <a16:colId xmlns:a16="http://schemas.microsoft.com/office/drawing/2014/main" val="3369672427"/>
                    </a:ext>
                  </a:extLst>
                </a:gridCol>
                <a:gridCol w="1366743">
                  <a:extLst>
                    <a:ext uri="{9D8B030D-6E8A-4147-A177-3AD203B41FA5}">
                      <a16:colId xmlns:a16="http://schemas.microsoft.com/office/drawing/2014/main" val="2654884518"/>
                    </a:ext>
                  </a:extLst>
                </a:gridCol>
              </a:tblGrid>
              <a:tr h="529360">
                <a:tc>
                  <a:txBody>
                    <a:bodyPr/>
                    <a:lstStyle/>
                    <a:p>
                      <a:pPr>
                        <a:spcAft>
                          <a:spcPts val="0"/>
                        </a:spcAft>
                      </a:pPr>
                      <a:r>
                        <a:rPr lang="en-US" sz="2400" b="0" kern="100" dirty="0">
                          <a:effectLst/>
                          <a:latin typeface="Times New Roman" panose="02020603050405020304" pitchFamily="18" charset="0"/>
                          <a:ea typeface="標楷體" panose="03000509000000000000" pitchFamily="65" charset="-120"/>
                          <a:cs typeface="Times New Roman" panose="02020603050405020304" pitchFamily="18" charset="0"/>
                        </a:rPr>
                        <a:t> </a:t>
                      </a:r>
                      <a:endParaRPr lang="zh-TW" sz="24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2400" b="0" kern="100" dirty="0">
                          <a:effectLst/>
                          <a:latin typeface="Times New Roman" panose="02020603050405020304" pitchFamily="18" charset="0"/>
                          <a:ea typeface="標楷體" panose="03000509000000000000" pitchFamily="65" charset="-120"/>
                          <a:cs typeface="Times New Roman" panose="02020603050405020304" pitchFamily="18" charset="0"/>
                        </a:rPr>
                        <a:t>序列</a:t>
                      </a:r>
                      <a:endParaRPr lang="zh-TW" sz="24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p>
                      <a:pPr>
                        <a:spcAft>
                          <a:spcPts val="0"/>
                        </a:spcAft>
                      </a:pPr>
                      <a:r>
                        <a:rPr lang="zh-TW" sz="2400" b="0" kern="100" dirty="0">
                          <a:effectLst/>
                          <a:latin typeface="Times New Roman" panose="02020603050405020304" pitchFamily="18" charset="0"/>
                          <a:ea typeface="標楷體" panose="03000509000000000000" pitchFamily="65" charset="-120"/>
                          <a:cs typeface="Times New Roman" panose="02020603050405020304" pitchFamily="18" charset="0"/>
                        </a:rPr>
                        <a:t>總和</a:t>
                      </a:r>
                      <a:endParaRPr lang="zh-TW" sz="24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2400" b="0" kern="100">
                          <a:effectLst/>
                          <a:latin typeface="Times New Roman" panose="02020603050405020304" pitchFamily="18" charset="0"/>
                          <a:ea typeface="標楷體" panose="03000509000000000000" pitchFamily="65" charset="-120"/>
                          <a:cs typeface="Times New Roman" panose="02020603050405020304" pitchFamily="18" charset="0"/>
                        </a:rPr>
                        <a:t>學習</a:t>
                      </a:r>
                      <a:endParaRPr lang="zh-TW" sz="2400" b="1" kern="100">
                        <a:effectLst/>
                        <a:latin typeface="Times New Roman" panose="02020603050405020304" pitchFamily="18" charset="0"/>
                        <a:ea typeface="標楷體" panose="03000509000000000000" pitchFamily="65" charset="-120"/>
                        <a:cs typeface="Times New Roman" panose="02020603050405020304" pitchFamily="18" charset="0"/>
                      </a:endParaRPr>
                    </a:p>
                    <a:p>
                      <a:pPr>
                        <a:spcAft>
                          <a:spcPts val="0"/>
                        </a:spcAft>
                      </a:pPr>
                      <a:r>
                        <a:rPr lang="zh-TW" sz="2400" b="0" kern="100">
                          <a:effectLst/>
                          <a:latin typeface="Times New Roman" panose="02020603050405020304" pitchFamily="18" charset="0"/>
                          <a:ea typeface="標楷體" panose="03000509000000000000" pitchFamily="65" charset="-120"/>
                          <a:cs typeface="Times New Roman" panose="02020603050405020304" pitchFamily="18" charset="0"/>
                        </a:rPr>
                        <a:t>策略一</a:t>
                      </a:r>
                      <a:endParaRPr lang="zh-TW" sz="2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2400" b="0" kern="100">
                          <a:effectLst/>
                          <a:latin typeface="Times New Roman" panose="02020603050405020304" pitchFamily="18" charset="0"/>
                          <a:ea typeface="標楷體" panose="03000509000000000000" pitchFamily="65" charset="-120"/>
                          <a:cs typeface="Times New Roman" panose="02020603050405020304" pitchFamily="18" charset="0"/>
                        </a:rPr>
                        <a:t>學習</a:t>
                      </a:r>
                      <a:endParaRPr lang="zh-TW" sz="2400" b="1" kern="100">
                        <a:effectLst/>
                        <a:latin typeface="Times New Roman" panose="02020603050405020304" pitchFamily="18" charset="0"/>
                        <a:ea typeface="標楷體" panose="03000509000000000000" pitchFamily="65" charset="-120"/>
                        <a:cs typeface="Times New Roman" panose="02020603050405020304" pitchFamily="18" charset="0"/>
                      </a:endParaRPr>
                    </a:p>
                    <a:p>
                      <a:pPr>
                        <a:spcAft>
                          <a:spcPts val="0"/>
                        </a:spcAft>
                      </a:pPr>
                      <a:r>
                        <a:rPr lang="zh-TW" sz="2400" b="0" kern="100">
                          <a:effectLst/>
                          <a:latin typeface="Times New Roman" panose="02020603050405020304" pitchFamily="18" charset="0"/>
                          <a:ea typeface="標楷體" panose="03000509000000000000" pitchFamily="65" charset="-120"/>
                          <a:cs typeface="Times New Roman" panose="02020603050405020304" pitchFamily="18" charset="0"/>
                        </a:rPr>
                        <a:t>策略二</a:t>
                      </a:r>
                      <a:endParaRPr lang="zh-TW" sz="2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2400" b="0" kern="100">
                          <a:effectLst/>
                          <a:latin typeface="Times New Roman" panose="02020603050405020304" pitchFamily="18" charset="0"/>
                          <a:ea typeface="標楷體" panose="03000509000000000000" pitchFamily="65" charset="-120"/>
                          <a:cs typeface="Times New Roman" panose="02020603050405020304" pitchFamily="18" charset="0"/>
                        </a:rPr>
                        <a:t>學習</a:t>
                      </a:r>
                      <a:endParaRPr lang="zh-TW" sz="2400" b="1" kern="100">
                        <a:effectLst/>
                        <a:latin typeface="Times New Roman" panose="02020603050405020304" pitchFamily="18" charset="0"/>
                        <a:ea typeface="標楷體" panose="03000509000000000000" pitchFamily="65" charset="-120"/>
                        <a:cs typeface="Times New Roman" panose="02020603050405020304" pitchFamily="18" charset="0"/>
                      </a:endParaRPr>
                    </a:p>
                    <a:p>
                      <a:pPr>
                        <a:spcAft>
                          <a:spcPts val="0"/>
                        </a:spcAft>
                      </a:pPr>
                      <a:r>
                        <a:rPr lang="zh-TW" sz="2400" b="0" kern="100">
                          <a:effectLst/>
                          <a:latin typeface="Times New Roman" panose="02020603050405020304" pitchFamily="18" charset="0"/>
                          <a:ea typeface="標楷體" panose="03000509000000000000" pitchFamily="65" charset="-120"/>
                          <a:cs typeface="Times New Roman" panose="02020603050405020304" pitchFamily="18" charset="0"/>
                        </a:rPr>
                        <a:t>策略三</a:t>
                      </a:r>
                      <a:endParaRPr lang="zh-TW" sz="2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2400" b="0" kern="100">
                          <a:effectLst/>
                          <a:latin typeface="Times New Roman" panose="02020603050405020304" pitchFamily="18" charset="0"/>
                          <a:ea typeface="標楷體" panose="03000509000000000000" pitchFamily="65" charset="-120"/>
                          <a:cs typeface="Times New Roman" panose="02020603050405020304" pitchFamily="18" charset="0"/>
                        </a:rPr>
                        <a:t>學習</a:t>
                      </a:r>
                      <a:endParaRPr lang="zh-TW" sz="2400" b="1" kern="100">
                        <a:effectLst/>
                        <a:latin typeface="Times New Roman" panose="02020603050405020304" pitchFamily="18" charset="0"/>
                        <a:ea typeface="標楷體" panose="03000509000000000000" pitchFamily="65" charset="-120"/>
                        <a:cs typeface="Times New Roman" panose="02020603050405020304" pitchFamily="18" charset="0"/>
                      </a:endParaRPr>
                    </a:p>
                    <a:p>
                      <a:pPr>
                        <a:spcAft>
                          <a:spcPts val="0"/>
                        </a:spcAft>
                      </a:pPr>
                      <a:r>
                        <a:rPr lang="zh-TW" sz="2400" b="0" kern="100">
                          <a:effectLst/>
                          <a:latin typeface="Times New Roman" panose="02020603050405020304" pitchFamily="18" charset="0"/>
                          <a:ea typeface="標楷體" panose="03000509000000000000" pitchFamily="65" charset="-120"/>
                          <a:cs typeface="Times New Roman" panose="02020603050405020304" pitchFamily="18" charset="0"/>
                        </a:rPr>
                        <a:t>策略四</a:t>
                      </a:r>
                      <a:endParaRPr lang="zh-TW" sz="2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2400" b="0" kern="100">
                          <a:effectLst/>
                          <a:latin typeface="Times New Roman" panose="02020603050405020304" pitchFamily="18" charset="0"/>
                          <a:ea typeface="標楷體" panose="03000509000000000000" pitchFamily="65" charset="-120"/>
                          <a:cs typeface="Times New Roman" panose="02020603050405020304" pitchFamily="18" charset="0"/>
                        </a:rPr>
                        <a:t>學習</a:t>
                      </a:r>
                      <a:endParaRPr lang="zh-TW" sz="2400" b="1" kern="100">
                        <a:effectLst/>
                        <a:latin typeface="Times New Roman" panose="02020603050405020304" pitchFamily="18" charset="0"/>
                        <a:ea typeface="標楷體" panose="03000509000000000000" pitchFamily="65" charset="-120"/>
                        <a:cs typeface="Times New Roman" panose="02020603050405020304" pitchFamily="18" charset="0"/>
                      </a:endParaRPr>
                    </a:p>
                    <a:p>
                      <a:pPr>
                        <a:spcAft>
                          <a:spcPts val="0"/>
                        </a:spcAft>
                      </a:pPr>
                      <a:r>
                        <a:rPr lang="zh-TW" sz="2400" b="0" kern="100">
                          <a:effectLst/>
                          <a:latin typeface="Times New Roman" panose="02020603050405020304" pitchFamily="18" charset="0"/>
                          <a:ea typeface="標楷體" panose="03000509000000000000" pitchFamily="65" charset="-120"/>
                          <a:cs typeface="Times New Roman" panose="02020603050405020304" pitchFamily="18" charset="0"/>
                        </a:rPr>
                        <a:t>策略五</a:t>
                      </a:r>
                      <a:endParaRPr lang="zh-TW" sz="2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28796612"/>
                  </a:ext>
                </a:extLst>
              </a:tr>
              <a:tr h="337394">
                <a:tc>
                  <a:txBody>
                    <a:bodyPr/>
                    <a:lstStyle/>
                    <a:p>
                      <a:pPr>
                        <a:spcAft>
                          <a:spcPts val="0"/>
                        </a:spcAft>
                      </a:pPr>
                      <a:r>
                        <a:rPr lang="zh-TW" sz="2400" b="0" kern="100">
                          <a:effectLst/>
                          <a:latin typeface="Times New Roman" panose="02020603050405020304" pitchFamily="18" charset="0"/>
                          <a:ea typeface="標楷體" panose="03000509000000000000" pitchFamily="65" charset="-120"/>
                          <a:cs typeface="Times New Roman" panose="02020603050405020304" pitchFamily="18" charset="0"/>
                        </a:rPr>
                        <a:t>完整教材錄影</a:t>
                      </a:r>
                      <a:endParaRPr lang="zh-TW" sz="2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w="12700" cap="flat" cmpd="sng" algn="ctr">
                      <a:solidFill>
                        <a:srgbClr val="000000"/>
                      </a:solidFill>
                      <a:prstDash val="solid"/>
                      <a:round/>
                      <a:headEnd type="none" w="med" len="med"/>
                      <a:tailEnd type="none" w="med" len="med"/>
                    </a:lnT>
                    <a:lnB>
                      <a:noFill/>
                    </a:lnB>
                  </a:tcPr>
                </a:tc>
                <a:tc>
                  <a:txBody>
                    <a:bodyPr/>
                    <a:lstStyle/>
                    <a:p>
                      <a:pPr>
                        <a:spcAft>
                          <a:spcPts val="0"/>
                        </a:spcAft>
                      </a:pPr>
                      <a:r>
                        <a:rPr lang="en-US" sz="2400" b="0" kern="100" dirty="0">
                          <a:effectLst/>
                          <a:latin typeface="Times New Roman" panose="02020603050405020304" pitchFamily="18" charset="0"/>
                          <a:ea typeface="標楷體" panose="03000509000000000000" pitchFamily="65" charset="-120"/>
                          <a:cs typeface="Times New Roman" panose="02020603050405020304" pitchFamily="18" charset="0"/>
                        </a:rPr>
                        <a:t>0.9388</a:t>
                      </a:r>
                      <a:endParaRPr lang="zh-TW" sz="24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w="12700" cap="flat" cmpd="sng" algn="ctr">
                      <a:solidFill>
                        <a:srgbClr val="000000"/>
                      </a:solidFill>
                      <a:prstDash val="solid"/>
                      <a:round/>
                      <a:headEnd type="none" w="med" len="med"/>
                      <a:tailEnd type="none" w="med" len="med"/>
                    </a:lnT>
                    <a:lnB>
                      <a:noFill/>
                    </a:lnB>
                  </a:tcPr>
                </a:tc>
                <a:tc>
                  <a:txBody>
                    <a:bodyPr/>
                    <a:lstStyle/>
                    <a:p>
                      <a:pPr>
                        <a:spcAft>
                          <a:spcPts val="0"/>
                        </a:spcAft>
                      </a:pPr>
                      <a:r>
                        <a:rPr lang="en-US" sz="2400" b="0" kern="10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1.3345</a:t>
                      </a:r>
                      <a:endParaRPr lang="zh-TW" sz="2400" b="1" kern="10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w="12700" cap="flat" cmpd="sng" algn="ctr">
                      <a:solidFill>
                        <a:srgbClr val="000000"/>
                      </a:solidFill>
                      <a:prstDash val="solid"/>
                      <a:round/>
                      <a:headEnd type="none" w="med" len="med"/>
                      <a:tailEnd type="none" w="med" len="med"/>
                    </a:lnT>
                    <a:lnB>
                      <a:noFill/>
                    </a:lnB>
                  </a:tcPr>
                </a:tc>
                <a:tc>
                  <a:txBody>
                    <a:bodyPr/>
                    <a:lstStyle/>
                    <a:p>
                      <a:pPr>
                        <a:spcAft>
                          <a:spcPts val="0"/>
                        </a:spcAft>
                      </a:pPr>
                      <a:r>
                        <a:rPr lang="en-US" sz="2400" b="0" kern="10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1.3418</a:t>
                      </a:r>
                      <a:endParaRPr lang="zh-TW" sz="2400" b="1" kern="10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w="12700" cap="flat" cmpd="sng" algn="ctr">
                      <a:solidFill>
                        <a:srgbClr val="000000"/>
                      </a:solidFill>
                      <a:prstDash val="solid"/>
                      <a:round/>
                      <a:headEnd type="none" w="med" len="med"/>
                      <a:tailEnd type="none" w="med" len="med"/>
                    </a:lnT>
                    <a:lnB>
                      <a:noFill/>
                    </a:lnB>
                  </a:tcPr>
                </a:tc>
                <a:tc>
                  <a:txBody>
                    <a:bodyPr/>
                    <a:lstStyle/>
                    <a:p>
                      <a:pPr>
                        <a:spcAft>
                          <a:spcPts val="0"/>
                        </a:spcAft>
                      </a:pPr>
                      <a:r>
                        <a:rPr lang="en-US" sz="2400" b="0" kern="100">
                          <a:effectLst/>
                          <a:latin typeface="Times New Roman" panose="02020603050405020304" pitchFamily="18" charset="0"/>
                          <a:ea typeface="標楷體" panose="03000509000000000000" pitchFamily="65" charset="-120"/>
                          <a:cs typeface="Times New Roman" panose="02020603050405020304" pitchFamily="18" charset="0"/>
                        </a:rPr>
                        <a:t>0.5821</a:t>
                      </a:r>
                      <a:endParaRPr lang="zh-TW" sz="2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w="12700" cap="flat" cmpd="sng" algn="ctr">
                      <a:solidFill>
                        <a:srgbClr val="000000"/>
                      </a:solidFill>
                      <a:prstDash val="solid"/>
                      <a:round/>
                      <a:headEnd type="none" w="med" len="med"/>
                      <a:tailEnd type="none" w="med" len="med"/>
                    </a:lnT>
                    <a:lnB>
                      <a:noFill/>
                    </a:lnB>
                  </a:tcPr>
                </a:tc>
                <a:tc>
                  <a:txBody>
                    <a:bodyPr/>
                    <a:lstStyle/>
                    <a:p>
                      <a:pPr>
                        <a:spcAft>
                          <a:spcPts val="0"/>
                        </a:spcAft>
                      </a:pPr>
                      <a:r>
                        <a:rPr lang="en-US" sz="2400" b="0" kern="100">
                          <a:effectLst/>
                          <a:latin typeface="Times New Roman" panose="02020603050405020304" pitchFamily="18" charset="0"/>
                          <a:ea typeface="標楷體" panose="03000509000000000000" pitchFamily="65" charset="-120"/>
                          <a:cs typeface="Times New Roman" panose="02020603050405020304" pitchFamily="18" charset="0"/>
                        </a:rPr>
                        <a:t>0.5</a:t>
                      </a:r>
                      <a:endParaRPr lang="zh-TW" sz="2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w="12700" cap="flat" cmpd="sng" algn="ctr">
                      <a:solidFill>
                        <a:srgbClr val="000000"/>
                      </a:solidFill>
                      <a:prstDash val="solid"/>
                      <a:round/>
                      <a:headEnd type="none" w="med" len="med"/>
                      <a:tailEnd type="none" w="med" len="med"/>
                    </a:lnT>
                    <a:lnB>
                      <a:noFill/>
                    </a:lnB>
                  </a:tcPr>
                </a:tc>
                <a:tc>
                  <a:txBody>
                    <a:bodyPr/>
                    <a:lstStyle/>
                    <a:p>
                      <a:pPr>
                        <a:spcAft>
                          <a:spcPts val="0"/>
                        </a:spcAft>
                      </a:pPr>
                      <a:r>
                        <a:rPr lang="en-US" sz="2400" b="0" kern="100">
                          <a:effectLst/>
                          <a:latin typeface="Times New Roman" panose="02020603050405020304" pitchFamily="18" charset="0"/>
                          <a:ea typeface="標楷體" panose="03000509000000000000" pitchFamily="65" charset="-120"/>
                          <a:cs typeface="Times New Roman" panose="02020603050405020304" pitchFamily="18" charset="0"/>
                        </a:rPr>
                        <a:t>0.2733</a:t>
                      </a:r>
                      <a:endParaRPr lang="zh-TW" sz="2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486136323"/>
                  </a:ext>
                </a:extLst>
              </a:tr>
              <a:tr h="337394">
                <a:tc>
                  <a:txBody>
                    <a:bodyPr/>
                    <a:lstStyle/>
                    <a:p>
                      <a:pPr>
                        <a:spcAft>
                          <a:spcPts val="0"/>
                        </a:spcAft>
                      </a:pPr>
                      <a:r>
                        <a:rPr lang="zh-TW" sz="2400" b="0" kern="100">
                          <a:effectLst/>
                          <a:latin typeface="Times New Roman" panose="02020603050405020304" pitchFamily="18" charset="0"/>
                          <a:ea typeface="標楷體" panose="03000509000000000000" pitchFamily="65" charset="-120"/>
                          <a:cs typeface="Times New Roman" panose="02020603050405020304" pitchFamily="18" charset="0"/>
                        </a:rPr>
                        <a:t>完整投影片</a:t>
                      </a:r>
                      <a:endParaRPr lang="zh-TW" sz="2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a:noFill/>
                    </a:lnB>
                  </a:tcPr>
                </a:tc>
                <a:tc>
                  <a:txBody>
                    <a:bodyPr/>
                    <a:lstStyle/>
                    <a:p>
                      <a:pPr>
                        <a:spcAft>
                          <a:spcPts val="0"/>
                        </a:spcAft>
                      </a:pPr>
                      <a:r>
                        <a:rPr lang="en-US" sz="2400" b="0" kern="100">
                          <a:effectLst/>
                          <a:latin typeface="Times New Roman" panose="02020603050405020304" pitchFamily="18" charset="0"/>
                          <a:ea typeface="標楷體" panose="03000509000000000000" pitchFamily="65" charset="-120"/>
                          <a:cs typeface="Times New Roman" panose="02020603050405020304" pitchFamily="18" charset="0"/>
                        </a:rPr>
                        <a:t>0.6828</a:t>
                      </a:r>
                      <a:endParaRPr lang="zh-TW" sz="2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a:noFill/>
                    </a:lnB>
                  </a:tcPr>
                </a:tc>
                <a:tc>
                  <a:txBody>
                    <a:bodyPr/>
                    <a:lstStyle/>
                    <a:p>
                      <a:pPr>
                        <a:spcAft>
                          <a:spcPts val="0"/>
                        </a:spcAft>
                      </a:pPr>
                      <a:r>
                        <a:rPr lang="en-US" sz="2400" b="0" kern="100" dirty="0">
                          <a:effectLst/>
                          <a:latin typeface="Times New Roman" panose="02020603050405020304" pitchFamily="18" charset="0"/>
                          <a:ea typeface="標楷體" panose="03000509000000000000" pitchFamily="65" charset="-120"/>
                          <a:cs typeface="Times New Roman" panose="02020603050405020304" pitchFamily="18" charset="0"/>
                        </a:rPr>
                        <a:t>0.4225</a:t>
                      </a:r>
                      <a:endParaRPr lang="zh-TW" sz="24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a:noFill/>
                    </a:lnB>
                  </a:tcPr>
                </a:tc>
                <a:tc>
                  <a:txBody>
                    <a:bodyPr/>
                    <a:lstStyle/>
                    <a:p>
                      <a:pPr>
                        <a:spcAft>
                          <a:spcPts val="0"/>
                        </a:spcAft>
                      </a:pPr>
                      <a:r>
                        <a:rPr lang="en-US" sz="2400" b="0" kern="10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1.443</a:t>
                      </a:r>
                      <a:endParaRPr lang="zh-TW" sz="2400" b="1" kern="10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a:noFill/>
                    </a:lnB>
                  </a:tcPr>
                </a:tc>
                <a:tc>
                  <a:txBody>
                    <a:bodyPr/>
                    <a:lstStyle/>
                    <a:p>
                      <a:pPr>
                        <a:spcAft>
                          <a:spcPts val="0"/>
                        </a:spcAft>
                      </a:pPr>
                      <a:r>
                        <a:rPr lang="en-US" sz="2400" b="0" kern="100">
                          <a:effectLst/>
                          <a:latin typeface="Times New Roman" panose="02020603050405020304" pitchFamily="18" charset="0"/>
                          <a:ea typeface="標楷體" panose="03000509000000000000" pitchFamily="65" charset="-120"/>
                          <a:cs typeface="Times New Roman" panose="02020603050405020304" pitchFamily="18" charset="0"/>
                        </a:rPr>
                        <a:t>0.5075</a:t>
                      </a:r>
                      <a:endParaRPr lang="zh-TW" sz="2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a:noFill/>
                    </a:lnB>
                  </a:tcPr>
                </a:tc>
                <a:tc>
                  <a:txBody>
                    <a:bodyPr/>
                    <a:lstStyle/>
                    <a:p>
                      <a:pPr>
                        <a:spcAft>
                          <a:spcPts val="0"/>
                        </a:spcAft>
                      </a:pPr>
                      <a:r>
                        <a:rPr lang="en-US" sz="2400" b="0" kern="100">
                          <a:effectLst/>
                          <a:latin typeface="Times New Roman" panose="02020603050405020304" pitchFamily="18" charset="0"/>
                          <a:ea typeface="標楷體" panose="03000509000000000000" pitchFamily="65" charset="-120"/>
                          <a:cs typeface="Times New Roman" panose="02020603050405020304" pitchFamily="18" charset="0"/>
                        </a:rPr>
                        <a:t>0.3667</a:t>
                      </a:r>
                      <a:endParaRPr lang="zh-TW" sz="2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a:noFill/>
                    </a:lnB>
                  </a:tcPr>
                </a:tc>
                <a:tc>
                  <a:txBody>
                    <a:bodyPr/>
                    <a:lstStyle/>
                    <a:p>
                      <a:pPr>
                        <a:spcAft>
                          <a:spcPts val="0"/>
                        </a:spcAft>
                      </a:pPr>
                      <a:r>
                        <a:rPr lang="en-US" sz="2400" b="0" kern="10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0.9006</a:t>
                      </a:r>
                      <a:endParaRPr lang="zh-TW" sz="2400" b="1" kern="10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a:noFill/>
                    </a:lnB>
                  </a:tcPr>
                </a:tc>
                <a:extLst>
                  <a:ext uri="{0D108BD9-81ED-4DB2-BD59-A6C34878D82A}">
                    <a16:rowId xmlns:a16="http://schemas.microsoft.com/office/drawing/2014/main" val="116763858"/>
                  </a:ext>
                </a:extLst>
              </a:tr>
              <a:tr h="337394">
                <a:tc>
                  <a:txBody>
                    <a:bodyPr/>
                    <a:lstStyle/>
                    <a:p>
                      <a:pPr>
                        <a:spcAft>
                          <a:spcPts val="0"/>
                        </a:spcAft>
                      </a:pPr>
                      <a:r>
                        <a:rPr lang="zh-TW" sz="2400" b="0" kern="100">
                          <a:effectLst/>
                          <a:latin typeface="Times New Roman" panose="02020603050405020304" pitchFamily="18" charset="0"/>
                          <a:ea typeface="標楷體" panose="03000509000000000000" pitchFamily="65" charset="-120"/>
                          <a:cs typeface="Times New Roman" panose="02020603050405020304" pitchFamily="18" charset="0"/>
                        </a:rPr>
                        <a:t>重點整理影片</a:t>
                      </a:r>
                      <a:endParaRPr lang="zh-TW" sz="2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a:noFill/>
                    </a:lnB>
                  </a:tcPr>
                </a:tc>
                <a:tc>
                  <a:txBody>
                    <a:bodyPr/>
                    <a:lstStyle/>
                    <a:p>
                      <a:pPr>
                        <a:spcAft>
                          <a:spcPts val="0"/>
                        </a:spcAft>
                      </a:pPr>
                      <a:r>
                        <a:rPr lang="en-US" sz="2400" b="0" kern="100">
                          <a:effectLst/>
                          <a:latin typeface="Times New Roman" panose="02020603050405020304" pitchFamily="18" charset="0"/>
                          <a:ea typeface="標楷體" panose="03000509000000000000" pitchFamily="65" charset="-120"/>
                          <a:cs typeface="Times New Roman" panose="02020603050405020304" pitchFamily="18" charset="0"/>
                        </a:rPr>
                        <a:t>0.1546</a:t>
                      </a:r>
                      <a:endParaRPr lang="zh-TW" sz="2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a:noFill/>
                    </a:lnB>
                  </a:tcPr>
                </a:tc>
                <a:tc>
                  <a:txBody>
                    <a:bodyPr/>
                    <a:lstStyle/>
                    <a:p>
                      <a:pPr>
                        <a:spcAft>
                          <a:spcPts val="0"/>
                        </a:spcAft>
                      </a:pPr>
                      <a:r>
                        <a:rPr lang="en-US" sz="2400" b="0" kern="100">
                          <a:effectLst/>
                          <a:latin typeface="Times New Roman" panose="02020603050405020304" pitchFamily="18" charset="0"/>
                          <a:ea typeface="標楷體" panose="03000509000000000000" pitchFamily="65" charset="-120"/>
                          <a:cs typeface="Times New Roman" panose="02020603050405020304" pitchFamily="18" charset="0"/>
                        </a:rPr>
                        <a:t>0.0951</a:t>
                      </a:r>
                      <a:endParaRPr lang="zh-TW" sz="2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a:noFill/>
                    </a:lnB>
                  </a:tcPr>
                </a:tc>
                <a:tc>
                  <a:txBody>
                    <a:bodyPr/>
                    <a:lstStyle/>
                    <a:p>
                      <a:pPr>
                        <a:spcAft>
                          <a:spcPts val="0"/>
                        </a:spcAft>
                      </a:pPr>
                      <a:r>
                        <a:rPr lang="en-US" sz="2400" b="0" kern="100">
                          <a:effectLst/>
                          <a:latin typeface="Times New Roman" panose="02020603050405020304" pitchFamily="18" charset="0"/>
                          <a:ea typeface="標楷體" panose="03000509000000000000" pitchFamily="65" charset="-120"/>
                          <a:cs typeface="Times New Roman" panose="02020603050405020304" pitchFamily="18" charset="0"/>
                        </a:rPr>
                        <a:t>0.0886</a:t>
                      </a:r>
                      <a:endParaRPr lang="zh-TW" sz="2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a:noFill/>
                    </a:lnB>
                  </a:tcPr>
                </a:tc>
                <a:tc>
                  <a:txBody>
                    <a:bodyPr/>
                    <a:lstStyle/>
                    <a:p>
                      <a:pPr>
                        <a:spcAft>
                          <a:spcPts val="0"/>
                        </a:spcAft>
                      </a:pPr>
                      <a:r>
                        <a:rPr lang="en-US" sz="2400" b="0" kern="100">
                          <a:effectLst/>
                          <a:latin typeface="Times New Roman" panose="02020603050405020304" pitchFamily="18" charset="0"/>
                          <a:ea typeface="標楷體" panose="03000509000000000000" pitchFamily="65" charset="-120"/>
                          <a:cs typeface="Times New Roman" panose="02020603050405020304" pitchFamily="18" charset="0"/>
                        </a:rPr>
                        <a:t>0.0746</a:t>
                      </a:r>
                      <a:endParaRPr lang="zh-TW" sz="2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a:noFill/>
                    </a:lnB>
                  </a:tcPr>
                </a:tc>
                <a:tc>
                  <a:txBody>
                    <a:bodyPr/>
                    <a:lstStyle/>
                    <a:p>
                      <a:pPr>
                        <a:spcAft>
                          <a:spcPts val="0"/>
                        </a:spcAft>
                      </a:pPr>
                      <a:r>
                        <a:rPr lang="en-US" sz="2400" b="0" kern="10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0.1667</a:t>
                      </a:r>
                      <a:endParaRPr lang="zh-TW" sz="2400" b="1" kern="10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a:noFill/>
                    </a:lnB>
                  </a:tcPr>
                </a:tc>
                <a:tc>
                  <a:txBody>
                    <a:bodyPr/>
                    <a:lstStyle/>
                    <a:p>
                      <a:pPr>
                        <a:spcAft>
                          <a:spcPts val="0"/>
                        </a:spcAft>
                      </a:pPr>
                      <a:r>
                        <a:rPr lang="en-US" sz="2400" b="0" kern="10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0.323</a:t>
                      </a:r>
                      <a:endParaRPr lang="zh-TW" sz="2400" b="1" kern="10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a:noFill/>
                    </a:lnB>
                  </a:tcPr>
                </a:tc>
                <a:extLst>
                  <a:ext uri="{0D108BD9-81ED-4DB2-BD59-A6C34878D82A}">
                    <a16:rowId xmlns:a16="http://schemas.microsoft.com/office/drawing/2014/main" val="3219481536"/>
                  </a:ext>
                </a:extLst>
              </a:tr>
              <a:tr h="337394">
                <a:tc>
                  <a:txBody>
                    <a:bodyPr/>
                    <a:lstStyle/>
                    <a:p>
                      <a:pPr>
                        <a:spcAft>
                          <a:spcPts val="0"/>
                        </a:spcAft>
                      </a:pPr>
                      <a:r>
                        <a:rPr lang="zh-TW" sz="2400" b="0" kern="100">
                          <a:effectLst/>
                          <a:latin typeface="Times New Roman" panose="02020603050405020304" pitchFamily="18" charset="0"/>
                          <a:ea typeface="標楷體" panose="03000509000000000000" pitchFamily="65" charset="-120"/>
                          <a:cs typeface="Times New Roman" panose="02020603050405020304" pitchFamily="18" charset="0"/>
                        </a:rPr>
                        <a:t>測驗</a:t>
                      </a:r>
                      <a:endParaRPr lang="zh-TW" sz="2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a:noFill/>
                    </a:lnB>
                  </a:tcPr>
                </a:tc>
                <a:tc>
                  <a:txBody>
                    <a:bodyPr/>
                    <a:lstStyle/>
                    <a:p>
                      <a:pPr>
                        <a:spcAft>
                          <a:spcPts val="0"/>
                        </a:spcAft>
                      </a:pPr>
                      <a:r>
                        <a:rPr lang="en-US" sz="2400" b="0" kern="100">
                          <a:effectLst/>
                          <a:latin typeface="Times New Roman" panose="02020603050405020304" pitchFamily="18" charset="0"/>
                          <a:ea typeface="標楷體" panose="03000509000000000000" pitchFamily="65" charset="-120"/>
                          <a:cs typeface="Times New Roman" panose="02020603050405020304" pitchFamily="18" charset="0"/>
                        </a:rPr>
                        <a:t>0.0596</a:t>
                      </a:r>
                      <a:endParaRPr lang="zh-TW" sz="2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a:noFill/>
                    </a:lnB>
                  </a:tcPr>
                </a:tc>
                <a:tc>
                  <a:txBody>
                    <a:bodyPr/>
                    <a:lstStyle/>
                    <a:p>
                      <a:pPr>
                        <a:spcAft>
                          <a:spcPts val="0"/>
                        </a:spcAft>
                      </a:pPr>
                      <a:r>
                        <a:rPr lang="en-US" sz="2400" b="0" kern="100">
                          <a:effectLst/>
                          <a:latin typeface="Times New Roman" panose="02020603050405020304" pitchFamily="18" charset="0"/>
                          <a:ea typeface="標楷體" panose="03000509000000000000" pitchFamily="65" charset="-120"/>
                          <a:cs typeface="Times New Roman" panose="02020603050405020304" pitchFamily="18" charset="0"/>
                        </a:rPr>
                        <a:t>0.0528</a:t>
                      </a:r>
                      <a:endParaRPr lang="zh-TW" sz="2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a:noFill/>
                    </a:lnB>
                  </a:tcPr>
                </a:tc>
                <a:tc>
                  <a:txBody>
                    <a:bodyPr/>
                    <a:lstStyle/>
                    <a:p>
                      <a:pPr>
                        <a:spcAft>
                          <a:spcPts val="0"/>
                        </a:spcAft>
                      </a:pPr>
                      <a:r>
                        <a:rPr lang="en-US" sz="2400" b="0" kern="100">
                          <a:effectLst/>
                          <a:latin typeface="Times New Roman" panose="02020603050405020304" pitchFamily="18" charset="0"/>
                          <a:ea typeface="標楷體" panose="03000509000000000000" pitchFamily="65" charset="-120"/>
                          <a:cs typeface="Times New Roman" panose="02020603050405020304" pitchFamily="18" charset="0"/>
                        </a:rPr>
                        <a:t>0.0506</a:t>
                      </a:r>
                      <a:endParaRPr lang="zh-TW" sz="2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a:noFill/>
                    </a:lnB>
                  </a:tcPr>
                </a:tc>
                <a:tc>
                  <a:txBody>
                    <a:bodyPr/>
                    <a:lstStyle/>
                    <a:p>
                      <a:pPr>
                        <a:spcAft>
                          <a:spcPts val="0"/>
                        </a:spcAft>
                      </a:pPr>
                      <a:r>
                        <a:rPr lang="en-US" sz="2400" b="0" kern="100">
                          <a:effectLst/>
                          <a:latin typeface="Times New Roman" panose="02020603050405020304" pitchFamily="18" charset="0"/>
                          <a:ea typeface="標楷體" panose="03000509000000000000" pitchFamily="65" charset="-120"/>
                          <a:cs typeface="Times New Roman" panose="02020603050405020304" pitchFamily="18" charset="0"/>
                        </a:rPr>
                        <a:t>0.0299</a:t>
                      </a:r>
                      <a:endParaRPr lang="zh-TW" sz="2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a:noFill/>
                    </a:lnB>
                  </a:tcPr>
                </a:tc>
                <a:tc>
                  <a:txBody>
                    <a:bodyPr/>
                    <a:lstStyle/>
                    <a:p>
                      <a:pPr>
                        <a:spcAft>
                          <a:spcPts val="0"/>
                        </a:spcAft>
                      </a:pPr>
                      <a:r>
                        <a:rPr lang="en-US" sz="2400" b="0" kern="10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0.1333</a:t>
                      </a:r>
                      <a:endParaRPr lang="zh-TW" sz="2400" b="1" kern="10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a:noFill/>
                    </a:lnB>
                  </a:tcPr>
                </a:tc>
                <a:tc>
                  <a:txBody>
                    <a:bodyPr/>
                    <a:lstStyle/>
                    <a:p>
                      <a:pPr>
                        <a:spcAft>
                          <a:spcPts val="0"/>
                        </a:spcAft>
                      </a:pPr>
                      <a:r>
                        <a:rPr lang="en-US" sz="2400" b="0" kern="100">
                          <a:effectLst/>
                          <a:latin typeface="Times New Roman" panose="02020603050405020304" pitchFamily="18" charset="0"/>
                          <a:ea typeface="標楷體" panose="03000509000000000000" pitchFamily="65" charset="-120"/>
                          <a:cs typeface="Times New Roman" panose="02020603050405020304" pitchFamily="18" charset="0"/>
                        </a:rPr>
                        <a:t>0.0745</a:t>
                      </a:r>
                      <a:endParaRPr lang="zh-TW" sz="2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a:noFill/>
                    </a:lnB>
                  </a:tcPr>
                </a:tc>
                <a:extLst>
                  <a:ext uri="{0D108BD9-81ED-4DB2-BD59-A6C34878D82A}">
                    <a16:rowId xmlns:a16="http://schemas.microsoft.com/office/drawing/2014/main" val="168988124"/>
                  </a:ext>
                </a:extLst>
              </a:tr>
              <a:tr h="337394">
                <a:tc>
                  <a:txBody>
                    <a:bodyPr/>
                    <a:lstStyle/>
                    <a:p>
                      <a:pPr>
                        <a:spcAft>
                          <a:spcPts val="0"/>
                        </a:spcAft>
                      </a:pPr>
                      <a:r>
                        <a:rPr lang="zh-TW" sz="2400" b="0" kern="100">
                          <a:effectLst/>
                          <a:latin typeface="Times New Roman" panose="02020603050405020304" pitchFamily="18" charset="0"/>
                          <a:ea typeface="標楷體" panose="03000509000000000000" pitchFamily="65" charset="-120"/>
                          <a:cs typeface="Times New Roman" panose="02020603050405020304" pitchFamily="18" charset="0"/>
                        </a:rPr>
                        <a:t>考古題</a:t>
                      </a:r>
                      <a:endParaRPr lang="zh-TW" sz="2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a:noFill/>
                    </a:lnB>
                  </a:tcPr>
                </a:tc>
                <a:tc>
                  <a:txBody>
                    <a:bodyPr/>
                    <a:lstStyle/>
                    <a:p>
                      <a:pPr>
                        <a:spcAft>
                          <a:spcPts val="0"/>
                        </a:spcAft>
                      </a:pPr>
                      <a:r>
                        <a:rPr lang="en-US" sz="2400" b="0" kern="100">
                          <a:effectLst/>
                          <a:latin typeface="Times New Roman" panose="02020603050405020304" pitchFamily="18" charset="0"/>
                          <a:ea typeface="標楷體" panose="03000509000000000000" pitchFamily="65" charset="-120"/>
                          <a:cs typeface="Times New Roman" panose="02020603050405020304" pitchFamily="18" charset="0"/>
                        </a:rPr>
                        <a:t>0.0386</a:t>
                      </a:r>
                      <a:endParaRPr lang="zh-TW" sz="2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a:noFill/>
                    </a:lnB>
                  </a:tcPr>
                </a:tc>
                <a:tc>
                  <a:txBody>
                    <a:bodyPr/>
                    <a:lstStyle/>
                    <a:p>
                      <a:pPr>
                        <a:spcAft>
                          <a:spcPts val="0"/>
                        </a:spcAft>
                      </a:pPr>
                      <a:r>
                        <a:rPr lang="en-US" sz="2400" b="0" kern="100" dirty="0">
                          <a:effectLst/>
                          <a:latin typeface="Times New Roman" panose="02020603050405020304" pitchFamily="18" charset="0"/>
                          <a:ea typeface="標楷體" panose="03000509000000000000" pitchFamily="65" charset="-120"/>
                          <a:cs typeface="Times New Roman" panose="02020603050405020304" pitchFamily="18" charset="0"/>
                        </a:rPr>
                        <a:t>0.007</a:t>
                      </a:r>
                      <a:endParaRPr lang="zh-TW" sz="24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a:noFill/>
                    </a:lnB>
                  </a:tcPr>
                </a:tc>
                <a:tc>
                  <a:txBody>
                    <a:bodyPr/>
                    <a:lstStyle/>
                    <a:p>
                      <a:pPr>
                        <a:spcAft>
                          <a:spcPts val="0"/>
                        </a:spcAft>
                      </a:pPr>
                      <a:r>
                        <a:rPr lang="en-US" sz="2400" b="0" kern="100">
                          <a:effectLst/>
                          <a:latin typeface="Times New Roman" panose="02020603050405020304" pitchFamily="18" charset="0"/>
                          <a:ea typeface="標楷體" panose="03000509000000000000" pitchFamily="65" charset="-120"/>
                          <a:cs typeface="Times New Roman" panose="02020603050405020304" pitchFamily="18" charset="0"/>
                        </a:rPr>
                        <a:t>0</a:t>
                      </a:r>
                      <a:endParaRPr lang="zh-TW" sz="2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a:noFill/>
                    </a:lnB>
                  </a:tcPr>
                </a:tc>
                <a:tc>
                  <a:txBody>
                    <a:bodyPr/>
                    <a:lstStyle/>
                    <a:p>
                      <a:pPr>
                        <a:spcAft>
                          <a:spcPts val="0"/>
                        </a:spcAft>
                      </a:pPr>
                      <a:r>
                        <a:rPr lang="en-US" sz="2400" b="0" kern="100" dirty="0">
                          <a:effectLst/>
                          <a:latin typeface="Times New Roman" panose="02020603050405020304" pitchFamily="18" charset="0"/>
                          <a:ea typeface="標楷體" panose="03000509000000000000" pitchFamily="65" charset="-120"/>
                          <a:cs typeface="Times New Roman" panose="02020603050405020304" pitchFamily="18" charset="0"/>
                        </a:rPr>
                        <a:t>0</a:t>
                      </a:r>
                      <a:endParaRPr lang="zh-TW" sz="24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a:noFill/>
                    </a:lnB>
                  </a:tcPr>
                </a:tc>
                <a:tc>
                  <a:txBody>
                    <a:bodyPr/>
                    <a:lstStyle/>
                    <a:p>
                      <a:pPr>
                        <a:spcAft>
                          <a:spcPts val="0"/>
                        </a:spcAft>
                      </a:pPr>
                      <a:r>
                        <a:rPr lang="en-US" sz="2400" b="0" kern="10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0.7333</a:t>
                      </a:r>
                      <a:endParaRPr lang="zh-TW" sz="2400" b="1" kern="10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a:noFill/>
                    </a:lnB>
                  </a:tcPr>
                </a:tc>
                <a:tc>
                  <a:txBody>
                    <a:bodyPr/>
                    <a:lstStyle/>
                    <a:p>
                      <a:pPr>
                        <a:spcAft>
                          <a:spcPts val="0"/>
                        </a:spcAft>
                      </a:pPr>
                      <a:r>
                        <a:rPr lang="en-US" sz="2400" b="0" kern="100">
                          <a:effectLst/>
                          <a:latin typeface="Times New Roman" panose="02020603050405020304" pitchFamily="18" charset="0"/>
                          <a:ea typeface="標楷體" panose="03000509000000000000" pitchFamily="65" charset="-120"/>
                          <a:cs typeface="Times New Roman" panose="02020603050405020304" pitchFamily="18" charset="0"/>
                        </a:rPr>
                        <a:t>0</a:t>
                      </a:r>
                      <a:endParaRPr lang="zh-TW" sz="2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a:noFill/>
                    </a:lnB>
                  </a:tcPr>
                </a:tc>
                <a:extLst>
                  <a:ext uri="{0D108BD9-81ED-4DB2-BD59-A6C34878D82A}">
                    <a16:rowId xmlns:a16="http://schemas.microsoft.com/office/drawing/2014/main" val="3708119309"/>
                  </a:ext>
                </a:extLst>
              </a:tr>
              <a:tr h="337394">
                <a:tc>
                  <a:txBody>
                    <a:bodyPr/>
                    <a:lstStyle/>
                    <a:p>
                      <a:pPr>
                        <a:spcAft>
                          <a:spcPts val="0"/>
                        </a:spcAft>
                      </a:pPr>
                      <a:r>
                        <a:rPr lang="zh-TW" sz="2400" b="0" kern="100">
                          <a:effectLst/>
                          <a:latin typeface="Times New Roman" panose="02020603050405020304" pitchFamily="18" charset="0"/>
                          <a:ea typeface="標楷體" panose="03000509000000000000" pitchFamily="65" charset="-120"/>
                          <a:cs typeface="Times New Roman" panose="02020603050405020304" pitchFamily="18" charset="0"/>
                        </a:rPr>
                        <a:t>教材下載</a:t>
                      </a:r>
                      <a:endParaRPr lang="zh-TW" sz="2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a:noFill/>
                    </a:lnB>
                  </a:tcPr>
                </a:tc>
                <a:tc>
                  <a:txBody>
                    <a:bodyPr/>
                    <a:lstStyle/>
                    <a:p>
                      <a:pPr>
                        <a:spcAft>
                          <a:spcPts val="0"/>
                        </a:spcAft>
                      </a:pPr>
                      <a:r>
                        <a:rPr lang="en-US" sz="2400" b="0" kern="100">
                          <a:effectLst/>
                          <a:latin typeface="Times New Roman" panose="02020603050405020304" pitchFamily="18" charset="0"/>
                          <a:ea typeface="標楷體" panose="03000509000000000000" pitchFamily="65" charset="-120"/>
                          <a:cs typeface="Times New Roman" panose="02020603050405020304" pitchFamily="18" charset="0"/>
                        </a:rPr>
                        <a:t>0.2641</a:t>
                      </a:r>
                      <a:endParaRPr lang="zh-TW" sz="2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a:noFill/>
                    </a:lnB>
                  </a:tcPr>
                </a:tc>
                <a:tc>
                  <a:txBody>
                    <a:bodyPr/>
                    <a:lstStyle/>
                    <a:p>
                      <a:pPr>
                        <a:spcAft>
                          <a:spcPts val="0"/>
                        </a:spcAft>
                      </a:pPr>
                      <a:r>
                        <a:rPr lang="en-US" sz="2400" b="0" kern="100">
                          <a:effectLst/>
                          <a:latin typeface="Times New Roman" panose="02020603050405020304" pitchFamily="18" charset="0"/>
                          <a:ea typeface="標楷體" panose="03000509000000000000" pitchFamily="65" charset="-120"/>
                          <a:cs typeface="Times New Roman" panose="02020603050405020304" pitchFamily="18" charset="0"/>
                        </a:rPr>
                        <a:t>0.1585</a:t>
                      </a:r>
                      <a:endParaRPr lang="zh-TW" sz="2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a:noFill/>
                    </a:lnB>
                  </a:tcPr>
                </a:tc>
                <a:tc>
                  <a:txBody>
                    <a:bodyPr/>
                    <a:lstStyle/>
                    <a:p>
                      <a:pPr>
                        <a:spcAft>
                          <a:spcPts val="0"/>
                        </a:spcAft>
                      </a:pPr>
                      <a:r>
                        <a:rPr lang="en-US" sz="2400" b="0" kern="100" dirty="0">
                          <a:effectLst/>
                          <a:latin typeface="Times New Roman" panose="02020603050405020304" pitchFamily="18" charset="0"/>
                          <a:ea typeface="標楷體" panose="03000509000000000000" pitchFamily="65" charset="-120"/>
                          <a:cs typeface="Times New Roman" panose="02020603050405020304" pitchFamily="18" charset="0"/>
                        </a:rPr>
                        <a:t>0.1013</a:t>
                      </a:r>
                      <a:endParaRPr lang="zh-TW" sz="24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a:noFill/>
                    </a:lnB>
                  </a:tcPr>
                </a:tc>
                <a:tc>
                  <a:txBody>
                    <a:bodyPr/>
                    <a:lstStyle/>
                    <a:p>
                      <a:pPr>
                        <a:spcAft>
                          <a:spcPts val="0"/>
                        </a:spcAft>
                      </a:pPr>
                      <a:r>
                        <a:rPr lang="en-US" sz="2400" b="0" kern="10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1.2388</a:t>
                      </a:r>
                      <a:endParaRPr lang="zh-TW" sz="2400" b="1" kern="10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a:noFill/>
                    </a:lnB>
                  </a:tcPr>
                </a:tc>
                <a:tc>
                  <a:txBody>
                    <a:bodyPr/>
                    <a:lstStyle/>
                    <a:p>
                      <a:pPr>
                        <a:spcAft>
                          <a:spcPts val="0"/>
                        </a:spcAft>
                      </a:pPr>
                      <a:r>
                        <a:rPr lang="en-US" sz="2400" b="0" kern="100">
                          <a:effectLst/>
                          <a:latin typeface="Times New Roman" panose="02020603050405020304" pitchFamily="18" charset="0"/>
                          <a:ea typeface="標楷體" panose="03000509000000000000" pitchFamily="65" charset="-120"/>
                          <a:cs typeface="Times New Roman" panose="02020603050405020304" pitchFamily="18" charset="0"/>
                        </a:rPr>
                        <a:t>0.2</a:t>
                      </a:r>
                      <a:endParaRPr lang="zh-TW" sz="2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a:noFill/>
                    </a:lnB>
                  </a:tcPr>
                </a:tc>
                <a:tc>
                  <a:txBody>
                    <a:bodyPr/>
                    <a:lstStyle/>
                    <a:p>
                      <a:pPr>
                        <a:spcAft>
                          <a:spcPts val="0"/>
                        </a:spcAft>
                      </a:pPr>
                      <a:r>
                        <a:rPr lang="en-US" sz="2400" b="0" kern="100">
                          <a:effectLst/>
                          <a:latin typeface="Times New Roman" panose="02020603050405020304" pitchFamily="18" charset="0"/>
                          <a:ea typeface="標楷體" panose="03000509000000000000" pitchFamily="65" charset="-120"/>
                          <a:cs typeface="Times New Roman" panose="02020603050405020304" pitchFamily="18" charset="0"/>
                        </a:rPr>
                        <a:t>0.1366</a:t>
                      </a:r>
                      <a:endParaRPr lang="zh-TW" sz="2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a:noFill/>
                    </a:lnB>
                  </a:tcPr>
                </a:tc>
                <a:extLst>
                  <a:ext uri="{0D108BD9-81ED-4DB2-BD59-A6C34878D82A}">
                    <a16:rowId xmlns:a16="http://schemas.microsoft.com/office/drawing/2014/main" val="3057132441"/>
                  </a:ext>
                </a:extLst>
              </a:tr>
              <a:tr h="337394">
                <a:tc>
                  <a:txBody>
                    <a:bodyPr/>
                    <a:lstStyle/>
                    <a:p>
                      <a:pPr>
                        <a:spcAft>
                          <a:spcPts val="0"/>
                        </a:spcAft>
                      </a:pPr>
                      <a:r>
                        <a:rPr lang="zh-TW" sz="2400" b="0" kern="100">
                          <a:effectLst/>
                          <a:latin typeface="Times New Roman" panose="02020603050405020304" pitchFamily="18" charset="0"/>
                          <a:ea typeface="標楷體" panose="03000509000000000000" pitchFamily="65" charset="-120"/>
                          <a:cs typeface="Times New Roman" panose="02020603050405020304" pitchFamily="18" charset="0"/>
                        </a:rPr>
                        <a:t>相關規定</a:t>
                      </a:r>
                      <a:endParaRPr lang="zh-TW" sz="2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a:noFill/>
                    </a:lnB>
                  </a:tcPr>
                </a:tc>
                <a:tc>
                  <a:txBody>
                    <a:bodyPr/>
                    <a:lstStyle/>
                    <a:p>
                      <a:pPr>
                        <a:spcAft>
                          <a:spcPts val="0"/>
                        </a:spcAft>
                      </a:pPr>
                      <a:r>
                        <a:rPr lang="en-US" sz="2400" b="0" kern="100">
                          <a:effectLst/>
                          <a:latin typeface="Times New Roman" panose="02020603050405020304" pitchFamily="18" charset="0"/>
                          <a:ea typeface="標楷體" panose="03000509000000000000" pitchFamily="65" charset="-120"/>
                          <a:cs typeface="Times New Roman" panose="02020603050405020304" pitchFamily="18" charset="0"/>
                        </a:rPr>
                        <a:t>0.037</a:t>
                      </a:r>
                      <a:endParaRPr lang="zh-TW" sz="2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a:noFill/>
                    </a:lnB>
                  </a:tcPr>
                </a:tc>
                <a:tc>
                  <a:txBody>
                    <a:bodyPr/>
                    <a:lstStyle/>
                    <a:p>
                      <a:pPr>
                        <a:spcAft>
                          <a:spcPts val="0"/>
                        </a:spcAft>
                      </a:pPr>
                      <a:r>
                        <a:rPr lang="en-US" sz="2400" b="0" kern="100">
                          <a:effectLst/>
                          <a:latin typeface="Times New Roman" panose="02020603050405020304" pitchFamily="18" charset="0"/>
                          <a:ea typeface="標楷體" panose="03000509000000000000" pitchFamily="65" charset="-120"/>
                          <a:cs typeface="Times New Roman" panose="02020603050405020304" pitchFamily="18" charset="0"/>
                        </a:rPr>
                        <a:t>0.0176</a:t>
                      </a:r>
                      <a:endParaRPr lang="zh-TW" sz="2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a:noFill/>
                    </a:lnB>
                  </a:tcPr>
                </a:tc>
                <a:tc>
                  <a:txBody>
                    <a:bodyPr/>
                    <a:lstStyle/>
                    <a:p>
                      <a:pPr>
                        <a:spcAft>
                          <a:spcPts val="0"/>
                        </a:spcAft>
                      </a:pPr>
                      <a:r>
                        <a:rPr lang="en-US" sz="2400" b="0" kern="10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0.038</a:t>
                      </a:r>
                      <a:endParaRPr lang="zh-TW" sz="2400" b="1" kern="10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a:noFill/>
                    </a:lnB>
                  </a:tcPr>
                </a:tc>
                <a:tc>
                  <a:txBody>
                    <a:bodyPr/>
                    <a:lstStyle/>
                    <a:p>
                      <a:pPr>
                        <a:spcAft>
                          <a:spcPts val="0"/>
                        </a:spcAft>
                      </a:pPr>
                      <a:r>
                        <a:rPr lang="en-US" sz="2400" b="0" kern="100">
                          <a:effectLst/>
                          <a:latin typeface="Times New Roman" panose="02020603050405020304" pitchFamily="18" charset="0"/>
                          <a:ea typeface="標楷體" panose="03000509000000000000" pitchFamily="65" charset="-120"/>
                          <a:cs typeface="Times New Roman" panose="02020603050405020304" pitchFamily="18" charset="0"/>
                        </a:rPr>
                        <a:t>0.0299</a:t>
                      </a:r>
                      <a:endParaRPr lang="zh-TW" sz="2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a:noFill/>
                    </a:lnB>
                  </a:tcPr>
                </a:tc>
                <a:tc>
                  <a:txBody>
                    <a:bodyPr/>
                    <a:lstStyle/>
                    <a:p>
                      <a:pPr>
                        <a:spcAft>
                          <a:spcPts val="0"/>
                        </a:spcAft>
                      </a:pPr>
                      <a:r>
                        <a:rPr lang="en-US" sz="2400" b="0" kern="100">
                          <a:effectLst/>
                          <a:latin typeface="Times New Roman" panose="02020603050405020304" pitchFamily="18" charset="0"/>
                          <a:ea typeface="標楷體" panose="03000509000000000000" pitchFamily="65" charset="-120"/>
                          <a:cs typeface="Times New Roman" panose="02020603050405020304" pitchFamily="18" charset="0"/>
                        </a:rPr>
                        <a:t>0.2</a:t>
                      </a:r>
                      <a:endParaRPr lang="zh-TW" sz="2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a:noFill/>
                    </a:lnB>
                  </a:tcPr>
                </a:tc>
                <a:tc>
                  <a:txBody>
                    <a:bodyPr/>
                    <a:lstStyle/>
                    <a:p>
                      <a:pPr>
                        <a:spcAft>
                          <a:spcPts val="0"/>
                        </a:spcAft>
                      </a:pPr>
                      <a:r>
                        <a:rPr lang="en-US" sz="2400" b="0" kern="10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0.0435</a:t>
                      </a:r>
                      <a:endParaRPr lang="zh-TW" sz="2400" b="1" kern="10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a:noFill/>
                    </a:lnB>
                  </a:tcPr>
                </a:tc>
                <a:extLst>
                  <a:ext uri="{0D108BD9-81ED-4DB2-BD59-A6C34878D82A}">
                    <a16:rowId xmlns:a16="http://schemas.microsoft.com/office/drawing/2014/main" val="3048653149"/>
                  </a:ext>
                </a:extLst>
              </a:tr>
              <a:tr h="337394">
                <a:tc>
                  <a:txBody>
                    <a:bodyPr/>
                    <a:lstStyle/>
                    <a:p>
                      <a:pPr>
                        <a:spcAft>
                          <a:spcPts val="0"/>
                        </a:spcAft>
                      </a:pPr>
                      <a:r>
                        <a:rPr lang="zh-TW" sz="2400" b="0" kern="100">
                          <a:effectLst/>
                          <a:latin typeface="Times New Roman" panose="02020603050405020304" pitchFamily="18" charset="0"/>
                          <a:ea typeface="標楷體" panose="03000509000000000000" pitchFamily="65" charset="-120"/>
                          <a:cs typeface="Times New Roman" panose="02020603050405020304" pitchFamily="18" charset="0"/>
                        </a:rPr>
                        <a:t>討論</a:t>
                      </a:r>
                      <a:endParaRPr lang="zh-TW" sz="2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a:noFill/>
                    </a:lnB>
                  </a:tcPr>
                </a:tc>
                <a:tc>
                  <a:txBody>
                    <a:bodyPr/>
                    <a:lstStyle/>
                    <a:p>
                      <a:pPr>
                        <a:spcAft>
                          <a:spcPts val="0"/>
                        </a:spcAft>
                      </a:pPr>
                      <a:r>
                        <a:rPr lang="en-US" sz="2400" b="0" kern="100">
                          <a:effectLst/>
                          <a:latin typeface="Times New Roman" panose="02020603050405020304" pitchFamily="18" charset="0"/>
                          <a:ea typeface="標楷體" panose="03000509000000000000" pitchFamily="65" charset="-120"/>
                          <a:cs typeface="Times New Roman" panose="02020603050405020304" pitchFamily="18" charset="0"/>
                        </a:rPr>
                        <a:t>0.153</a:t>
                      </a:r>
                      <a:endParaRPr lang="zh-TW" sz="2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a:noFill/>
                    </a:lnB>
                  </a:tcPr>
                </a:tc>
                <a:tc>
                  <a:txBody>
                    <a:bodyPr/>
                    <a:lstStyle/>
                    <a:p>
                      <a:pPr>
                        <a:spcAft>
                          <a:spcPts val="0"/>
                        </a:spcAft>
                      </a:pPr>
                      <a:r>
                        <a:rPr lang="en-US" sz="2400" b="0" kern="100">
                          <a:effectLst/>
                          <a:latin typeface="Times New Roman" panose="02020603050405020304" pitchFamily="18" charset="0"/>
                          <a:ea typeface="標楷體" panose="03000509000000000000" pitchFamily="65" charset="-120"/>
                          <a:cs typeface="Times New Roman" panose="02020603050405020304" pitchFamily="18" charset="0"/>
                        </a:rPr>
                        <a:t>0.1338</a:t>
                      </a:r>
                      <a:endParaRPr lang="zh-TW" sz="2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a:noFill/>
                    </a:lnB>
                  </a:tcPr>
                </a:tc>
                <a:tc>
                  <a:txBody>
                    <a:bodyPr/>
                    <a:lstStyle/>
                    <a:p>
                      <a:pPr>
                        <a:spcAft>
                          <a:spcPts val="0"/>
                        </a:spcAft>
                      </a:pPr>
                      <a:r>
                        <a:rPr lang="en-US" sz="2400" b="0" kern="100">
                          <a:effectLst/>
                          <a:latin typeface="Times New Roman" panose="02020603050405020304" pitchFamily="18" charset="0"/>
                          <a:ea typeface="標楷體" panose="03000509000000000000" pitchFamily="65" charset="-120"/>
                          <a:cs typeface="Times New Roman" panose="02020603050405020304" pitchFamily="18" charset="0"/>
                        </a:rPr>
                        <a:t>0.0886</a:t>
                      </a:r>
                      <a:endParaRPr lang="zh-TW" sz="2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a:noFill/>
                    </a:lnB>
                  </a:tcPr>
                </a:tc>
                <a:tc>
                  <a:txBody>
                    <a:bodyPr/>
                    <a:lstStyle/>
                    <a:p>
                      <a:pPr>
                        <a:spcAft>
                          <a:spcPts val="0"/>
                        </a:spcAft>
                      </a:pPr>
                      <a:r>
                        <a:rPr lang="en-US" sz="2400" b="0" kern="100">
                          <a:effectLst/>
                          <a:latin typeface="Times New Roman" panose="02020603050405020304" pitchFamily="18" charset="0"/>
                          <a:ea typeface="標楷體" panose="03000509000000000000" pitchFamily="65" charset="-120"/>
                          <a:cs typeface="Times New Roman" panose="02020603050405020304" pitchFamily="18" charset="0"/>
                        </a:rPr>
                        <a:t>0.1045</a:t>
                      </a:r>
                      <a:endParaRPr lang="zh-TW" sz="2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a:noFill/>
                    </a:lnB>
                  </a:tcPr>
                </a:tc>
                <a:tc>
                  <a:txBody>
                    <a:bodyPr/>
                    <a:lstStyle/>
                    <a:p>
                      <a:pPr>
                        <a:spcAft>
                          <a:spcPts val="0"/>
                        </a:spcAft>
                      </a:pPr>
                      <a:r>
                        <a:rPr lang="en-US" sz="2400" b="0" kern="100">
                          <a:effectLst/>
                          <a:latin typeface="Times New Roman" panose="02020603050405020304" pitchFamily="18" charset="0"/>
                          <a:ea typeface="標楷體" panose="03000509000000000000" pitchFamily="65" charset="-120"/>
                          <a:cs typeface="Times New Roman" panose="02020603050405020304" pitchFamily="18" charset="0"/>
                        </a:rPr>
                        <a:t>0.1</a:t>
                      </a:r>
                      <a:endParaRPr lang="zh-TW" sz="2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a:noFill/>
                    </a:lnB>
                  </a:tcPr>
                </a:tc>
                <a:tc>
                  <a:txBody>
                    <a:bodyPr/>
                    <a:lstStyle/>
                    <a:p>
                      <a:pPr>
                        <a:spcAft>
                          <a:spcPts val="0"/>
                        </a:spcAft>
                      </a:pPr>
                      <a:r>
                        <a:rPr lang="en-US" sz="2400" b="0" kern="10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0.2484</a:t>
                      </a:r>
                      <a:endParaRPr lang="zh-TW" sz="2400" b="1" kern="10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a:noFill/>
                    </a:lnB>
                  </a:tcPr>
                </a:tc>
                <a:extLst>
                  <a:ext uri="{0D108BD9-81ED-4DB2-BD59-A6C34878D82A}">
                    <a16:rowId xmlns:a16="http://schemas.microsoft.com/office/drawing/2014/main" val="3079879437"/>
                  </a:ext>
                </a:extLst>
              </a:tr>
              <a:tr h="337394">
                <a:tc>
                  <a:txBody>
                    <a:bodyPr/>
                    <a:lstStyle/>
                    <a:p>
                      <a:pPr>
                        <a:spcAft>
                          <a:spcPts val="0"/>
                        </a:spcAft>
                      </a:pPr>
                      <a:r>
                        <a:rPr lang="zh-TW" sz="2400" b="0" kern="100">
                          <a:effectLst/>
                          <a:latin typeface="Times New Roman" panose="02020603050405020304" pitchFamily="18" charset="0"/>
                          <a:ea typeface="標楷體" panose="03000509000000000000" pitchFamily="65" charset="-120"/>
                          <a:cs typeface="Times New Roman" panose="02020603050405020304" pitchFamily="18" charset="0"/>
                        </a:rPr>
                        <a:t>課程相關疑難釋疑含相關規定</a:t>
                      </a:r>
                      <a:endParaRPr lang="zh-TW" sz="2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w="12700" cap="flat" cmpd="sng" algn="ctr">
                      <a:solidFill>
                        <a:srgbClr val="000000"/>
                      </a:solidFill>
                      <a:prstDash val="solid"/>
                      <a:round/>
                      <a:headEnd type="none" w="med" len="med"/>
                      <a:tailEnd type="none" w="med" len="med"/>
                    </a:lnB>
                  </a:tcPr>
                </a:tc>
                <a:tc>
                  <a:txBody>
                    <a:bodyPr/>
                    <a:lstStyle/>
                    <a:p>
                      <a:pPr>
                        <a:spcAft>
                          <a:spcPts val="0"/>
                        </a:spcAft>
                      </a:pPr>
                      <a:r>
                        <a:rPr lang="en-US" sz="2400" b="0" kern="100">
                          <a:effectLst/>
                          <a:latin typeface="Times New Roman" panose="02020603050405020304" pitchFamily="18" charset="0"/>
                          <a:ea typeface="標楷體" panose="03000509000000000000" pitchFamily="65" charset="-120"/>
                          <a:cs typeface="Times New Roman" panose="02020603050405020304" pitchFamily="18" charset="0"/>
                        </a:rPr>
                        <a:t>0.0306</a:t>
                      </a:r>
                      <a:endParaRPr lang="zh-TW" sz="2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w="12700" cap="flat" cmpd="sng" algn="ctr">
                      <a:solidFill>
                        <a:srgbClr val="000000"/>
                      </a:solidFill>
                      <a:prstDash val="solid"/>
                      <a:round/>
                      <a:headEnd type="none" w="med" len="med"/>
                      <a:tailEnd type="none" w="med" len="med"/>
                    </a:lnB>
                  </a:tcPr>
                </a:tc>
                <a:tc>
                  <a:txBody>
                    <a:bodyPr/>
                    <a:lstStyle/>
                    <a:p>
                      <a:pPr>
                        <a:spcAft>
                          <a:spcPts val="0"/>
                        </a:spcAft>
                      </a:pPr>
                      <a:r>
                        <a:rPr lang="en-US" sz="2400" b="0" kern="10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0.0423</a:t>
                      </a:r>
                      <a:endParaRPr lang="zh-TW" sz="2400" b="1" kern="10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w="12700" cap="flat" cmpd="sng" algn="ctr">
                      <a:solidFill>
                        <a:srgbClr val="000000"/>
                      </a:solidFill>
                      <a:prstDash val="solid"/>
                      <a:round/>
                      <a:headEnd type="none" w="med" len="med"/>
                      <a:tailEnd type="none" w="med" len="med"/>
                    </a:lnB>
                  </a:tcPr>
                </a:tc>
                <a:tc>
                  <a:txBody>
                    <a:bodyPr/>
                    <a:lstStyle/>
                    <a:p>
                      <a:pPr>
                        <a:spcAft>
                          <a:spcPts val="0"/>
                        </a:spcAft>
                      </a:pPr>
                      <a:r>
                        <a:rPr lang="en-US" sz="2400" b="0" kern="10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0.038</a:t>
                      </a:r>
                      <a:endParaRPr lang="zh-TW" sz="2400" b="1" kern="10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w="12700" cap="flat" cmpd="sng" algn="ctr">
                      <a:solidFill>
                        <a:srgbClr val="000000"/>
                      </a:solidFill>
                      <a:prstDash val="solid"/>
                      <a:round/>
                      <a:headEnd type="none" w="med" len="med"/>
                      <a:tailEnd type="none" w="med" len="med"/>
                    </a:lnB>
                  </a:tcPr>
                </a:tc>
                <a:tc>
                  <a:txBody>
                    <a:bodyPr/>
                    <a:lstStyle/>
                    <a:p>
                      <a:pPr>
                        <a:spcAft>
                          <a:spcPts val="0"/>
                        </a:spcAft>
                      </a:pPr>
                      <a:r>
                        <a:rPr lang="en-US" sz="2400" b="0" kern="100">
                          <a:effectLst/>
                          <a:latin typeface="Times New Roman" panose="02020603050405020304" pitchFamily="18" charset="0"/>
                          <a:ea typeface="標楷體" panose="03000509000000000000" pitchFamily="65" charset="-120"/>
                          <a:cs typeface="Times New Roman" panose="02020603050405020304" pitchFamily="18" charset="0"/>
                        </a:rPr>
                        <a:t>0.0149</a:t>
                      </a:r>
                      <a:endParaRPr lang="zh-TW" sz="2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w="12700" cap="flat" cmpd="sng" algn="ctr">
                      <a:solidFill>
                        <a:srgbClr val="000000"/>
                      </a:solidFill>
                      <a:prstDash val="solid"/>
                      <a:round/>
                      <a:headEnd type="none" w="med" len="med"/>
                      <a:tailEnd type="none" w="med" len="med"/>
                    </a:lnB>
                  </a:tcPr>
                </a:tc>
                <a:tc>
                  <a:txBody>
                    <a:bodyPr/>
                    <a:lstStyle/>
                    <a:p>
                      <a:pPr>
                        <a:spcAft>
                          <a:spcPts val="0"/>
                        </a:spcAft>
                      </a:pPr>
                      <a:r>
                        <a:rPr lang="en-US" sz="2400" b="0" kern="10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0.0667</a:t>
                      </a:r>
                      <a:endParaRPr lang="zh-TW" sz="2400" b="1" kern="10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w="12700" cap="flat" cmpd="sng" algn="ctr">
                      <a:solidFill>
                        <a:srgbClr val="000000"/>
                      </a:solidFill>
                      <a:prstDash val="solid"/>
                      <a:round/>
                      <a:headEnd type="none" w="med" len="med"/>
                      <a:tailEnd type="none" w="med" len="med"/>
                    </a:lnB>
                  </a:tcPr>
                </a:tc>
                <a:tc>
                  <a:txBody>
                    <a:bodyPr/>
                    <a:lstStyle/>
                    <a:p>
                      <a:pPr>
                        <a:spcAft>
                          <a:spcPts val="0"/>
                        </a:spcAft>
                      </a:pPr>
                      <a:r>
                        <a:rPr lang="en-US" sz="2400" b="0" kern="100" dirty="0">
                          <a:effectLst/>
                          <a:latin typeface="Times New Roman" panose="02020603050405020304" pitchFamily="18" charset="0"/>
                          <a:ea typeface="標楷體" panose="03000509000000000000" pitchFamily="65" charset="-120"/>
                          <a:cs typeface="Times New Roman" panose="02020603050405020304" pitchFamily="18" charset="0"/>
                        </a:rPr>
                        <a:t>0.0062</a:t>
                      </a:r>
                      <a:endParaRPr lang="zh-TW" sz="24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61485748"/>
                  </a:ext>
                </a:extLst>
              </a:tr>
            </a:tbl>
          </a:graphicData>
        </a:graphic>
      </p:graphicFrame>
      <p:sp>
        <p:nvSpPr>
          <p:cNvPr id="6" name="標題 1">
            <a:extLst>
              <a:ext uri="{FF2B5EF4-FFF2-40B4-BE49-F238E27FC236}">
                <a16:creationId xmlns:a16="http://schemas.microsoft.com/office/drawing/2014/main" id="{7328D995-A1CB-41CF-9104-8BAC163AC746}"/>
              </a:ext>
            </a:extLst>
          </p:cNvPr>
          <p:cNvSpPr txBox="1">
            <a:spLocks/>
          </p:cNvSpPr>
          <p:nvPr/>
        </p:nvSpPr>
        <p:spPr>
          <a:xfrm>
            <a:off x="616527" y="198564"/>
            <a:ext cx="10515600" cy="86379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3200" dirty="0"/>
              <a:t>研究問題</a:t>
            </a:r>
            <a:r>
              <a:rPr lang="en-US" altLang="zh-TW" sz="3200" dirty="0"/>
              <a:t>1</a:t>
            </a:r>
            <a:r>
              <a:rPr lang="zh-TW" altLang="en-US" sz="3200" dirty="0" smtClean="0"/>
              <a:t>：</a:t>
            </a:r>
            <a:r>
              <a:rPr lang="zh-TW" altLang="en-US" sz="3200" dirty="0">
                <a:solidFill>
                  <a:srgbClr val="0000FF"/>
                </a:solidFill>
              </a:rPr>
              <a:t>序列分群</a:t>
            </a:r>
            <a:r>
              <a:rPr lang="zh-TW" altLang="en-US" sz="3200" dirty="0" smtClean="0">
                <a:solidFill>
                  <a:srgbClr val="0000FF"/>
                </a:solidFill>
              </a:rPr>
              <a:t>的描述性統計結果</a:t>
            </a:r>
            <a:endParaRPr lang="en-US" altLang="zh-TW" sz="3200" dirty="0" smtClean="0">
              <a:solidFill>
                <a:srgbClr val="0000FF"/>
              </a:solidFill>
            </a:endParaRPr>
          </a:p>
          <a:p>
            <a:r>
              <a:rPr lang="zh-TW" altLang="en-US" sz="3200" dirty="0" smtClean="0">
                <a:solidFill>
                  <a:srgbClr val="0000FF"/>
                </a:solidFill>
              </a:rPr>
              <a:t>學習事件的平均數量</a:t>
            </a:r>
            <a:endParaRPr lang="en-US" altLang="zh-TW" sz="3200" dirty="0">
              <a:solidFill>
                <a:srgbClr val="0000FF"/>
              </a:solidFill>
            </a:endParaRPr>
          </a:p>
        </p:txBody>
      </p:sp>
    </p:spTree>
    <p:extLst>
      <p:ext uri="{BB962C8B-B14F-4D97-AF65-F5344CB8AC3E}">
        <p14:creationId xmlns:p14="http://schemas.microsoft.com/office/powerpoint/2010/main" val="15794808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42C62D49-4F46-43D8-8134-265A56847D2C}"/>
              </a:ext>
            </a:extLst>
          </p:cNvPr>
          <p:cNvSpPr>
            <a:spLocks noGrp="1"/>
          </p:cNvSpPr>
          <p:nvPr>
            <p:ph type="sldNum" sz="quarter" idx="12"/>
          </p:nvPr>
        </p:nvSpPr>
        <p:spPr/>
        <p:txBody>
          <a:bodyPr/>
          <a:lstStyle/>
          <a:p>
            <a:fld id="{239F4BFF-D0B2-447F-8851-E99F22C0E7D2}" type="slidenum">
              <a:rPr lang="zh-TW" altLang="en-US" smtClean="0"/>
              <a:t>41</a:t>
            </a:fld>
            <a:endParaRPr lang="zh-TW" altLang="en-US"/>
          </a:p>
        </p:txBody>
      </p:sp>
      <p:graphicFrame>
        <p:nvGraphicFramePr>
          <p:cNvPr id="7" name="內容版面配置區 6">
            <a:extLst>
              <a:ext uri="{FF2B5EF4-FFF2-40B4-BE49-F238E27FC236}">
                <a16:creationId xmlns:a16="http://schemas.microsoft.com/office/drawing/2014/main" id="{FD745427-39FF-41AE-BB9E-B6BCF3D3E4C2}"/>
              </a:ext>
            </a:extLst>
          </p:cNvPr>
          <p:cNvGraphicFramePr>
            <a:graphicFrameLocks noGrp="1"/>
          </p:cNvGraphicFramePr>
          <p:nvPr>
            <p:ph idx="1"/>
            <p:extLst>
              <p:ext uri="{D42A27DB-BD31-4B8C-83A1-F6EECF244321}">
                <p14:modId xmlns:p14="http://schemas.microsoft.com/office/powerpoint/2010/main" val="2205181351"/>
              </p:ext>
            </p:extLst>
          </p:nvPr>
        </p:nvGraphicFramePr>
        <p:xfrm>
          <a:off x="958728" y="2531557"/>
          <a:ext cx="10477744" cy="2514600"/>
        </p:xfrm>
        <a:graphic>
          <a:graphicData uri="http://schemas.openxmlformats.org/drawingml/2006/table">
            <a:tbl>
              <a:tblPr firstRow="1" firstCol="1" bandRow="1"/>
              <a:tblGrid>
                <a:gridCol w="2323964">
                  <a:extLst>
                    <a:ext uri="{9D8B030D-6E8A-4147-A177-3AD203B41FA5}">
                      <a16:colId xmlns:a16="http://schemas.microsoft.com/office/drawing/2014/main" val="3358470860"/>
                    </a:ext>
                  </a:extLst>
                </a:gridCol>
                <a:gridCol w="1360011">
                  <a:extLst>
                    <a:ext uri="{9D8B030D-6E8A-4147-A177-3AD203B41FA5}">
                      <a16:colId xmlns:a16="http://schemas.microsoft.com/office/drawing/2014/main" val="1846890801"/>
                    </a:ext>
                  </a:extLst>
                </a:gridCol>
                <a:gridCol w="1360011">
                  <a:extLst>
                    <a:ext uri="{9D8B030D-6E8A-4147-A177-3AD203B41FA5}">
                      <a16:colId xmlns:a16="http://schemas.microsoft.com/office/drawing/2014/main" val="907911415"/>
                    </a:ext>
                  </a:extLst>
                </a:gridCol>
                <a:gridCol w="1360011">
                  <a:extLst>
                    <a:ext uri="{9D8B030D-6E8A-4147-A177-3AD203B41FA5}">
                      <a16:colId xmlns:a16="http://schemas.microsoft.com/office/drawing/2014/main" val="3956237744"/>
                    </a:ext>
                  </a:extLst>
                </a:gridCol>
                <a:gridCol w="1360011">
                  <a:extLst>
                    <a:ext uri="{9D8B030D-6E8A-4147-A177-3AD203B41FA5}">
                      <a16:colId xmlns:a16="http://schemas.microsoft.com/office/drawing/2014/main" val="2409568834"/>
                    </a:ext>
                  </a:extLst>
                </a:gridCol>
                <a:gridCol w="1360011">
                  <a:extLst>
                    <a:ext uri="{9D8B030D-6E8A-4147-A177-3AD203B41FA5}">
                      <a16:colId xmlns:a16="http://schemas.microsoft.com/office/drawing/2014/main" val="2676780154"/>
                    </a:ext>
                  </a:extLst>
                </a:gridCol>
                <a:gridCol w="1353725">
                  <a:extLst>
                    <a:ext uri="{9D8B030D-6E8A-4147-A177-3AD203B41FA5}">
                      <a16:colId xmlns:a16="http://schemas.microsoft.com/office/drawing/2014/main" val="2714291234"/>
                    </a:ext>
                  </a:extLst>
                </a:gridCol>
              </a:tblGrid>
              <a:tr h="251460">
                <a:tc>
                  <a:txBody>
                    <a:bodyPr/>
                    <a:lstStyle/>
                    <a:p>
                      <a:pPr>
                        <a:spcAft>
                          <a:spcPts val="0"/>
                        </a:spcAft>
                      </a:pPr>
                      <a:r>
                        <a:rPr lang="en-US" sz="2800" b="0" kern="100" dirty="0" smtClean="0">
                          <a:effectLst/>
                          <a:latin typeface="Times New Roman" panose="02020603050405020304" pitchFamily="18" charset="0"/>
                          <a:ea typeface="標楷體" panose="03000509000000000000" pitchFamily="65" charset="-120"/>
                          <a:cs typeface="Times New Roman" panose="02020603050405020304" pitchFamily="18" charset="0"/>
                        </a:rPr>
                        <a:t> </a:t>
                      </a:r>
                      <a:r>
                        <a:rPr lang="zh-TW" altLang="en-US" sz="2800" b="0" kern="100" dirty="0" smtClean="0">
                          <a:effectLst/>
                          <a:latin typeface="Times New Roman" panose="02020603050405020304" pitchFamily="18" charset="0"/>
                          <a:ea typeface="標楷體" panose="03000509000000000000" pitchFamily="65" charset="-120"/>
                          <a:cs typeface="Times New Roman" panose="02020603050405020304" pitchFamily="18" charset="0"/>
                        </a:rPr>
                        <a:t>序列</a:t>
                      </a:r>
                      <a:r>
                        <a:rPr lang="en-US" altLang="zh-TW" sz="2800" b="0" kern="100" dirty="0" smtClean="0">
                          <a:effectLst/>
                          <a:latin typeface="Times New Roman" panose="02020603050405020304" pitchFamily="18" charset="0"/>
                          <a:ea typeface="標楷體" panose="03000509000000000000" pitchFamily="65" charset="-120"/>
                          <a:cs typeface="Times New Roman" panose="02020603050405020304" pitchFamily="18" charset="0"/>
                        </a:rPr>
                        <a:t>Sequence</a:t>
                      </a:r>
                      <a:endParaRPr lang="zh-TW" sz="28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2800" b="0" kern="100" dirty="0">
                          <a:effectLst/>
                          <a:latin typeface="Times New Roman" panose="02020603050405020304" pitchFamily="18" charset="0"/>
                          <a:ea typeface="標楷體" panose="03000509000000000000" pitchFamily="65" charset="-120"/>
                          <a:cs typeface="Times New Roman" panose="02020603050405020304" pitchFamily="18" charset="0"/>
                        </a:rPr>
                        <a:t>序列</a:t>
                      </a:r>
                      <a:endParaRPr lang="zh-TW" sz="28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p>
                      <a:pPr>
                        <a:spcAft>
                          <a:spcPts val="0"/>
                        </a:spcAft>
                      </a:pPr>
                      <a:r>
                        <a:rPr lang="zh-TW" sz="2800" b="0" kern="100" dirty="0">
                          <a:effectLst/>
                          <a:latin typeface="Times New Roman" panose="02020603050405020304" pitchFamily="18" charset="0"/>
                          <a:ea typeface="標楷體" panose="03000509000000000000" pitchFamily="65" charset="-120"/>
                          <a:cs typeface="Times New Roman" panose="02020603050405020304" pitchFamily="18" charset="0"/>
                        </a:rPr>
                        <a:t>總和</a:t>
                      </a:r>
                      <a:endParaRPr lang="zh-TW" sz="28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2800" b="0" kern="100">
                          <a:effectLst/>
                          <a:latin typeface="Times New Roman" panose="02020603050405020304" pitchFamily="18" charset="0"/>
                          <a:ea typeface="標楷體" panose="03000509000000000000" pitchFamily="65" charset="-120"/>
                          <a:cs typeface="Times New Roman" panose="02020603050405020304" pitchFamily="18" charset="0"/>
                        </a:rPr>
                        <a:t>學習</a:t>
                      </a:r>
                      <a:endParaRPr lang="zh-TW" sz="2800" b="1" kern="100">
                        <a:effectLst/>
                        <a:latin typeface="Times New Roman" panose="02020603050405020304" pitchFamily="18" charset="0"/>
                        <a:ea typeface="標楷體" panose="03000509000000000000" pitchFamily="65" charset="-120"/>
                        <a:cs typeface="Times New Roman" panose="02020603050405020304" pitchFamily="18" charset="0"/>
                      </a:endParaRPr>
                    </a:p>
                    <a:p>
                      <a:pPr>
                        <a:spcAft>
                          <a:spcPts val="0"/>
                        </a:spcAft>
                      </a:pPr>
                      <a:r>
                        <a:rPr lang="zh-TW" sz="2800" b="0" kern="100">
                          <a:effectLst/>
                          <a:latin typeface="Times New Roman" panose="02020603050405020304" pitchFamily="18" charset="0"/>
                          <a:ea typeface="標楷體" panose="03000509000000000000" pitchFamily="65" charset="-120"/>
                          <a:cs typeface="Times New Roman" panose="02020603050405020304" pitchFamily="18" charset="0"/>
                        </a:rPr>
                        <a:t>策略一</a:t>
                      </a:r>
                      <a:endParaRPr lang="zh-TW" sz="28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2800" b="0" kern="100">
                          <a:effectLst/>
                          <a:latin typeface="Times New Roman" panose="02020603050405020304" pitchFamily="18" charset="0"/>
                          <a:ea typeface="標楷體" panose="03000509000000000000" pitchFamily="65" charset="-120"/>
                          <a:cs typeface="Times New Roman" panose="02020603050405020304" pitchFamily="18" charset="0"/>
                        </a:rPr>
                        <a:t>學習</a:t>
                      </a:r>
                      <a:endParaRPr lang="zh-TW" sz="2800" b="1" kern="100">
                        <a:effectLst/>
                        <a:latin typeface="Times New Roman" panose="02020603050405020304" pitchFamily="18" charset="0"/>
                        <a:ea typeface="標楷體" panose="03000509000000000000" pitchFamily="65" charset="-120"/>
                        <a:cs typeface="Times New Roman" panose="02020603050405020304" pitchFamily="18" charset="0"/>
                      </a:endParaRPr>
                    </a:p>
                    <a:p>
                      <a:pPr>
                        <a:spcAft>
                          <a:spcPts val="0"/>
                        </a:spcAft>
                      </a:pPr>
                      <a:r>
                        <a:rPr lang="zh-TW" sz="2800" b="0" kern="100">
                          <a:effectLst/>
                          <a:latin typeface="Times New Roman" panose="02020603050405020304" pitchFamily="18" charset="0"/>
                          <a:ea typeface="標楷體" panose="03000509000000000000" pitchFamily="65" charset="-120"/>
                          <a:cs typeface="Times New Roman" panose="02020603050405020304" pitchFamily="18" charset="0"/>
                        </a:rPr>
                        <a:t>策略二</a:t>
                      </a:r>
                      <a:endParaRPr lang="zh-TW" sz="28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2800" b="0" kern="100">
                          <a:effectLst/>
                          <a:latin typeface="Times New Roman" panose="02020603050405020304" pitchFamily="18" charset="0"/>
                          <a:ea typeface="標楷體" panose="03000509000000000000" pitchFamily="65" charset="-120"/>
                          <a:cs typeface="Times New Roman" panose="02020603050405020304" pitchFamily="18" charset="0"/>
                        </a:rPr>
                        <a:t>學習</a:t>
                      </a:r>
                      <a:endParaRPr lang="zh-TW" sz="2800" b="1" kern="100">
                        <a:effectLst/>
                        <a:latin typeface="Times New Roman" panose="02020603050405020304" pitchFamily="18" charset="0"/>
                        <a:ea typeface="標楷體" panose="03000509000000000000" pitchFamily="65" charset="-120"/>
                        <a:cs typeface="Times New Roman" panose="02020603050405020304" pitchFamily="18" charset="0"/>
                      </a:endParaRPr>
                    </a:p>
                    <a:p>
                      <a:pPr>
                        <a:spcAft>
                          <a:spcPts val="0"/>
                        </a:spcAft>
                      </a:pPr>
                      <a:r>
                        <a:rPr lang="zh-TW" sz="2800" b="0" kern="100">
                          <a:effectLst/>
                          <a:latin typeface="Times New Roman" panose="02020603050405020304" pitchFamily="18" charset="0"/>
                          <a:ea typeface="標楷體" panose="03000509000000000000" pitchFamily="65" charset="-120"/>
                          <a:cs typeface="Times New Roman" panose="02020603050405020304" pitchFamily="18" charset="0"/>
                        </a:rPr>
                        <a:t>策略三</a:t>
                      </a:r>
                      <a:endParaRPr lang="zh-TW" sz="28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2800" b="0" kern="100">
                          <a:effectLst/>
                          <a:latin typeface="Times New Roman" panose="02020603050405020304" pitchFamily="18" charset="0"/>
                          <a:ea typeface="標楷體" panose="03000509000000000000" pitchFamily="65" charset="-120"/>
                          <a:cs typeface="Times New Roman" panose="02020603050405020304" pitchFamily="18" charset="0"/>
                        </a:rPr>
                        <a:t>學習</a:t>
                      </a:r>
                      <a:endParaRPr lang="zh-TW" sz="2800" b="1" kern="100">
                        <a:effectLst/>
                        <a:latin typeface="Times New Roman" panose="02020603050405020304" pitchFamily="18" charset="0"/>
                        <a:ea typeface="標楷體" panose="03000509000000000000" pitchFamily="65" charset="-120"/>
                        <a:cs typeface="Times New Roman" panose="02020603050405020304" pitchFamily="18" charset="0"/>
                      </a:endParaRPr>
                    </a:p>
                    <a:p>
                      <a:pPr>
                        <a:spcAft>
                          <a:spcPts val="0"/>
                        </a:spcAft>
                      </a:pPr>
                      <a:r>
                        <a:rPr lang="zh-TW" sz="2800" b="0" kern="100">
                          <a:effectLst/>
                          <a:latin typeface="Times New Roman" panose="02020603050405020304" pitchFamily="18" charset="0"/>
                          <a:ea typeface="標楷體" panose="03000509000000000000" pitchFamily="65" charset="-120"/>
                          <a:cs typeface="Times New Roman" panose="02020603050405020304" pitchFamily="18" charset="0"/>
                        </a:rPr>
                        <a:t>策略四</a:t>
                      </a:r>
                      <a:endParaRPr lang="zh-TW" sz="28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2800" b="0" kern="100">
                          <a:effectLst/>
                          <a:latin typeface="Times New Roman" panose="02020603050405020304" pitchFamily="18" charset="0"/>
                          <a:ea typeface="標楷體" panose="03000509000000000000" pitchFamily="65" charset="-120"/>
                          <a:cs typeface="Times New Roman" panose="02020603050405020304" pitchFamily="18" charset="0"/>
                        </a:rPr>
                        <a:t>學習</a:t>
                      </a:r>
                      <a:endParaRPr lang="zh-TW" sz="2800" b="1" kern="100">
                        <a:effectLst/>
                        <a:latin typeface="Times New Roman" panose="02020603050405020304" pitchFamily="18" charset="0"/>
                        <a:ea typeface="標楷體" panose="03000509000000000000" pitchFamily="65" charset="-120"/>
                        <a:cs typeface="Times New Roman" panose="02020603050405020304" pitchFamily="18" charset="0"/>
                      </a:endParaRPr>
                    </a:p>
                    <a:p>
                      <a:pPr>
                        <a:spcAft>
                          <a:spcPts val="0"/>
                        </a:spcAft>
                      </a:pPr>
                      <a:r>
                        <a:rPr lang="zh-TW" sz="2800" b="0" kern="100">
                          <a:effectLst/>
                          <a:latin typeface="Times New Roman" panose="02020603050405020304" pitchFamily="18" charset="0"/>
                          <a:ea typeface="標楷體" panose="03000509000000000000" pitchFamily="65" charset="-120"/>
                          <a:cs typeface="Times New Roman" panose="02020603050405020304" pitchFamily="18" charset="0"/>
                        </a:rPr>
                        <a:t>策略五</a:t>
                      </a:r>
                      <a:endParaRPr lang="zh-TW" sz="28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85888493"/>
                  </a:ext>
                </a:extLst>
              </a:tr>
              <a:tr h="294005">
                <a:tc>
                  <a:txBody>
                    <a:bodyPr/>
                    <a:lstStyle/>
                    <a:p>
                      <a:pPr>
                        <a:spcAft>
                          <a:spcPts val="0"/>
                        </a:spcAft>
                      </a:pPr>
                      <a:r>
                        <a:rPr lang="en-US" sz="2800" b="0" kern="100" dirty="0" smtClean="0">
                          <a:effectLst/>
                          <a:latin typeface="Times New Roman" panose="02020603050405020304" pitchFamily="18" charset="0"/>
                          <a:ea typeface="標楷體" panose="03000509000000000000" pitchFamily="65" charset="-120"/>
                          <a:cs typeface="Times New Roman" panose="02020603050405020304" pitchFamily="18" charset="0"/>
                        </a:rPr>
                        <a:t>Number</a:t>
                      </a:r>
                      <a:endParaRPr lang="zh-TW" sz="28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w="12700" cap="flat" cmpd="sng" algn="ctr">
                      <a:solidFill>
                        <a:srgbClr val="000000"/>
                      </a:solidFill>
                      <a:prstDash val="solid"/>
                      <a:round/>
                      <a:headEnd type="none" w="med" len="med"/>
                      <a:tailEnd type="none" w="med" len="med"/>
                    </a:lnT>
                    <a:lnB>
                      <a:noFill/>
                    </a:lnB>
                  </a:tcPr>
                </a:tc>
                <a:tc>
                  <a:txBody>
                    <a:bodyPr/>
                    <a:lstStyle/>
                    <a:p>
                      <a:pPr>
                        <a:spcAft>
                          <a:spcPts val="0"/>
                        </a:spcAft>
                      </a:pPr>
                      <a:r>
                        <a:rPr lang="en-US" sz="2800" b="0" kern="100" dirty="0">
                          <a:effectLst/>
                          <a:latin typeface="Times New Roman" panose="02020603050405020304" pitchFamily="18" charset="0"/>
                          <a:ea typeface="標楷體" panose="03000509000000000000" pitchFamily="65" charset="-120"/>
                          <a:cs typeface="Times New Roman" panose="02020603050405020304" pitchFamily="18" charset="0"/>
                        </a:rPr>
                        <a:t>621</a:t>
                      </a:r>
                      <a:endParaRPr lang="zh-TW" sz="28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w="12700" cap="flat" cmpd="sng" algn="ctr">
                      <a:solidFill>
                        <a:srgbClr val="000000"/>
                      </a:solidFill>
                      <a:prstDash val="solid"/>
                      <a:round/>
                      <a:headEnd type="none" w="med" len="med"/>
                      <a:tailEnd type="none" w="med" len="med"/>
                    </a:lnT>
                    <a:lnB>
                      <a:noFill/>
                    </a:lnB>
                  </a:tcPr>
                </a:tc>
                <a:tc>
                  <a:txBody>
                    <a:bodyPr/>
                    <a:lstStyle/>
                    <a:p>
                      <a:pPr>
                        <a:spcAft>
                          <a:spcPts val="0"/>
                        </a:spcAft>
                      </a:pPr>
                      <a:r>
                        <a:rPr lang="en-US" sz="2800" b="0" kern="100" dirty="0">
                          <a:effectLst/>
                          <a:latin typeface="Times New Roman" panose="02020603050405020304" pitchFamily="18" charset="0"/>
                          <a:ea typeface="標楷體" panose="03000509000000000000" pitchFamily="65" charset="-120"/>
                          <a:cs typeface="Times New Roman" panose="02020603050405020304" pitchFamily="18" charset="0"/>
                        </a:rPr>
                        <a:t>284</a:t>
                      </a:r>
                      <a:endParaRPr lang="zh-TW" sz="28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w="12700" cap="flat" cmpd="sng" algn="ctr">
                      <a:solidFill>
                        <a:srgbClr val="000000"/>
                      </a:solidFill>
                      <a:prstDash val="solid"/>
                      <a:round/>
                      <a:headEnd type="none" w="med" len="med"/>
                      <a:tailEnd type="none" w="med" len="med"/>
                    </a:lnT>
                    <a:lnB>
                      <a:noFill/>
                    </a:lnB>
                  </a:tcPr>
                </a:tc>
                <a:tc>
                  <a:txBody>
                    <a:bodyPr/>
                    <a:lstStyle/>
                    <a:p>
                      <a:pPr>
                        <a:spcAft>
                          <a:spcPts val="0"/>
                        </a:spcAft>
                      </a:pPr>
                      <a:r>
                        <a:rPr lang="en-US" sz="2800" b="0" kern="100" dirty="0">
                          <a:effectLst/>
                          <a:latin typeface="Times New Roman" panose="02020603050405020304" pitchFamily="18" charset="0"/>
                          <a:ea typeface="標楷體" panose="03000509000000000000" pitchFamily="65" charset="-120"/>
                          <a:cs typeface="Times New Roman" panose="02020603050405020304" pitchFamily="18" charset="0"/>
                        </a:rPr>
                        <a:t>79</a:t>
                      </a:r>
                      <a:endParaRPr lang="zh-TW" sz="28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w="12700" cap="flat" cmpd="sng" algn="ctr">
                      <a:solidFill>
                        <a:srgbClr val="000000"/>
                      </a:solidFill>
                      <a:prstDash val="solid"/>
                      <a:round/>
                      <a:headEnd type="none" w="med" len="med"/>
                      <a:tailEnd type="none" w="med" len="med"/>
                    </a:lnT>
                    <a:lnB>
                      <a:noFill/>
                    </a:lnB>
                  </a:tcPr>
                </a:tc>
                <a:tc>
                  <a:txBody>
                    <a:bodyPr/>
                    <a:lstStyle/>
                    <a:p>
                      <a:pPr>
                        <a:spcAft>
                          <a:spcPts val="0"/>
                        </a:spcAft>
                      </a:pPr>
                      <a:r>
                        <a:rPr lang="en-US" sz="2800" b="0" kern="100" dirty="0">
                          <a:effectLst/>
                          <a:latin typeface="Times New Roman" panose="02020603050405020304" pitchFamily="18" charset="0"/>
                          <a:ea typeface="標楷體" panose="03000509000000000000" pitchFamily="65" charset="-120"/>
                          <a:cs typeface="Times New Roman" panose="02020603050405020304" pitchFamily="18" charset="0"/>
                        </a:rPr>
                        <a:t>67</a:t>
                      </a:r>
                      <a:endParaRPr lang="zh-TW" sz="28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w="12700" cap="flat" cmpd="sng" algn="ctr">
                      <a:solidFill>
                        <a:srgbClr val="000000"/>
                      </a:solidFill>
                      <a:prstDash val="solid"/>
                      <a:round/>
                      <a:headEnd type="none" w="med" len="med"/>
                      <a:tailEnd type="none" w="med" len="med"/>
                    </a:lnT>
                    <a:lnB>
                      <a:noFill/>
                    </a:lnB>
                  </a:tcPr>
                </a:tc>
                <a:tc>
                  <a:txBody>
                    <a:bodyPr/>
                    <a:lstStyle/>
                    <a:p>
                      <a:pPr>
                        <a:spcAft>
                          <a:spcPts val="0"/>
                        </a:spcAft>
                      </a:pPr>
                      <a:r>
                        <a:rPr lang="en-US" sz="2800" b="0" kern="100" dirty="0">
                          <a:effectLst/>
                          <a:latin typeface="Times New Roman" panose="02020603050405020304" pitchFamily="18" charset="0"/>
                          <a:ea typeface="標楷體" panose="03000509000000000000" pitchFamily="65" charset="-120"/>
                          <a:cs typeface="Times New Roman" panose="02020603050405020304" pitchFamily="18" charset="0"/>
                        </a:rPr>
                        <a:t>30</a:t>
                      </a:r>
                      <a:endParaRPr lang="zh-TW" sz="28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w="12700" cap="flat" cmpd="sng" algn="ctr">
                      <a:solidFill>
                        <a:srgbClr val="000000"/>
                      </a:solidFill>
                      <a:prstDash val="solid"/>
                      <a:round/>
                      <a:headEnd type="none" w="med" len="med"/>
                      <a:tailEnd type="none" w="med" len="med"/>
                    </a:lnT>
                    <a:lnB>
                      <a:noFill/>
                    </a:lnB>
                  </a:tcPr>
                </a:tc>
                <a:tc>
                  <a:txBody>
                    <a:bodyPr/>
                    <a:lstStyle/>
                    <a:p>
                      <a:pPr>
                        <a:spcAft>
                          <a:spcPts val="0"/>
                        </a:spcAft>
                      </a:pPr>
                      <a:r>
                        <a:rPr lang="en-US" sz="2800" b="0" kern="100">
                          <a:effectLst/>
                          <a:latin typeface="Times New Roman" panose="02020603050405020304" pitchFamily="18" charset="0"/>
                          <a:ea typeface="標楷體" panose="03000509000000000000" pitchFamily="65" charset="-120"/>
                          <a:cs typeface="Times New Roman" panose="02020603050405020304" pitchFamily="18" charset="0"/>
                        </a:rPr>
                        <a:t>161</a:t>
                      </a:r>
                      <a:endParaRPr lang="zh-TW" sz="28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885714832"/>
                  </a:ext>
                </a:extLst>
              </a:tr>
              <a:tr h="32067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TW" sz="2800" b="0" kern="100" dirty="0" smtClean="0">
                          <a:effectLst/>
                          <a:latin typeface="Times New Roman" panose="02020603050405020304" pitchFamily="18" charset="0"/>
                          <a:ea typeface="標楷體" panose="03000509000000000000" pitchFamily="65" charset="-120"/>
                          <a:cs typeface="Times New Roman" panose="02020603050405020304" pitchFamily="18" charset="0"/>
                        </a:rPr>
                        <a:t>Mean/</a:t>
                      </a:r>
                      <a:r>
                        <a:rPr lang="en-US" altLang="zh-TW" sz="2800" b="0" kern="100" dirty="0" err="1" smtClean="0">
                          <a:effectLst/>
                          <a:latin typeface="Times New Roman" panose="02020603050405020304" pitchFamily="18" charset="0"/>
                          <a:ea typeface="標楷體" panose="03000509000000000000" pitchFamily="65" charset="-120"/>
                          <a:cs typeface="Times New Roman" panose="02020603050405020304" pitchFamily="18" charset="0"/>
                        </a:rPr>
                        <a:t>Std</a:t>
                      </a:r>
                      <a:endParaRPr lang="zh-TW" altLang="zh-TW" sz="2800" b="1" kern="100" dirty="0" smtClean="0">
                        <a:effectLst/>
                        <a:latin typeface="Times New Roman" panose="02020603050405020304" pitchFamily="18" charset="0"/>
                        <a:ea typeface="標楷體" panose="03000509000000000000" pitchFamily="65" charset="-120"/>
                        <a:cs typeface="Times New Roman" panose="02020603050405020304" pitchFamily="18" charset="0"/>
                      </a:endParaRPr>
                    </a:p>
                    <a:p>
                      <a:pPr>
                        <a:spcAft>
                          <a:spcPts val="0"/>
                        </a:spcAft>
                      </a:pPr>
                      <a:r>
                        <a:rPr lang="en-US" sz="2800" b="0" kern="100" dirty="0" smtClean="0">
                          <a:effectLst/>
                          <a:latin typeface="Times New Roman" panose="02020603050405020304" pitchFamily="18" charset="0"/>
                          <a:ea typeface="標楷體" panose="03000509000000000000" pitchFamily="65" charset="-120"/>
                          <a:cs typeface="Times New Roman" panose="02020603050405020304" pitchFamily="18" charset="0"/>
                        </a:rPr>
                        <a:t>of length</a:t>
                      </a:r>
                      <a:endParaRPr lang="zh-TW" sz="28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w="12700" cap="flat" cmpd="sng" algn="ctr">
                      <a:solidFill>
                        <a:srgbClr val="000000"/>
                      </a:solidFill>
                      <a:prstDash val="solid"/>
                      <a:round/>
                      <a:headEnd type="none" w="med" len="med"/>
                      <a:tailEnd type="none" w="med" len="med"/>
                    </a:lnB>
                  </a:tcPr>
                </a:tc>
                <a:tc>
                  <a:txBody>
                    <a:bodyPr/>
                    <a:lstStyle/>
                    <a:p>
                      <a:pPr>
                        <a:spcAft>
                          <a:spcPts val="0"/>
                        </a:spcAft>
                      </a:pPr>
                      <a:r>
                        <a:rPr lang="en-US" sz="2800" b="0" kern="100" dirty="0">
                          <a:effectLst/>
                          <a:latin typeface="Times New Roman" panose="02020603050405020304" pitchFamily="18" charset="0"/>
                          <a:ea typeface="標楷體" panose="03000509000000000000" pitchFamily="65" charset="-120"/>
                          <a:cs typeface="Times New Roman" panose="02020603050405020304" pitchFamily="18" charset="0"/>
                        </a:rPr>
                        <a:t>2.35</a:t>
                      </a:r>
                      <a:endParaRPr lang="zh-TW" sz="28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p>
                      <a:pPr>
                        <a:spcAft>
                          <a:spcPts val="0"/>
                        </a:spcAft>
                      </a:pPr>
                      <a:r>
                        <a:rPr lang="en-US" sz="2800" b="0" kern="100" dirty="0">
                          <a:effectLst/>
                          <a:latin typeface="Times New Roman" panose="02020603050405020304" pitchFamily="18" charset="0"/>
                          <a:ea typeface="標楷體" panose="03000509000000000000" pitchFamily="65" charset="-120"/>
                          <a:cs typeface="Times New Roman" panose="02020603050405020304" pitchFamily="18" charset="0"/>
                        </a:rPr>
                        <a:t>/1.49</a:t>
                      </a:r>
                      <a:endParaRPr lang="zh-TW" sz="28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w="12700" cap="flat" cmpd="sng" algn="ctr">
                      <a:solidFill>
                        <a:srgbClr val="000000"/>
                      </a:solidFill>
                      <a:prstDash val="solid"/>
                      <a:round/>
                      <a:headEnd type="none" w="med" len="med"/>
                      <a:tailEnd type="none" w="med" len="med"/>
                    </a:lnB>
                  </a:tcPr>
                </a:tc>
                <a:tc>
                  <a:txBody>
                    <a:bodyPr/>
                    <a:lstStyle/>
                    <a:p>
                      <a:pPr>
                        <a:spcAft>
                          <a:spcPts val="0"/>
                        </a:spcAft>
                      </a:pPr>
                      <a:r>
                        <a:rPr lang="en-US" sz="2800" b="0" kern="100">
                          <a:effectLst/>
                          <a:latin typeface="Times New Roman" panose="02020603050405020304" pitchFamily="18" charset="0"/>
                          <a:ea typeface="標楷體" panose="03000509000000000000" pitchFamily="65" charset="-120"/>
                          <a:cs typeface="Times New Roman" panose="02020603050405020304" pitchFamily="18" charset="0"/>
                        </a:rPr>
                        <a:t>2.26</a:t>
                      </a:r>
                      <a:endParaRPr lang="zh-TW" sz="2800" b="1" kern="100">
                        <a:effectLst/>
                        <a:latin typeface="Times New Roman" panose="02020603050405020304" pitchFamily="18" charset="0"/>
                        <a:ea typeface="標楷體" panose="03000509000000000000" pitchFamily="65" charset="-120"/>
                        <a:cs typeface="Times New Roman" panose="02020603050405020304" pitchFamily="18" charset="0"/>
                      </a:endParaRPr>
                    </a:p>
                    <a:p>
                      <a:pPr>
                        <a:spcAft>
                          <a:spcPts val="0"/>
                        </a:spcAft>
                      </a:pPr>
                      <a:r>
                        <a:rPr lang="en-US" sz="2800" b="0" kern="100">
                          <a:effectLst/>
                          <a:latin typeface="Times New Roman" panose="02020603050405020304" pitchFamily="18" charset="0"/>
                          <a:ea typeface="標楷體" panose="03000509000000000000" pitchFamily="65" charset="-120"/>
                          <a:cs typeface="Times New Roman" panose="02020603050405020304" pitchFamily="18" charset="0"/>
                        </a:rPr>
                        <a:t>/1.45 </a:t>
                      </a:r>
                      <a:endParaRPr lang="zh-TW" sz="28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w="12700" cap="flat" cmpd="sng" algn="ctr">
                      <a:solidFill>
                        <a:srgbClr val="000000"/>
                      </a:solidFill>
                      <a:prstDash val="solid"/>
                      <a:round/>
                      <a:headEnd type="none" w="med" len="med"/>
                      <a:tailEnd type="none" w="med" len="med"/>
                    </a:lnB>
                  </a:tcPr>
                </a:tc>
                <a:tc>
                  <a:txBody>
                    <a:bodyPr/>
                    <a:lstStyle/>
                    <a:p>
                      <a:pPr>
                        <a:spcAft>
                          <a:spcPts val="0"/>
                        </a:spcAft>
                      </a:pPr>
                      <a:r>
                        <a:rPr lang="en-US" sz="2800" b="0" kern="100" dirty="0">
                          <a:effectLst/>
                          <a:latin typeface="Times New Roman" panose="02020603050405020304" pitchFamily="18" charset="0"/>
                          <a:ea typeface="標楷體" panose="03000509000000000000" pitchFamily="65" charset="-120"/>
                          <a:cs typeface="Times New Roman" panose="02020603050405020304" pitchFamily="18" charset="0"/>
                        </a:rPr>
                        <a:t>3.18</a:t>
                      </a:r>
                      <a:endParaRPr lang="zh-TW" sz="28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p>
                      <a:pPr>
                        <a:spcAft>
                          <a:spcPts val="0"/>
                        </a:spcAft>
                      </a:pPr>
                      <a:r>
                        <a:rPr lang="en-US" sz="2800" b="0" kern="100" dirty="0">
                          <a:effectLst/>
                          <a:latin typeface="Times New Roman" panose="02020603050405020304" pitchFamily="18" charset="0"/>
                          <a:ea typeface="標楷體" panose="03000509000000000000" pitchFamily="65" charset="-120"/>
                          <a:cs typeface="Times New Roman" panose="02020603050405020304" pitchFamily="18" charset="0"/>
                        </a:rPr>
                        <a:t>/1.51</a:t>
                      </a:r>
                      <a:endParaRPr lang="zh-TW" sz="28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w="12700" cap="flat" cmpd="sng" algn="ctr">
                      <a:solidFill>
                        <a:srgbClr val="000000"/>
                      </a:solidFill>
                      <a:prstDash val="solid"/>
                      <a:round/>
                      <a:headEnd type="none" w="med" len="med"/>
                      <a:tailEnd type="none" w="med" len="med"/>
                    </a:lnB>
                  </a:tcPr>
                </a:tc>
                <a:tc>
                  <a:txBody>
                    <a:bodyPr/>
                    <a:lstStyle/>
                    <a:p>
                      <a:pPr>
                        <a:spcAft>
                          <a:spcPts val="0"/>
                        </a:spcAft>
                      </a:pPr>
                      <a:r>
                        <a:rPr lang="en-US" sz="2800" b="0" kern="100" dirty="0">
                          <a:effectLst/>
                          <a:latin typeface="Times New Roman" panose="02020603050405020304" pitchFamily="18" charset="0"/>
                          <a:ea typeface="標楷體" panose="03000509000000000000" pitchFamily="65" charset="-120"/>
                          <a:cs typeface="Times New Roman" panose="02020603050405020304" pitchFamily="18" charset="0"/>
                        </a:rPr>
                        <a:t>2.58</a:t>
                      </a:r>
                      <a:endParaRPr lang="zh-TW" sz="28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p>
                      <a:pPr>
                        <a:spcAft>
                          <a:spcPts val="0"/>
                        </a:spcAft>
                      </a:pPr>
                      <a:r>
                        <a:rPr lang="en-US" sz="2800" b="0" kern="100" dirty="0">
                          <a:effectLst/>
                          <a:latin typeface="Times New Roman" panose="02020603050405020304" pitchFamily="18" charset="0"/>
                          <a:ea typeface="標楷體" panose="03000509000000000000" pitchFamily="65" charset="-120"/>
                          <a:cs typeface="Times New Roman" panose="02020603050405020304" pitchFamily="18" charset="0"/>
                        </a:rPr>
                        <a:t>/1.51</a:t>
                      </a:r>
                      <a:endParaRPr lang="zh-TW" sz="28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w="12700" cap="flat" cmpd="sng" algn="ctr">
                      <a:solidFill>
                        <a:srgbClr val="000000"/>
                      </a:solidFill>
                      <a:prstDash val="solid"/>
                      <a:round/>
                      <a:headEnd type="none" w="med" len="med"/>
                      <a:tailEnd type="none" w="med" len="med"/>
                    </a:lnB>
                  </a:tcPr>
                </a:tc>
                <a:tc>
                  <a:txBody>
                    <a:bodyPr/>
                    <a:lstStyle/>
                    <a:p>
                      <a:pPr>
                        <a:spcAft>
                          <a:spcPts val="0"/>
                        </a:spcAft>
                      </a:pPr>
                      <a:r>
                        <a:rPr lang="en-US" sz="2800" b="0" kern="100" dirty="0">
                          <a:effectLst/>
                          <a:latin typeface="Times New Roman" panose="02020603050405020304" pitchFamily="18" charset="0"/>
                          <a:ea typeface="標楷體" panose="03000509000000000000" pitchFamily="65" charset="-120"/>
                          <a:cs typeface="Times New Roman" panose="02020603050405020304" pitchFamily="18" charset="0"/>
                        </a:rPr>
                        <a:t>2.46</a:t>
                      </a:r>
                      <a:endParaRPr lang="zh-TW" sz="28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p>
                      <a:pPr>
                        <a:spcAft>
                          <a:spcPts val="0"/>
                        </a:spcAft>
                      </a:pPr>
                      <a:r>
                        <a:rPr lang="en-US" sz="2800" b="0" kern="100" dirty="0">
                          <a:effectLst/>
                          <a:latin typeface="Times New Roman" panose="02020603050405020304" pitchFamily="18" charset="0"/>
                          <a:ea typeface="標楷體" panose="03000509000000000000" pitchFamily="65" charset="-120"/>
                          <a:cs typeface="Times New Roman" panose="02020603050405020304" pitchFamily="18" charset="0"/>
                        </a:rPr>
                        <a:t>/1.56</a:t>
                      </a:r>
                      <a:endParaRPr lang="zh-TW" sz="28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w="12700" cap="flat" cmpd="sng" algn="ctr">
                      <a:solidFill>
                        <a:srgbClr val="000000"/>
                      </a:solidFill>
                      <a:prstDash val="solid"/>
                      <a:round/>
                      <a:headEnd type="none" w="med" len="med"/>
                      <a:tailEnd type="none" w="med" len="med"/>
                    </a:lnB>
                  </a:tcPr>
                </a:tc>
                <a:tc>
                  <a:txBody>
                    <a:bodyPr/>
                    <a:lstStyle/>
                    <a:p>
                      <a:pPr>
                        <a:spcAft>
                          <a:spcPts val="0"/>
                        </a:spcAft>
                      </a:pPr>
                      <a:r>
                        <a:rPr lang="en-US" sz="2800" b="0" kern="100" dirty="0">
                          <a:effectLst/>
                          <a:latin typeface="Times New Roman" panose="02020603050405020304" pitchFamily="18" charset="0"/>
                          <a:ea typeface="標楷體" panose="03000509000000000000" pitchFamily="65" charset="-120"/>
                          <a:cs typeface="Times New Roman" panose="02020603050405020304" pitchFamily="18" charset="0"/>
                        </a:rPr>
                        <a:t>2.00</a:t>
                      </a:r>
                      <a:endParaRPr lang="zh-TW" sz="28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p>
                      <a:pPr>
                        <a:spcAft>
                          <a:spcPts val="0"/>
                        </a:spcAft>
                      </a:pPr>
                      <a:r>
                        <a:rPr lang="en-US" sz="2800" b="0" kern="100" dirty="0">
                          <a:effectLst/>
                          <a:latin typeface="Times New Roman" panose="02020603050405020304" pitchFamily="18" charset="0"/>
                          <a:ea typeface="標楷體" panose="03000509000000000000" pitchFamily="65" charset="-120"/>
                          <a:cs typeface="Times New Roman" panose="02020603050405020304" pitchFamily="18" charset="0"/>
                        </a:rPr>
                        <a:t>/1.33</a:t>
                      </a:r>
                      <a:endParaRPr lang="zh-TW" sz="28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75378138"/>
                  </a:ext>
                </a:extLst>
              </a:tr>
            </a:tbl>
          </a:graphicData>
        </a:graphic>
      </p:graphicFrame>
      <p:sp>
        <p:nvSpPr>
          <p:cNvPr id="6" name="標題 1">
            <a:extLst>
              <a:ext uri="{FF2B5EF4-FFF2-40B4-BE49-F238E27FC236}">
                <a16:creationId xmlns:a16="http://schemas.microsoft.com/office/drawing/2014/main" id="{7328D995-A1CB-41CF-9104-8BAC163AC746}"/>
              </a:ext>
            </a:extLst>
          </p:cNvPr>
          <p:cNvSpPr txBox="1">
            <a:spLocks/>
          </p:cNvSpPr>
          <p:nvPr/>
        </p:nvSpPr>
        <p:spPr>
          <a:xfrm>
            <a:off x="681181" y="157017"/>
            <a:ext cx="11390746" cy="146927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3200" dirty="0"/>
              <a:t>研究問題</a:t>
            </a:r>
            <a:r>
              <a:rPr lang="en-US" altLang="zh-TW" sz="3200" dirty="0"/>
              <a:t>1</a:t>
            </a:r>
            <a:r>
              <a:rPr lang="zh-TW" altLang="en-US" sz="3200" dirty="0" smtClean="0"/>
              <a:t>：</a:t>
            </a:r>
            <a:r>
              <a:rPr lang="zh-TW" altLang="en-US" sz="3200" dirty="0">
                <a:solidFill>
                  <a:srgbClr val="0000FF"/>
                </a:solidFill>
              </a:rPr>
              <a:t>序列分群</a:t>
            </a:r>
            <a:r>
              <a:rPr lang="zh-TW" altLang="en-US" sz="3200" dirty="0" smtClean="0">
                <a:solidFill>
                  <a:srgbClr val="0000FF"/>
                </a:solidFill>
              </a:rPr>
              <a:t>的描述性統計結果</a:t>
            </a:r>
            <a:endParaRPr lang="en-US" altLang="zh-TW" sz="3200" dirty="0" smtClean="0">
              <a:solidFill>
                <a:srgbClr val="0000FF"/>
              </a:solidFill>
            </a:endParaRPr>
          </a:p>
          <a:p>
            <a:r>
              <a:rPr lang="zh-TW" altLang="zh-TW" sz="3200" dirty="0">
                <a:latin typeface="Times New Roman" panose="02020603050405020304" pitchFamily="18" charset="0"/>
                <a:ea typeface="標楷體" panose="03000509000000000000" pitchFamily="65" charset="-120"/>
                <a:cs typeface="Times New Roman" panose="02020603050405020304" pitchFamily="18" charset="0"/>
              </a:rPr>
              <a:t>學習策略間序列的數量、長度的平均值與標準差</a:t>
            </a:r>
            <a:endParaRPr lang="zh-TW" altLang="en-US" sz="3200" dirty="0"/>
          </a:p>
        </p:txBody>
      </p:sp>
    </p:spTree>
    <p:extLst>
      <p:ext uri="{BB962C8B-B14F-4D97-AF65-F5344CB8AC3E}">
        <p14:creationId xmlns:p14="http://schemas.microsoft.com/office/powerpoint/2010/main" val="3743555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41B9C1B-4CF6-4EC1-8238-17E1A6D33BBA}"/>
              </a:ext>
            </a:extLst>
          </p:cNvPr>
          <p:cNvSpPr>
            <a:spLocks noGrp="1"/>
          </p:cNvSpPr>
          <p:nvPr>
            <p:ph type="title"/>
          </p:nvPr>
        </p:nvSpPr>
        <p:spPr/>
        <p:txBody>
          <a:bodyPr/>
          <a:lstStyle/>
          <a:p>
            <a:r>
              <a:rPr lang="zh-TW" altLang="en-US" dirty="0" smtClean="0"/>
              <a:t>學習策略</a:t>
            </a:r>
            <a:r>
              <a:rPr lang="en-US" altLang="zh-TW" dirty="0" smtClean="0"/>
              <a:t>1</a:t>
            </a:r>
            <a:endParaRPr lang="zh-TW" altLang="en-US" dirty="0"/>
          </a:p>
        </p:txBody>
      </p:sp>
      <p:sp>
        <p:nvSpPr>
          <p:cNvPr id="4" name="投影片編號版面配置區 3">
            <a:extLst>
              <a:ext uri="{FF2B5EF4-FFF2-40B4-BE49-F238E27FC236}">
                <a16:creationId xmlns:a16="http://schemas.microsoft.com/office/drawing/2014/main" id="{02775E7D-41AE-4348-8FF6-BD8435E3001B}"/>
              </a:ext>
            </a:extLst>
          </p:cNvPr>
          <p:cNvSpPr>
            <a:spLocks noGrp="1"/>
          </p:cNvSpPr>
          <p:nvPr>
            <p:ph type="sldNum" sz="quarter" idx="12"/>
          </p:nvPr>
        </p:nvSpPr>
        <p:spPr/>
        <p:txBody>
          <a:bodyPr/>
          <a:lstStyle/>
          <a:p>
            <a:fld id="{239F4BFF-D0B2-447F-8851-E99F22C0E7D2}" type="slidenum">
              <a:rPr lang="zh-TW" altLang="en-US" smtClean="0"/>
              <a:t>42</a:t>
            </a:fld>
            <a:endParaRPr lang="zh-TW" altLang="en-US"/>
          </a:p>
        </p:txBody>
      </p:sp>
      <p:pic>
        <p:nvPicPr>
          <p:cNvPr id="5" name="圖片 4">
            <a:extLst>
              <a:ext uri="{FF2B5EF4-FFF2-40B4-BE49-F238E27FC236}">
                <a16:creationId xmlns:a16="http://schemas.microsoft.com/office/drawing/2014/main" id="{D587F48C-7D62-450F-A5B5-9136002DA9B8}"/>
              </a:ext>
            </a:extLst>
          </p:cNvPr>
          <p:cNvPicPr>
            <a:picLocks noChangeAspect="1"/>
          </p:cNvPicPr>
          <p:nvPr/>
        </p:nvPicPr>
        <p:blipFill>
          <a:blip r:embed="rId2"/>
          <a:stretch>
            <a:fillRect/>
          </a:stretch>
        </p:blipFill>
        <p:spPr>
          <a:xfrm>
            <a:off x="0" y="1521007"/>
            <a:ext cx="7964168" cy="3615819"/>
          </a:xfrm>
          <a:prstGeom prst="rect">
            <a:avLst/>
          </a:prstGeom>
        </p:spPr>
      </p:pic>
      <p:sp>
        <p:nvSpPr>
          <p:cNvPr id="9" name="矩形 8">
            <a:extLst>
              <a:ext uri="{FF2B5EF4-FFF2-40B4-BE49-F238E27FC236}">
                <a16:creationId xmlns:a16="http://schemas.microsoft.com/office/drawing/2014/main" id="{4A4B181E-505E-4E70-8A6B-72854C523ABB}"/>
              </a:ext>
            </a:extLst>
          </p:cNvPr>
          <p:cNvSpPr/>
          <p:nvPr/>
        </p:nvSpPr>
        <p:spPr>
          <a:xfrm>
            <a:off x="5562600" y="4396838"/>
            <a:ext cx="6096000" cy="1200329"/>
          </a:xfrm>
          <a:prstGeom prst="rect">
            <a:avLst/>
          </a:prstGeom>
        </p:spPr>
        <p:txBody>
          <a:bodyPr>
            <a:spAutoFit/>
          </a:bodyPr>
          <a:lstStyle/>
          <a:p>
            <a:r>
              <a:rPr lang="zh-TW" altLang="en-US" dirty="0">
                <a:solidFill>
                  <a:srgbClr val="000000"/>
                </a:solidFill>
                <a:latin typeface="Arial" panose="020B0604020202020204" pitchFamily="34" charset="0"/>
              </a:rPr>
              <a:t>根據左圖所呈現的學習策略</a:t>
            </a:r>
            <a:r>
              <a:rPr lang="zh-TW" altLang="en-US" dirty="0">
                <a:solidFill>
                  <a:srgbClr val="000000"/>
                </a:solidFill>
                <a:latin typeface="Times New Roman" panose="02020603050405020304" pitchFamily="18" charset="0"/>
              </a:rPr>
              <a:t>一</a:t>
            </a:r>
            <a:r>
              <a:rPr lang="zh-TW" altLang="en-US" dirty="0">
                <a:solidFill>
                  <a:srgbClr val="000000"/>
                </a:solidFill>
                <a:latin typeface="Arial" panose="020B0604020202020204" pitchFamily="34" charset="0"/>
              </a:rPr>
              <a:t>結果可以看出學習策略一中學習序列主要由</a:t>
            </a:r>
            <a:r>
              <a:rPr lang="zh-TW" altLang="en-US" dirty="0">
                <a:solidFill>
                  <a:srgbClr val="FF0000"/>
                </a:solidFill>
                <a:latin typeface="Arial" panose="020B0604020202020204" pitchFamily="34" charset="0"/>
              </a:rPr>
              <a:t>「完整教材錄影」與「完整投影片」的交錯閱讀</a:t>
            </a:r>
            <a:r>
              <a:rPr lang="zh-TW" altLang="en-US" dirty="0">
                <a:solidFill>
                  <a:srgbClr val="000000"/>
                </a:solidFill>
                <a:latin typeface="Arial" panose="020B0604020202020204" pitchFamily="34" charset="0"/>
              </a:rPr>
              <a:t>組成，根據統計數據可以發現</a:t>
            </a:r>
            <a:r>
              <a:rPr lang="zh-TW" altLang="en-US" dirty="0">
                <a:solidFill>
                  <a:srgbClr val="FF0000"/>
                </a:solidFill>
                <a:latin typeface="Arial" panose="020B0604020202020204" pitchFamily="34" charset="0"/>
              </a:rPr>
              <a:t>完整教材錄影是學習策略</a:t>
            </a:r>
            <a:r>
              <a:rPr lang="zh-TW" altLang="en-US" dirty="0">
                <a:solidFill>
                  <a:srgbClr val="FF0000"/>
                </a:solidFill>
                <a:latin typeface="Times New Roman" panose="02020603050405020304" pitchFamily="18" charset="0"/>
              </a:rPr>
              <a:t>一中的主要動作</a:t>
            </a:r>
            <a:endParaRPr lang="zh-TW" altLang="en-US" dirty="0">
              <a:solidFill>
                <a:srgbClr val="FF0000"/>
              </a:solidFill>
            </a:endParaRPr>
          </a:p>
        </p:txBody>
      </p:sp>
    </p:spTree>
    <p:extLst>
      <p:ext uri="{BB962C8B-B14F-4D97-AF65-F5344CB8AC3E}">
        <p14:creationId xmlns:p14="http://schemas.microsoft.com/office/powerpoint/2010/main" val="35959962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群組 2">
            <a:extLst>
              <a:ext uri="{FF2B5EF4-FFF2-40B4-BE49-F238E27FC236}">
                <a16:creationId xmlns:a16="http://schemas.microsoft.com/office/drawing/2014/main" id="{C7F05010-6B1D-410D-BB46-2CB0AE958962}"/>
              </a:ext>
            </a:extLst>
          </p:cNvPr>
          <p:cNvGrpSpPr/>
          <p:nvPr/>
        </p:nvGrpSpPr>
        <p:grpSpPr>
          <a:xfrm>
            <a:off x="113122" y="1401566"/>
            <a:ext cx="6800654" cy="3640533"/>
            <a:chOff x="113122" y="1401566"/>
            <a:chExt cx="6800654" cy="3640533"/>
          </a:xfrm>
        </p:grpSpPr>
        <p:pic>
          <p:nvPicPr>
            <p:cNvPr id="6" name="圖片 5">
              <a:extLst>
                <a:ext uri="{FF2B5EF4-FFF2-40B4-BE49-F238E27FC236}">
                  <a16:creationId xmlns:a16="http://schemas.microsoft.com/office/drawing/2014/main" id="{B1172AE8-7D9C-4038-8E8F-811D7B4CBA96}"/>
                </a:ext>
              </a:extLst>
            </p:cNvPr>
            <p:cNvPicPr>
              <a:picLocks noChangeAspect="1"/>
            </p:cNvPicPr>
            <p:nvPr/>
          </p:nvPicPr>
          <p:blipFill rotWithShape="1">
            <a:blip r:embed="rId2"/>
            <a:srcRect l="69649"/>
            <a:stretch/>
          </p:blipFill>
          <p:spPr>
            <a:xfrm>
              <a:off x="4496586" y="1426280"/>
              <a:ext cx="2417190" cy="3615819"/>
            </a:xfrm>
            <a:prstGeom prst="rect">
              <a:avLst/>
            </a:prstGeom>
          </p:spPr>
        </p:pic>
        <p:pic>
          <p:nvPicPr>
            <p:cNvPr id="9" name="圖片 8">
              <a:extLst>
                <a:ext uri="{FF2B5EF4-FFF2-40B4-BE49-F238E27FC236}">
                  <a16:creationId xmlns:a16="http://schemas.microsoft.com/office/drawing/2014/main" id="{8ECB2E8B-8AAB-416C-B5AE-9E8F39909359}"/>
                </a:ext>
              </a:extLst>
            </p:cNvPr>
            <p:cNvPicPr>
              <a:picLocks noChangeAspect="1"/>
            </p:cNvPicPr>
            <p:nvPr/>
          </p:nvPicPr>
          <p:blipFill>
            <a:blip r:embed="rId3"/>
            <a:stretch>
              <a:fillRect/>
            </a:stretch>
          </p:blipFill>
          <p:spPr>
            <a:xfrm>
              <a:off x="113122" y="1401566"/>
              <a:ext cx="4383464" cy="2922309"/>
            </a:xfrm>
            <a:prstGeom prst="rect">
              <a:avLst/>
            </a:prstGeom>
          </p:spPr>
        </p:pic>
      </p:grpSp>
      <p:sp>
        <p:nvSpPr>
          <p:cNvPr id="2" name="標題 1">
            <a:extLst>
              <a:ext uri="{FF2B5EF4-FFF2-40B4-BE49-F238E27FC236}">
                <a16:creationId xmlns:a16="http://schemas.microsoft.com/office/drawing/2014/main" id="{27E9347D-186F-4F69-9D2E-07F7279E85AB}"/>
              </a:ext>
            </a:extLst>
          </p:cNvPr>
          <p:cNvSpPr>
            <a:spLocks noGrp="1"/>
          </p:cNvSpPr>
          <p:nvPr>
            <p:ph type="title"/>
          </p:nvPr>
        </p:nvSpPr>
        <p:spPr/>
        <p:txBody>
          <a:bodyPr/>
          <a:lstStyle/>
          <a:p>
            <a:r>
              <a:rPr lang="zh-TW" altLang="en-US" dirty="0" smtClean="0"/>
              <a:t>學習策略</a:t>
            </a:r>
            <a:r>
              <a:rPr lang="en-US" altLang="zh-TW" dirty="0" smtClean="0"/>
              <a:t>1</a:t>
            </a:r>
            <a:endParaRPr lang="zh-TW" altLang="en-US" dirty="0"/>
          </a:p>
        </p:txBody>
      </p:sp>
      <p:sp>
        <p:nvSpPr>
          <p:cNvPr id="4" name="投影片編號版面配置區 3">
            <a:extLst>
              <a:ext uri="{FF2B5EF4-FFF2-40B4-BE49-F238E27FC236}">
                <a16:creationId xmlns:a16="http://schemas.microsoft.com/office/drawing/2014/main" id="{13F1D952-68A9-4973-B1B0-E46FF3D557F4}"/>
              </a:ext>
            </a:extLst>
          </p:cNvPr>
          <p:cNvSpPr>
            <a:spLocks noGrp="1"/>
          </p:cNvSpPr>
          <p:nvPr>
            <p:ph type="sldNum" sz="quarter" idx="12"/>
          </p:nvPr>
        </p:nvSpPr>
        <p:spPr/>
        <p:txBody>
          <a:bodyPr/>
          <a:lstStyle/>
          <a:p>
            <a:fld id="{239F4BFF-D0B2-447F-8851-E99F22C0E7D2}" type="slidenum">
              <a:rPr lang="zh-TW" altLang="en-US" smtClean="0"/>
              <a:t>43</a:t>
            </a:fld>
            <a:endParaRPr lang="zh-TW" altLang="en-US" dirty="0"/>
          </a:p>
        </p:txBody>
      </p:sp>
      <p:sp>
        <p:nvSpPr>
          <p:cNvPr id="8" name="矩形 7">
            <a:extLst>
              <a:ext uri="{FF2B5EF4-FFF2-40B4-BE49-F238E27FC236}">
                <a16:creationId xmlns:a16="http://schemas.microsoft.com/office/drawing/2014/main" id="{6532D1DF-77C9-47DA-9833-2CF9213A7D0C}"/>
              </a:ext>
            </a:extLst>
          </p:cNvPr>
          <p:cNvSpPr/>
          <p:nvPr/>
        </p:nvSpPr>
        <p:spPr>
          <a:xfrm>
            <a:off x="6913776" y="1572965"/>
            <a:ext cx="5278224" cy="2308324"/>
          </a:xfrm>
          <a:prstGeom prst="rect">
            <a:avLst/>
          </a:prstGeom>
        </p:spPr>
        <p:txBody>
          <a:bodyPr wrap="square">
            <a:spAutoFit/>
          </a:bodyPr>
          <a:lstStyle/>
          <a:p>
            <a:r>
              <a:rPr lang="zh-TW" altLang="en-US" dirty="0"/>
              <a:t>此群學生第一個動作都會先觀看完整教材錄影，我們進而整理出學習策略一中的三種代表序列</a:t>
            </a:r>
            <a:endParaRPr lang="en-US" altLang="zh-TW" dirty="0"/>
          </a:p>
          <a:p>
            <a:pPr marL="342900" indent="-342900">
              <a:buFont typeface="+mj-lt"/>
              <a:buAutoNum type="arabicPeriod"/>
            </a:pPr>
            <a:r>
              <a:rPr lang="zh-TW" altLang="en-US" dirty="0"/>
              <a:t>最常出現的是只做完整教材錄影一個動作就停止的的學生</a:t>
            </a:r>
            <a:endParaRPr lang="en-US" altLang="zh-TW" dirty="0"/>
          </a:p>
          <a:p>
            <a:pPr marL="342900" indent="-342900">
              <a:buFont typeface="+mj-lt"/>
              <a:buAutoNum type="arabicPeriod"/>
            </a:pPr>
            <a:r>
              <a:rPr lang="zh-TW" altLang="en-US" dirty="0"/>
              <a:t>第二常見的是觀看完整教材錄影接續完整投影片，序列長度為2</a:t>
            </a:r>
            <a:endParaRPr lang="en-US" altLang="zh-TW" dirty="0"/>
          </a:p>
          <a:p>
            <a:pPr marL="342900" indent="-342900">
              <a:buFont typeface="+mj-lt"/>
              <a:buAutoNum type="arabicPeriod"/>
            </a:pPr>
            <a:r>
              <a:rPr lang="zh-TW" altLang="en-US" dirty="0"/>
              <a:t>剩下的序列遵循完整教材錄影接續任意動作再接續完整教材錄影</a:t>
            </a:r>
          </a:p>
        </p:txBody>
      </p:sp>
      <p:graphicFrame>
        <p:nvGraphicFramePr>
          <p:cNvPr id="11" name="內容版面配置區 4">
            <a:extLst>
              <a:ext uri="{FF2B5EF4-FFF2-40B4-BE49-F238E27FC236}">
                <a16:creationId xmlns:a16="http://schemas.microsoft.com/office/drawing/2014/main" id="{82A4D754-BFD3-4A52-A34A-4BEF60B39BF3}"/>
              </a:ext>
            </a:extLst>
          </p:cNvPr>
          <p:cNvGraphicFramePr>
            <a:graphicFrameLocks noGrp="1"/>
          </p:cNvGraphicFramePr>
          <p:nvPr>
            <p:ph idx="1"/>
            <p:extLst>
              <p:ext uri="{D42A27DB-BD31-4B8C-83A1-F6EECF244321}">
                <p14:modId xmlns:p14="http://schemas.microsoft.com/office/powerpoint/2010/main" val="22713376"/>
              </p:ext>
            </p:extLst>
          </p:nvPr>
        </p:nvGraphicFramePr>
        <p:xfrm>
          <a:off x="113122" y="4360434"/>
          <a:ext cx="7078118" cy="2342558"/>
        </p:xfrm>
        <a:graphic>
          <a:graphicData uri="http://schemas.openxmlformats.org/drawingml/2006/table">
            <a:tbl>
              <a:tblPr/>
              <a:tblGrid>
                <a:gridCol w="977041">
                  <a:extLst>
                    <a:ext uri="{9D8B030D-6E8A-4147-A177-3AD203B41FA5}">
                      <a16:colId xmlns:a16="http://schemas.microsoft.com/office/drawing/2014/main" val="2011609077"/>
                    </a:ext>
                  </a:extLst>
                </a:gridCol>
                <a:gridCol w="977041">
                  <a:extLst>
                    <a:ext uri="{9D8B030D-6E8A-4147-A177-3AD203B41FA5}">
                      <a16:colId xmlns:a16="http://schemas.microsoft.com/office/drawing/2014/main" val="3020678290"/>
                    </a:ext>
                  </a:extLst>
                </a:gridCol>
                <a:gridCol w="1281009">
                  <a:extLst>
                    <a:ext uri="{9D8B030D-6E8A-4147-A177-3AD203B41FA5}">
                      <a16:colId xmlns:a16="http://schemas.microsoft.com/office/drawing/2014/main" val="567681107"/>
                    </a:ext>
                  </a:extLst>
                </a:gridCol>
                <a:gridCol w="1281009">
                  <a:extLst>
                    <a:ext uri="{9D8B030D-6E8A-4147-A177-3AD203B41FA5}">
                      <a16:colId xmlns:a16="http://schemas.microsoft.com/office/drawing/2014/main" val="2529728703"/>
                    </a:ext>
                  </a:extLst>
                </a:gridCol>
                <a:gridCol w="1281009">
                  <a:extLst>
                    <a:ext uri="{9D8B030D-6E8A-4147-A177-3AD203B41FA5}">
                      <a16:colId xmlns:a16="http://schemas.microsoft.com/office/drawing/2014/main" val="3337471535"/>
                    </a:ext>
                  </a:extLst>
                </a:gridCol>
                <a:gridCol w="1281009">
                  <a:extLst>
                    <a:ext uri="{9D8B030D-6E8A-4147-A177-3AD203B41FA5}">
                      <a16:colId xmlns:a16="http://schemas.microsoft.com/office/drawing/2014/main" val="129482706"/>
                    </a:ext>
                  </a:extLst>
                </a:gridCol>
              </a:tblGrid>
              <a:tr h="394646">
                <a:tc>
                  <a:txBody>
                    <a:bodyPr/>
                    <a:lstStyle/>
                    <a:p>
                      <a:pPr algn="ctr" rtl="0" fontAlgn="t">
                        <a:spcBef>
                          <a:spcPts val="1200"/>
                        </a:spcBef>
                        <a:spcAft>
                          <a:spcPts val="1200"/>
                        </a:spcAft>
                      </a:pPr>
                      <a:r>
                        <a:rPr lang="zh-TW" altLang="en-US" sz="1400" b="0" i="0" u="none" strike="noStrike">
                          <a:solidFill>
                            <a:srgbClr val="000000"/>
                          </a:solidFill>
                          <a:effectLst/>
                          <a:latin typeface="Arial" panose="020B0604020202020204" pitchFamily="34" charset="0"/>
                        </a:rPr>
                        <a:t>代表序列</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1200"/>
                        </a:spcBef>
                        <a:spcAft>
                          <a:spcPts val="1200"/>
                        </a:spcAft>
                      </a:pPr>
                      <a:r>
                        <a:rPr lang="zh-TW" altLang="en-US" sz="1400" b="0" i="0" u="none" strike="noStrike" dirty="0">
                          <a:solidFill>
                            <a:srgbClr val="000000"/>
                          </a:solidFill>
                          <a:effectLst/>
                          <a:latin typeface="Arial" panose="020B0604020202020204" pitchFamily="34" charset="0"/>
                        </a:rPr>
                        <a:t>序列長度</a:t>
                      </a:r>
                      <a:endParaRPr lang="zh-TW" altLang="en-US" sz="1400" dirty="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zh-TW" altLang="en-US" sz="1400" b="0" i="0" u="none" strike="noStrike">
                          <a:solidFill>
                            <a:srgbClr val="000000"/>
                          </a:solidFill>
                          <a:effectLst/>
                          <a:latin typeface="Arial" panose="020B0604020202020204" pitchFamily="34" charset="0"/>
                        </a:rPr>
                        <a:t>動作</a:t>
                      </a:r>
                      <a:r>
                        <a:rPr lang="en-US" altLang="zh-TW" sz="1400" b="0" i="0" u="none" strike="noStrike">
                          <a:solidFill>
                            <a:srgbClr val="000000"/>
                          </a:solidFill>
                          <a:effectLst/>
                          <a:latin typeface="Arial" panose="020B0604020202020204" pitchFamily="34" charset="0"/>
                        </a:rPr>
                        <a:t>1</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zh-TW" altLang="en-US" sz="1400" b="0" i="0" u="none" strike="noStrike">
                          <a:solidFill>
                            <a:srgbClr val="000000"/>
                          </a:solidFill>
                          <a:effectLst/>
                          <a:latin typeface="Arial" panose="020B0604020202020204" pitchFamily="34" charset="0"/>
                        </a:rPr>
                        <a:t>動作</a:t>
                      </a:r>
                      <a:r>
                        <a:rPr lang="en-US" altLang="zh-TW" sz="1400" b="0" i="0" u="none" strike="noStrike">
                          <a:solidFill>
                            <a:srgbClr val="000000"/>
                          </a:solidFill>
                          <a:effectLst/>
                          <a:latin typeface="Arial" panose="020B0604020202020204" pitchFamily="34" charset="0"/>
                        </a:rPr>
                        <a:t>2</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1200"/>
                        </a:spcBef>
                        <a:spcAft>
                          <a:spcPts val="1200"/>
                        </a:spcAft>
                      </a:pPr>
                      <a:r>
                        <a:rPr lang="zh-TW" altLang="en-US" sz="1400" b="0" i="0" u="none" strike="noStrike">
                          <a:solidFill>
                            <a:srgbClr val="000000"/>
                          </a:solidFill>
                          <a:effectLst/>
                          <a:latin typeface="Arial" panose="020B0604020202020204" pitchFamily="34" charset="0"/>
                        </a:rPr>
                        <a:t>動作</a:t>
                      </a:r>
                      <a:r>
                        <a:rPr lang="en-US" altLang="zh-TW" sz="1400" b="0" i="0" u="none" strike="noStrike">
                          <a:solidFill>
                            <a:srgbClr val="000000"/>
                          </a:solidFill>
                          <a:effectLst/>
                          <a:latin typeface="Arial" panose="020B0604020202020204" pitchFamily="34" charset="0"/>
                        </a:rPr>
                        <a:t>3</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1200"/>
                        </a:spcBef>
                        <a:spcAft>
                          <a:spcPts val="1200"/>
                        </a:spcAft>
                      </a:pPr>
                      <a:r>
                        <a:rPr lang="zh-TW" altLang="en-US" sz="1400" b="0" i="0" u="none" strike="noStrike" dirty="0">
                          <a:solidFill>
                            <a:srgbClr val="000000"/>
                          </a:solidFill>
                          <a:effectLst/>
                          <a:latin typeface="Arial" panose="020B0604020202020204" pitchFamily="34" charset="0"/>
                        </a:rPr>
                        <a:t>動作</a:t>
                      </a:r>
                      <a:r>
                        <a:rPr lang="en-US" altLang="zh-TW" sz="1400" b="0" i="0" u="none" strike="noStrike" dirty="0">
                          <a:solidFill>
                            <a:srgbClr val="000000"/>
                          </a:solidFill>
                          <a:effectLst/>
                          <a:latin typeface="Arial" panose="020B0604020202020204" pitchFamily="34" charset="0"/>
                        </a:rPr>
                        <a:t>4</a:t>
                      </a:r>
                      <a:endParaRPr lang="zh-TW" altLang="en-US" sz="1400" dirty="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10148691"/>
                  </a:ext>
                </a:extLst>
              </a:tr>
              <a:tr h="577821">
                <a:tc>
                  <a:txBody>
                    <a:bodyPr/>
                    <a:lstStyle/>
                    <a:p>
                      <a:pPr algn="ctr" rtl="0" fontAlgn="t">
                        <a:spcBef>
                          <a:spcPts val="1200"/>
                        </a:spcBef>
                        <a:spcAft>
                          <a:spcPts val="1200"/>
                        </a:spcAft>
                      </a:pPr>
                      <a:r>
                        <a:rPr lang="en-US" altLang="zh-TW" sz="1400" b="0" i="0" u="none" strike="noStrike">
                          <a:solidFill>
                            <a:srgbClr val="000000"/>
                          </a:solidFill>
                          <a:effectLst/>
                          <a:latin typeface="Arial" panose="020B0604020202020204" pitchFamily="34" charset="0"/>
                        </a:rPr>
                        <a:t>1</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1200"/>
                        </a:spcBef>
                        <a:spcAft>
                          <a:spcPts val="1200"/>
                        </a:spcAft>
                      </a:pPr>
                      <a:r>
                        <a:rPr lang="en-US" altLang="zh-TW" sz="1400" b="0" i="0" u="none" strike="noStrike">
                          <a:solidFill>
                            <a:srgbClr val="000000"/>
                          </a:solidFill>
                          <a:effectLst/>
                          <a:latin typeface="Arial" panose="020B0604020202020204" pitchFamily="34" charset="0"/>
                        </a:rPr>
                        <a:t>1</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zh-TW" altLang="en-US" sz="1400" b="0" i="0" u="none" strike="noStrike">
                          <a:solidFill>
                            <a:srgbClr val="000000"/>
                          </a:solidFill>
                          <a:effectLst/>
                          <a:latin typeface="Arial" panose="020B0604020202020204" pitchFamily="34" charset="0"/>
                        </a:rPr>
                        <a:t>完整教材錄影</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1200"/>
                        </a:spcBef>
                        <a:spcAft>
                          <a:spcPts val="1200"/>
                        </a:spcAft>
                      </a:pPr>
                      <a:r>
                        <a:rPr lang="en-US" sz="1400" b="0" i="0" u="none" strike="noStrike">
                          <a:solidFill>
                            <a:srgbClr val="000000"/>
                          </a:solidFill>
                          <a:effectLst/>
                          <a:latin typeface="Arial" panose="020B0604020202020204" pitchFamily="34" charset="0"/>
                        </a:rPr>
                        <a:t>X</a:t>
                      </a:r>
                      <a:endParaRPr 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1200"/>
                        </a:spcBef>
                        <a:spcAft>
                          <a:spcPts val="1200"/>
                        </a:spcAft>
                      </a:pPr>
                      <a:r>
                        <a:rPr lang="en-US" sz="1400" b="0" i="0" u="none" strike="noStrike" dirty="0">
                          <a:solidFill>
                            <a:srgbClr val="000000"/>
                          </a:solidFill>
                          <a:effectLst/>
                          <a:latin typeface="Arial" panose="020B0604020202020204" pitchFamily="34" charset="0"/>
                        </a:rPr>
                        <a:t>X</a:t>
                      </a:r>
                      <a:endParaRPr lang="en-US" sz="1400" dirty="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1200"/>
                        </a:spcBef>
                        <a:spcAft>
                          <a:spcPts val="1200"/>
                        </a:spcAft>
                      </a:pPr>
                      <a:r>
                        <a:rPr lang="en-US" sz="1400" b="0" i="0" u="none" strike="noStrike">
                          <a:solidFill>
                            <a:srgbClr val="000000"/>
                          </a:solidFill>
                          <a:effectLst/>
                          <a:latin typeface="Arial" panose="020B0604020202020204" pitchFamily="34" charset="0"/>
                        </a:rPr>
                        <a:t>X</a:t>
                      </a:r>
                      <a:endParaRPr 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51174402"/>
                  </a:ext>
                </a:extLst>
              </a:tr>
              <a:tr h="577821">
                <a:tc>
                  <a:txBody>
                    <a:bodyPr/>
                    <a:lstStyle/>
                    <a:p>
                      <a:pPr algn="ctr" rtl="0" fontAlgn="t">
                        <a:spcBef>
                          <a:spcPts val="1200"/>
                        </a:spcBef>
                        <a:spcAft>
                          <a:spcPts val="1200"/>
                        </a:spcAft>
                      </a:pPr>
                      <a:r>
                        <a:rPr lang="en-US" altLang="zh-TW" sz="1400" b="0" i="0" u="none" strike="noStrike">
                          <a:solidFill>
                            <a:srgbClr val="000000"/>
                          </a:solidFill>
                          <a:effectLst/>
                          <a:latin typeface="Arial" panose="020B0604020202020204" pitchFamily="34" charset="0"/>
                        </a:rPr>
                        <a:t>2</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1200"/>
                        </a:spcBef>
                        <a:spcAft>
                          <a:spcPts val="1200"/>
                        </a:spcAft>
                      </a:pPr>
                      <a:r>
                        <a:rPr lang="en-US" altLang="zh-TW" sz="1400" b="0" i="0" u="none" strike="noStrike" dirty="0">
                          <a:solidFill>
                            <a:srgbClr val="000000"/>
                          </a:solidFill>
                          <a:effectLst/>
                          <a:latin typeface="Arial" panose="020B0604020202020204" pitchFamily="34" charset="0"/>
                        </a:rPr>
                        <a:t>2</a:t>
                      </a:r>
                      <a:endParaRPr lang="zh-TW" altLang="en-US" sz="1400" dirty="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zh-TW" altLang="en-US" sz="1400" b="0" i="0" u="none" strike="noStrike" dirty="0">
                          <a:solidFill>
                            <a:srgbClr val="000000"/>
                          </a:solidFill>
                          <a:effectLst/>
                          <a:latin typeface="Arial" panose="020B0604020202020204" pitchFamily="34" charset="0"/>
                        </a:rPr>
                        <a:t>完整教材錄影</a:t>
                      </a:r>
                      <a:endParaRPr lang="zh-TW" altLang="en-US" sz="1400" dirty="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zh-TW" altLang="en-US" sz="1400" b="0" i="0" u="none" strike="noStrike">
                          <a:solidFill>
                            <a:srgbClr val="000000"/>
                          </a:solidFill>
                          <a:effectLst/>
                          <a:latin typeface="Arial" panose="020B0604020202020204" pitchFamily="34" charset="0"/>
                        </a:rPr>
                        <a:t>完整投影片</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1200"/>
                        </a:spcBef>
                        <a:spcAft>
                          <a:spcPts val="1200"/>
                        </a:spcAft>
                      </a:pPr>
                      <a:r>
                        <a:rPr lang="en-US" sz="1400" b="0" i="0" u="none" strike="noStrike" dirty="0">
                          <a:solidFill>
                            <a:srgbClr val="000000"/>
                          </a:solidFill>
                          <a:effectLst/>
                          <a:latin typeface="Arial" panose="020B0604020202020204" pitchFamily="34" charset="0"/>
                        </a:rPr>
                        <a:t>X</a:t>
                      </a:r>
                      <a:endParaRPr lang="en-US" sz="1400" dirty="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1200"/>
                        </a:spcBef>
                        <a:spcAft>
                          <a:spcPts val="1200"/>
                        </a:spcAft>
                      </a:pPr>
                      <a:r>
                        <a:rPr lang="en-US" sz="1400" b="0" i="0" u="none" strike="noStrike">
                          <a:solidFill>
                            <a:srgbClr val="000000"/>
                          </a:solidFill>
                          <a:effectLst/>
                          <a:latin typeface="Arial" panose="020B0604020202020204" pitchFamily="34" charset="0"/>
                        </a:rPr>
                        <a:t>X</a:t>
                      </a:r>
                      <a:endParaRPr 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10007768"/>
                  </a:ext>
                </a:extLst>
              </a:tr>
              <a:tr h="792270">
                <a:tc>
                  <a:txBody>
                    <a:bodyPr/>
                    <a:lstStyle/>
                    <a:p>
                      <a:pPr algn="ctr" rtl="0" fontAlgn="t">
                        <a:spcBef>
                          <a:spcPts val="1200"/>
                        </a:spcBef>
                        <a:spcAft>
                          <a:spcPts val="1200"/>
                        </a:spcAft>
                      </a:pPr>
                      <a:r>
                        <a:rPr lang="en-US" altLang="zh-TW" sz="1400" b="0" i="0" u="none" strike="noStrike" dirty="0">
                          <a:solidFill>
                            <a:srgbClr val="000000"/>
                          </a:solidFill>
                          <a:effectLst/>
                          <a:latin typeface="Arial" panose="020B0604020202020204" pitchFamily="34" charset="0"/>
                        </a:rPr>
                        <a:t>3</a:t>
                      </a:r>
                      <a:endParaRPr lang="zh-TW" altLang="en-US" sz="1400" dirty="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400" b="0" i="0" u="none" strike="noStrike">
                          <a:solidFill>
                            <a:srgbClr val="000000"/>
                          </a:solidFill>
                          <a:effectLst/>
                          <a:latin typeface="Arial" panose="020B0604020202020204" pitchFamily="34" charset="0"/>
                        </a:rPr>
                        <a:t>3 </a:t>
                      </a:r>
                      <a:endParaRPr lang="en-US" sz="1400">
                        <a:effectLst/>
                      </a:endParaRPr>
                    </a:p>
                    <a:p>
                      <a:pPr algn="ctr" rtl="0" fontAlgn="t">
                        <a:spcBef>
                          <a:spcPts val="0"/>
                        </a:spcBef>
                        <a:spcAft>
                          <a:spcPts val="0"/>
                        </a:spcAft>
                      </a:pPr>
                      <a:r>
                        <a:rPr lang="en-US" sz="1400" b="0" i="0" u="none" strike="noStrike">
                          <a:solidFill>
                            <a:srgbClr val="000000"/>
                          </a:solidFill>
                          <a:effectLst/>
                          <a:latin typeface="Arial" panose="020B0604020202020204" pitchFamily="34" charset="0"/>
                        </a:rPr>
                        <a:t>and over 3</a:t>
                      </a:r>
                      <a:endParaRPr 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zh-TW" altLang="en-US" sz="1400" b="0" i="0" u="none" strike="noStrike">
                          <a:solidFill>
                            <a:srgbClr val="000000"/>
                          </a:solidFill>
                          <a:effectLst/>
                          <a:latin typeface="Arial" panose="020B0604020202020204" pitchFamily="34" charset="0"/>
                        </a:rPr>
                        <a:t>完整教材錄影</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zh-TW" altLang="en-US" sz="1400" b="0" i="0" u="none" strike="noStrike">
                          <a:solidFill>
                            <a:srgbClr val="000000"/>
                          </a:solidFill>
                          <a:effectLst/>
                          <a:latin typeface="Arial" panose="020B0604020202020204" pitchFamily="34" charset="0"/>
                        </a:rPr>
                        <a:t>任意動作</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zh-TW" altLang="en-US" sz="1400" b="0" i="0" u="none" strike="noStrike" dirty="0">
                          <a:solidFill>
                            <a:srgbClr val="000000"/>
                          </a:solidFill>
                          <a:effectLst/>
                          <a:latin typeface="Arial" panose="020B0604020202020204" pitchFamily="34" charset="0"/>
                        </a:rPr>
                        <a:t>完整教材錄影</a:t>
                      </a:r>
                      <a:endParaRPr lang="zh-TW" altLang="en-US" sz="1400" dirty="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altLang="zh-TW" sz="1400" b="0" i="0" u="none" strike="noStrike" dirty="0">
                          <a:solidFill>
                            <a:srgbClr val="000000"/>
                          </a:solidFill>
                          <a:effectLst/>
                          <a:latin typeface="Arial" panose="020B0604020202020204" pitchFamily="34" charset="0"/>
                        </a:rPr>
                        <a:t>...</a:t>
                      </a:r>
                      <a:endParaRPr lang="zh-TW" altLang="en-US" sz="1400" dirty="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15946911"/>
                  </a:ext>
                </a:extLst>
              </a:tr>
            </a:tbl>
          </a:graphicData>
        </a:graphic>
      </p:graphicFrame>
    </p:spTree>
    <p:extLst>
      <p:ext uri="{BB962C8B-B14F-4D97-AF65-F5344CB8AC3E}">
        <p14:creationId xmlns:p14="http://schemas.microsoft.com/office/powerpoint/2010/main" val="1080152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DF4F879-20E4-42C9-90EA-EC60D8455EAE}"/>
              </a:ext>
            </a:extLst>
          </p:cNvPr>
          <p:cNvSpPr>
            <a:spLocks noGrp="1"/>
          </p:cNvSpPr>
          <p:nvPr>
            <p:ph type="title"/>
          </p:nvPr>
        </p:nvSpPr>
        <p:spPr/>
        <p:txBody>
          <a:bodyPr/>
          <a:lstStyle/>
          <a:p>
            <a:r>
              <a:rPr lang="zh-TW" altLang="en-US" dirty="0" smtClean="0"/>
              <a:t>學習策略</a:t>
            </a:r>
            <a:r>
              <a:rPr lang="en-US" altLang="zh-TW" dirty="0" smtClean="0"/>
              <a:t>1</a:t>
            </a:r>
            <a:endParaRPr lang="zh-TW" altLang="en-US" dirty="0"/>
          </a:p>
        </p:txBody>
      </p:sp>
      <p:sp>
        <p:nvSpPr>
          <p:cNvPr id="4" name="投影片編號版面配置區 3">
            <a:extLst>
              <a:ext uri="{FF2B5EF4-FFF2-40B4-BE49-F238E27FC236}">
                <a16:creationId xmlns:a16="http://schemas.microsoft.com/office/drawing/2014/main" id="{6D0F3D73-2830-47C4-899A-619D2E22A30C}"/>
              </a:ext>
            </a:extLst>
          </p:cNvPr>
          <p:cNvSpPr>
            <a:spLocks noGrp="1"/>
          </p:cNvSpPr>
          <p:nvPr>
            <p:ph type="sldNum" sz="quarter" idx="12"/>
          </p:nvPr>
        </p:nvSpPr>
        <p:spPr/>
        <p:txBody>
          <a:bodyPr/>
          <a:lstStyle/>
          <a:p>
            <a:fld id="{239F4BFF-D0B2-447F-8851-E99F22C0E7D2}" type="slidenum">
              <a:rPr lang="zh-TW" altLang="en-US" smtClean="0"/>
              <a:t>44</a:t>
            </a:fld>
            <a:endParaRPr lang="zh-TW" altLang="en-US"/>
          </a:p>
        </p:txBody>
      </p:sp>
      <p:sp>
        <p:nvSpPr>
          <p:cNvPr id="10" name="內容版面配置區 9">
            <a:extLst>
              <a:ext uri="{FF2B5EF4-FFF2-40B4-BE49-F238E27FC236}">
                <a16:creationId xmlns:a16="http://schemas.microsoft.com/office/drawing/2014/main" id="{2D0CED50-C161-4EF4-AE70-D6579AC2486C}"/>
              </a:ext>
            </a:extLst>
          </p:cNvPr>
          <p:cNvSpPr>
            <a:spLocks noGrp="1"/>
          </p:cNvSpPr>
          <p:nvPr>
            <p:ph idx="1"/>
          </p:nvPr>
        </p:nvSpPr>
        <p:spPr/>
        <p:txBody>
          <a:bodyPr/>
          <a:lstStyle/>
          <a:p>
            <a:r>
              <a:rPr lang="zh-TW" altLang="en-US" dirty="0"/>
              <a:t>由上述討論可知此群學習策略對於學習者來說是相對完整性的學習，學習者選擇由</a:t>
            </a:r>
            <a:r>
              <a:rPr lang="zh-TW" altLang="en-US" dirty="0">
                <a:solidFill>
                  <a:srgbClr val="FF0000"/>
                </a:solidFill>
              </a:rPr>
              <a:t>基礎教材下手</a:t>
            </a:r>
            <a:r>
              <a:rPr lang="zh-TW" altLang="en-US" dirty="0"/>
              <a:t>，並在影片與投影片間交錯閱讀釐清概念，考慮到學習行為屬於</a:t>
            </a:r>
            <a:r>
              <a:rPr lang="zh-TW" altLang="en-US" dirty="0">
                <a:solidFill>
                  <a:srgbClr val="FF0000"/>
                </a:solidFill>
              </a:rPr>
              <a:t>教材錄影導向</a:t>
            </a:r>
            <a:r>
              <a:rPr lang="zh-TW" altLang="en-US" dirty="0"/>
              <a:t>的學習，我們將其稱為</a:t>
            </a:r>
            <a:r>
              <a:rPr lang="en-US" altLang="zh-TW" dirty="0"/>
              <a:t>Comprehensive video-oriented learning</a:t>
            </a:r>
            <a:endParaRPr lang="zh-TW" altLang="en-US" dirty="0"/>
          </a:p>
        </p:txBody>
      </p:sp>
    </p:spTree>
    <p:extLst>
      <p:ext uri="{BB962C8B-B14F-4D97-AF65-F5344CB8AC3E}">
        <p14:creationId xmlns:p14="http://schemas.microsoft.com/office/powerpoint/2010/main" val="31684586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5193140-1959-41D1-9AB4-803958CDAD5F}"/>
              </a:ext>
            </a:extLst>
          </p:cNvPr>
          <p:cNvSpPr>
            <a:spLocks noGrp="1"/>
          </p:cNvSpPr>
          <p:nvPr>
            <p:ph type="title"/>
          </p:nvPr>
        </p:nvSpPr>
        <p:spPr/>
        <p:txBody>
          <a:bodyPr/>
          <a:lstStyle/>
          <a:p>
            <a:r>
              <a:rPr lang="zh-TW" altLang="en-US" dirty="0" smtClean="0"/>
              <a:t>學習策略</a:t>
            </a:r>
            <a:r>
              <a:rPr lang="en-US" altLang="zh-TW" dirty="0" smtClean="0"/>
              <a:t>2</a:t>
            </a:r>
            <a:endParaRPr lang="zh-TW" altLang="en-US" dirty="0"/>
          </a:p>
        </p:txBody>
      </p:sp>
      <p:sp>
        <p:nvSpPr>
          <p:cNvPr id="4" name="投影片編號版面配置區 3">
            <a:extLst>
              <a:ext uri="{FF2B5EF4-FFF2-40B4-BE49-F238E27FC236}">
                <a16:creationId xmlns:a16="http://schemas.microsoft.com/office/drawing/2014/main" id="{0E033F44-0264-4232-8366-EEB71D62C2CE}"/>
              </a:ext>
            </a:extLst>
          </p:cNvPr>
          <p:cNvSpPr>
            <a:spLocks noGrp="1"/>
          </p:cNvSpPr>
          <p:nvPr>
            <p:ph type="sldNum" sz="quarter" idx="12"/>
          </p:nvPr>
        </p:nvSpPr>
        <p:spPr/>
        <p:txBody>
          <a:bodyPr/>
          <a:lstStyle/>
          <a:p>
            <a:fld id="{239F4BFF-D0B2-447F-8851-E99F22C0E7D2}" type="slidenum">
              <a:rPr lang="zh-TW" altLang="en-US" smtClean="0"/>
              <a:t>45</a:t>
            </a:fld>
            <a:endParaRPr lang="zh-TW" altLang="en-US"/>
          </a:p>
        </p:txBody>
      </p:sp>
      <p:pic>
        <p:nvPicPr>
          <p:cNvPr id="5" name="圖片 4">
            <a:extLst>
              <a:ext uri="{FF2B5EF4-FFF2-40B4-BE49-F238E27FC236}">
                <a16:creationId xmlns:a16="http://schemas.microsoft.com/office/drawing/2014/main" id="{0FE47162-BC9D-4A99-AA96-0BCB707A74BA}"/>
              </a:ext>
            </a:extLst>
          </p:cNvPr>
          <p:cNvPicPr>
            <a:picLocks noChangeAspect="1"/>
          </p:cNvPicPr>
          <p:nvPr/>
        </p:nvPicPr>
        <p:blipFill>
          <a:blip r:embed="rId2"/>
          <a:stretch>
            <a:fillRect/>
          </a:stretch>
        </p:blipFill>
        <p:spPr>
          <a:xfrm>
            <a:off x="2" y="1781666"/>
            <a:ext cx="6713711" cy="3048098"/>
          </a:xfrm>
          <a:prstGeom prst="rect">
            <a:avLst/>
          </a:prstGeom>
        </p:spPr>
      </p:pic>
      <p:sp>
        <p:nvSpPr>
          <p:cNvPr id="7" name="矩形 6">
            <a:extLst>
              <a:ext uri="{FF2B5EF4-FFF2-40B4-BE49-F238E27FC236}">
                <a16:creationId xmlns:a16="http://schemas.microsoft.com/office/drawing/2014/main" id="{4F870E87-C0AC-4781-8D7A-387E9DF45A6A}"/>
              </a:ext>
            </a:extLst>
          </p:cNvPr>
          <p:cNvSpPr/>
          <p:nvPr/>
        </p:nvSpPr>
        <p:spPr>
          <a:xfrm>
            <a:off x="4857946" y="3868686"/>
            <a:ext cx="6096000" cy="1477328"/>
          </a:xfrm>
          <a:prstGeom prst="rect">
            <a:avLst/>
          </a:prstGeom>
        </p:spPr>
        <p:txBody>
          <a:bodyPr>
            <a:spAutoFit/>
          </a:bodyPr>
          <a:lstStyle/>
          <a:p>
            <a:r>
              <a:rPr lang="zh-TW" altLang="en-US" dirty="0">
                <a:solidFill>
                  <a:srgbClr val="000000"/>
                </a:solidFill>
                <a:latin typeface="Arial" panose="020B0604020202020204" pitchFamily="34" charset="0"/>
              </a:rPr>
              <a:t>根據左圖所呈現的學習策略</a:t>
            </a:r>
            <a:r>
              <a:rPr lang="zh-TW" altLang="en-US" dirty="0">
                <a:solidFill>
                  <a:srgbClr val="000000"/>
                </a:solidFill>
                <a:latin typeface="Times New Roman" panose="02020603050405020304" pitchFamily="18" charset="0"/>
              </a:rPr>
              <a:t>二</a:t>
            </a:r>
            <a:r>
              <a:rPr lang="zh-TW" altLang="en-US" dirty="0">
                <a:solidFill>
                  <a:srgbClr val="000000"/>
                </a:solidFill>
                <a:latin typeface="Arial" panose="020B0604020202020204" pitchFamily="34" charset="0"/>
              </a:rPr>
              <a:t>結果可以看出學習策略二中學習序列主要由平均的</a:t>
            </a:r>
            <a:r>
              <a:rPr lang="zh-TW" altLang="en-US" dirty="0">
                <a:solidFill>
                  <a:srgbClr val="FF0000"/>
                </a:solidFill>
                <a:latin typeface="Arial" panose="020B0604020202020204" pitchFamily="34" charset="0"/>
              </a:rPr>
              <a:t>「完整投影片」與「完整教材錄影」</a:t>
            </a:r>
            <a:r>
              <a:rPr lang="zh-TW" altLang="en-US" dirty="0">
                <a:solidFill>
                  <a:srgbClr val="000000"/>
                </a:solidFill>
                <a:latin typeface="Arial" panose="020B0604020202020204" pitchFamily="34" charset="0"/>
              </a:rPr>
              <a:t>組成，根據統計數據可以發現與學習策略一不同處在於</a:t>
            </a:r>
            <a:r>
              <a:rPr lang="zh-TW" altLang="en-US" dirty="0">
                <a:solidFill>
                  <a:srgbClr val="FF0000"/>
                </a:solidFill>
                <a:latin typeface="Arial" panose="020B0604020202020204" pitchFamily="34" charset="0"/>
              </a:rPr>
              <a:t>完整投影片是學習策略</a:t>
            </a:r>
            <a:r>
              <a:rPr lang="zh-TW" altLang="en-US" dirty="0">
                <a:solidFill>
                  <a:srgbClr val="FF0000"/>
                </a:solidFill>
                <a:latin typeface="Times New Roman" panose="02020603050405020304" pitchFamily="18" charset="0"/>
              </a:rPr>
              <a:t>二中的主要動作</a:t>
            </a:r>
            <a:r>
              <a:rPr lang="zh-TW" altLang="en-US" dirty="0">
                <a:solidFill>
                  <a:srgbClr val="000000"/>
                </a:solidFill>
                <a:latin typeface="Arial" panose="020B0604020202020204" pitchFamily="34" charset="0"/>
              </a:rPr>
              <a:t>，且此群學習序列的平均長度於各群中最長</a:t>
            </a:r>
            <a:endParaRPr lang="zh-TW" altLang="en-US" dirty="0"/>
          </a:p>
        </p:txBody>
      </p:sp>
    </p:spTree>
    <p:extLst>
      <p:ext uri="{BB962C8B-B14F-4D97-AF65-F5344CB8AC3E}">
        <p14:creationId xmlns:p14="http://schemas.microsoft.com/office/powerpoint/2010/main" val="12483114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群組 2">
            <a:extLst>
              <a:ext uri="{FF2B5EF4-FFF2-40B4-BE49-F238E27FC236}">
                <a16:creationId xmlns:a16="http://schemas.microsoft.com/office/drawing/2014/main" id="{55D79C69-ABB8-4E48-9111-7B6BD3C65D4D}"/>
              </a:ext>
            </a:extLst>
          </p:cNvPr>
          <p:cNvGrpSpPr/>
          <p:nvPr/>
        </p:nvGrpSpPr>
        <p:grpSpPr>
          <a:xfrm>
            <a:off x="56562" y="1305981"/>
            <a:ext cx="6857214" cy="3637262"/>
            <a:chOff x="56562" y="1305981"/>
            <a:chExt cx="6857214" cy="3637262"/>
          </a:xfrm>
        </p:grpSpPr>
        <p:pic>
          <p:nvPicPr>
            <p:cNvPr id="6" name="圖片 5">
              <a:extLst>
                <a:ext uri="{FF2B5EF4-FFF2-40B4-BE49-F238E27FC236}">
                  <a16:creationId xmlns:a16="http://schemas.microsoft.com/office/drawing/2014/main" id="{B1172AE8-7D9C-4038-8E8F-811D7B4CBA96}"/>
                </a:ext>
              </a:extLst>
            </p:cNvPr>
            <p:cNvPicPr>
              <a:picLocks noChangeAspect="1"/>
            </p:cNvPicPr>
            <p:nvPr/>
          </p:nvPicPr>
          <p:blipFill rotWithShape="1">
            <a:blip r:embed="rId2"/>
            <a:srcRect l="69649"/>
            <a:stretch/>
          </p:blipFill>
          <p:spPr>
            <a:xfrm>
              <a:off x="4496586" y="1327424"/>
              <a:ext cx="2417190" cy="3615819"/>
            </a:xfrm>
            <a:prstGeom prst="rect">
              <a:avLst/>
            </a:prstGeom>
          </p:spPr>
        </p:pic>
        <p:pic>
          <p:nvPicPr>
            <p:cNvPr id="10" name="圖片 9">
              <a:extLst>
                <a:ext uri="{FF2B5EF4-FFF2-40B4-BE49-F238E27FC236}">
                  <a16:creationId xmlns:a16="http://schemas.microsoft.com/office/drawing/2014/main" id="{2294117F-BEAE-406F-A7CD-098008658EB7}"/>
                </a:ext>
              </a:extLst>
            </p:cNvPr>
            <p:cNvPicPr>
              <a:picLocks noChangeAspect="1"/>
            </p:cNvPicPr>
            <p:nvPr/>
          </p:nvPicPr>
          <p:blipFill>
            <a:blip r:embed="rId3"/>
            <a:stretch>
              <a:fillRect/>
            </a:stretch>
          </p:blipFill>
          <p:spPr>
            <a:xfrm>
              <a:off x="56562" y="1305981"/>
              <a:ext cx="4440024" cy="2960016"/>
            </a:xfrm>
            <a:prstGeom prst="rect">
              <a:avLst/>
            </a:prstGeom>
          </p:spPr>
        </p:pic>
      </p:grpSp>
      <p:sp>
        <p:nvSpPr>
          <p:cNvPr id="2" name="標題 1">
            <a:extLst>
              <a:ext uri="{FF2B5EF4-FFF2-40B4-BE49-F238E27FC236}">
                <a16:creationId xmlns:a16="http://schemas.microsoft.com/office/drawing/2014/main" id="{27E9347D-186F-4F69-9D2E-07F7279E85AB}"/>
              </a:ext>
            </a:extLst>
          </p:cNvPr>
          <p:cNvSpPr>
            <a:spLocks noGrp="1"/>
          </p:cNvSpPr>
          <p:nvPr>
            <p:ph type="title"/>
          </p:nvPr>
        </p:nvSpPr>
        <p:spPr/>
        <p:txBody>
          <a:bodyPr/>
          <a:lstStyle/>
          <a:p>
            <a:r>
              <a:rPr lang="zh-TW" altLang="en-US" dirty="0" smtClean="0"/>
              <a:t>學習策略</a:t>
            </a:r>
            <a:r>
              <a:rPr lang="en-US" altLang="zh-TW" dirty="0" smtClean="0"/>
              <a:t>2</a:t>
            </a:r>
            <a:endParaRPr lang="zh-TW" altLang="en-US" dirty="0"/>
          </a:p>
        </p:txBody>
      </p:sp>
      <p:sp>
        <p:nvSpPr>
          <p:cNvPr id="4" name="投影片編號版面配置區 3">
            <a:extLst>
              <a:ext uri="{FF2B5EF4-FFF2-40B4-BE49-F238E27FC236}">
                <a16:creationId xmlns:a16="http://schemas.microsoft.com/office/drawing/2014/main" id="{13F1D952-68A9-4973-B1B0-E46FF3D557F4}"/>
              </a:ext>
            </a:extLst>
          </p:cNvPr>
          <p:cNvSpPr>
            <a:spLocks noGrp="1"/>
          </p:cNvSpPr>
          <p:nvPr>
            <p:ph type="sldNum" sz="quarter" idx="12"/>
          </p:nvPr>
        </p:nvSpPr>
        <p:spPr/>
        <p:txBody>
          <a:bodyPr/>
          <a:lstStyle/>
          <a:p>
            <a:fld id="{239F4BFF-D0B2-447F-8851-E99F22C0E7D2}" type="slidenum">
              <a:rPr lang="zh-TW" altLang="en-US" smtClean="0"/>
              <a:t>46</a:t>
            </a:fld>
            <a:endParaRPr lang="zh-TW" altLang="en-US" dirty="0"/>
          </a:p>
        </p:txBody>
      </p:sp>
      <p:sp>
        <p:nvSpPr>
          <p:cNvPr id="8" name="矩形 7">
            <a:extLst>
              <a:ext uri="{FF2B5EF4-FFF2-40B4-BE49-F238E27FC236}">
                <a16:creationId xmlns:a16="http://schemas.microsoft.com/office/drawing/2014/main" id="{6532D1DF-77C9-47DA-9833-2CF9213A7D0C}"/>
              </a:ext>
            </a:extLst>
          </p:cNvPr>
          <p:cNvSpPr/>
          <p:nvPr/>
        </p:nvSpPr>
        <p:spPr>
          <a:xfrm>
            <a:off x="6913776" y="1572965"/>
            <a:ext cx="5278224" cy="2308324"/>
          </a:xfrm>
          <a:prstGeom prst="rect">
            <a:avLst/>
          </a:prstGeom>
        </p:spPr>
        <p:txBody>
          <a:bodyPr wrap="square">
            <a:spAutoFit/>
          </a:bodyPr>
          <a:lstStyle/>
          <a:p>
            <a:r>
              <a:rPr lang="zh-TW" altLang="en-US" dirty="0"/>
              <a:t>此群學生第一個動作都會先觀看完整投影片，我們進而整理出學習策略二中的三種代表序列</a:t>
            </a:r>
            <a:endParaRPr lang="en-US" altLang="zh-TW" dirty="0"/>
          </a:p>
          <a:p>
            <a:pPr marL="342900" indent="-342900">
              <a:buFont typeface="+mj-lt"/>
              <a:buAutoNum type="arabicPeriod"/>
            </a:pPr>
            <a:r>
              <a:rPr lang="zh-TW" altLang="en-US" dirty="0"/>
              <a:t>最常出現的是觀看完整投影片後接續完整教材錄影並停止</a:t>
            </a:r>
            <a:endParaRPr lang="en-US" altLang="zh-TW" dirty="0"/>
          </a:p>
          <a:p>
            <a:pPr marL="342900" indent="-342900">
              <a:buFont typeface="+mj-lt"/>
              <a:buAutoNum type="arabicPeriod"/>
            </a:pPr>
            <a:r>
              <a:rPr lang="zh-TW" altLang="en-US" dirty="0"/>
              <a:t>而第二常見的是觀看完整投影片後接續觀看完整教材錄影再回頭觀看完整投影片</a:t>
            </a:r>
            <a:endParaRPr lang="en-US" altLang="zh-TW" dirty="0"/>
          </a:p>
          <a:p>
            <a:pPr marL="342900" indent="-342900">
              <a:buFont typeface="+mj-lt"/>
              <a:buAutoNum type="arabicPeriod"/>
            </a:pPr>
            <a:r>
              <a:rPr lang="zh-TW" altLang="en-US" dirty="0"/>
              <a:t>剩下的序列遵循觀看完整投影片後接續完整教材錄影再接續非完整投影片的其他動作</a:t>
            </a:r>
          </a:p>
        </p:txBody>
      </p:sp>
      <p:graphicFrame>
        <p:nvGraphicFramePr>
          <p:cNvPr id="11" name="內容版面配置區 4">
            <a:extLst>
              <a:ext uri="{FF2B5EF4-FFF2-40B4-BE49-F238E27FC236}">
                <a16:creationId xmlns:a16="http://schemas.microsoft.com/office/drawing/2014/main" id="{82A4D754-BFD3-4A52-A34A-4BEF60B39BF3}"/>
              </a:ext>
            </a:extLst>
          </p:cNvPr>
          <p:cNvGraphicFramePr>
            <a:graphicFrameLocks noGrp="1"/>
          </p:cNvGraphicFramePr>
          <p:nvPr>
            <p:ph idx="1"/>
            <p:extLst>
              <p:ext uri="{D42A27DB-BD31-4B8C-83A1-F6EECF244321}">
                <p14:modId xmlns:p14="http://schemas.microsoft.com/office/powerpoint/2010/main" val="2960184435"/>
              </p:ext>
            </p:extLst>
          </p:nvPr>
        </p:nvGraphicFramePr>
        <p:xfrm>
          <a:off x="113122" y="4360434"/>
          <a:ext cx="7078118" cy="2342558"/>
        </p:xfrm>
        <a:graphic>
          <a:graphicData uri="http://schemas.openxmlformats.org/drawingml/2006/table">
            <a:tbl>
              <a:tblPr/>
              <a:tblGrid>
                <a:gridCol w="977041">
                  <a:extLst>
                    <a:ext uri="{9D8B030D-6E8A-4147-A177-3AD203B41FA5}">
                      <a16:colId xmlns:a16="http://schemas.microsoft.com/office/drawing/2014/main" val="2011609077"/>
                    </a:ext>
                  </a:extLst>
                </a:gridCol>
                <a:gridCol w="977041">
                  <a:extLst>
                    <a:ext uri="{9D8B030D-6E8A-4147-A177-3AD203B41FA5}">
                      <a16:colId xmlns:a16="http://schemas.microsoft.com/office/drawing/2014/main" val="3020678290"/>
                    </a:ext>
                  </a:extLst>
                </a:gridCol>
                <a:gridCol w="1281009">
                  <a:extLst>
                    <a:ext uri="{9D8B030D-6E8A-4147-A177-3AD203B41FA5}">
                      <a16:colId xmlns:a16="http://schemas.microsoft.com/office/drawing/2014/main" val="567681107"/>
                    </a:ext>
                  </a:extLst>
                </a:gridCol>
                <a:gridCol w="1281009">
                  <a:extLst>
                    <a:ext uri="{9D8B030D-6E8A-4147-A177-3AD203B41FA5}">
                      <a16:colId xmlns:a16="http://schemas.microsoft.com/office/drawing/2014/main" val="2529728703"/>
                    </a:ext>
                  </a:extLst>
                </a:gridCol>
                <a:gridCol w="1281009">
                  <a:extLst>
                    <a:ext uri="{9D8B030D-6E8A-4147-A177-3AD203B41FA5}">
                      <a16:colId xmlns:a16="http://schemas.microsoft.com/office/drawing/2014/main" val="3337471535"/>
                    </a:ext>
                  </a:extLst>
                </a:gridCol>
                <a:gridCol w="1281009">
                  <a:extLst>
                    <a:ext uri="{9D8B030D-6E8A-4147-A177-3AD203B41FA5}">
                      <a16:colId xmlns:a16="http://schemas.microsoft.com/office/drawing/2014/main" val="129482706"/>
                    </a:ext>
                  </a:extLst>
                </a:gridCol>
              </a:tblGrid>
              <a:tr h="394646">
                <a:tc>
                  <a:txBody>
                    <a:bodyPr/>
                    <a:lstStyle/>
                    <a:p>
                      <a:pPr algn="ctr" rtl="0" fontAlgn="t">
                        <a:spcBef>
                          <a:spcPts val="1200"/>
                        </a:spcBef>
                        <a:spcAft>
                          <a:spcPts val="1200"/>
                        </a:spcAft>
                      </a:pPr>
                      <a:r>
                        <a:rPr lang="zh-TW" altLang="en-US" sz="1400" b="0" i="0" u="none" strike="noStrike">
                          <a:solidFill>
                            <a:srgbClr val="000000"/>
                          </a:solidFill>
                          <a:effectLst/>
                          <a:latin typeface="Arial" panose="020B0604020202020204" pitchFamily="34" charset="0"/>
                        </a:rPr>
                        <a:t>代表序列</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1200"/>
                        </a:spcBef>
                        <a:spcAft>
                          <a:spcPts val="1200"/>
                        </a:spcAft>
                      </a:pPr>
                      <a:r>
                        <a:rPr lang="zh-TW" altLang="en-US" sz="1400" b="0" i="0" u="none" strike="noStrike">
                          <a:solidFill>
                            <a:srgbClr val="000000"/>
                          </a:solidFill>
                          <a:effectLst/>
                          <a:latin typeface="Arial" panose="020B0604020202020204" pitchFamily="34" charset="0"/>
                        </a:rPr>
                        <a:t>序列長度</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zh-TW" altLang="en-US" sz="1400" b="0" i="0" u="none" strike="noStrike">
                          <a:solidFill>
                            <a:srgbClr val="000000"/>
                          </a:solidFill>
                          <a:effectLst/>
                          <a:latin typeface="Arial" panose="020B0604020202020204" pitchFamily="34" charset="0"/>
                        </a:rPr>
                        <a:t>動作</a:t>
                      </a:r>
                      <a:r>
                        <a:rPr lang="en-US" altLang="zh-TW" sz="1400" b="0" i="0" u="none" strike="noStrike">
                          <a:solidFill>
                            <a:srgbClr val="000000"/>
                          </a:solidFill>
                          <a:effectLst/>
                          <a:latin typeface="Arial" panose="020B0604020202020204" pitchFamily="34" charset="0"/>
                        </a:rPr>
                        <a:t>1</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zh-TW" altLang="en-US" sz="1400" b="0" i="0" u="none" strike="noStrike">
                          <a:solidFill>
                            <a:srgbClr val="000000"/>
                          </a:solidFill>
                          <a:effectLst/>
                          <a:latin typeface="Arial" panose="020B0604020202020204" pitchFamily="34" charset="0"/>
                        </a:rPr>
                        <a:t>動作</a:t>
                      </a:r>
                      <a:r>
                        <a:rPr lang="en-US" altLang="zh-TW" sz="1400" b="0" i="0" u="none" strike="noStrike">
                          <a:solidFill>
                            <a:srgbClr val="000000"/>
                          </a:solidFill>
                          <a:effectLst/>
                          <a:latin typeface="Arial" panose="020B0604020202020204" pitchFamily="34" charset="0"/>
                        </a:rPr>
                        <a:t>2</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1200"/>
                        </a:spcBef>
                        <a:spcAft>
                          <a:spcPts val="1200"/>
                        </a:spcAft>
                      </a:pPr>
                      <a:r>
                        <a:rPr lang="zh-TW" altLang="en-US" sz="1400" b="0" i="0" u="none" strike="noStrike">
                          <a:solidFill>
                            <a:srgbClr val="000000"/>
                          </a:solidFill>
                          <a:effectLst/>
                          <a:latin typeface="Arial" panose="020B0604020202020204" pitchFamily="34" charset="0"/>
                        </a:rPr>
                        <a:t>動作</a:t>
                      </a:r>
                      <a:r>
                        <a:rPr lang="en-US" altLang="zh-TW" sz="1400" b="0" i="0" u="none" strike="noStrike">
                          <a:solidFill>
                            <a:srgbClr val="000000"/>
                          </a:solidFill>
                          <a:effectLst/>
                          <a:latin typeface="Arial" panose="020B0604020202020204" pitchFamily="34" charset="0"/>
                        </a:rPr>
                        <a:t>3</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1200"/>
                        </a:spcBef>
                        <a:spcAft>
                          <a:spcPts val="1200"/>
                        </a:spcAft>
                      </a:pPr>
                      <a:r>
                        <a:rPr lang="zh-TW" altLang="en-US" sz="1400" b="0" i="0" u="none" strike="noStrike">
                          <a:solidFill>
                            <a:srgbClr val="000000"/>
                          </a:solidFill>
                          <a:effectLst/>
                          <a:latin typeface="Arial" panose="020B0604020202020204" pitchFamily="34" charset="0"/>
                        </a:rPr>
                        <a:t>動作</a:t>
                      </a:r>
                      <a:r>
                        <a:rPr lang="en-US" altLang="zh-TW" sz="1400" b="0" i="0" u="none" strike="noStrike">
                          <a:solidFill>
                            <a:srgbClr val="000000"/>
                          </a:solidFill>
                          <a:effectLst/>
                          <a:latin typeface="Arial" panose="020B0604020202020204" pitchFamily="34" charset="0"/>
                        </a:rPr>
                        <a:t>4</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10148691"/>
                  </a:ext>
                </a:extLst>
              </a:tr>
              <a:tr h="577821">
                <a:tc>
                  <a:txBody>
                    <a:bodyPr/>
                    <a:lstStyle/>
                    <a:p>
                      <a:pPr algn="ctr" rtl="0" fontAlgn="t">
                        <a:spcBef>
                          <a:spcPts val="1200"/>
                        </a:spcBef>
                        <a:spcAft>
                          <a:spcPts val="1200"/>
                        </a:spcAft>
                      </a:pPr>
                      <a:r>
                        <a:rPr lang="en-US" altLang="zh-TW" sz="1400" b="0" i="0" u="none" strike="noStrike">
                          <a:solidFill>
                            <a:srgbClr val="000000"/>
                          </a:solidFill>
                          <a:effectLst/>
                          <a:latin typeface="Arial" panose="020B0604020202020204" pitchFamily="34" charset="0"/>
                        </a:rPr>
                        <a:t>1</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1200"/>
                        </a:spcBef>
                        <a:spcAft>
                          <a:spcPts val="1200"/>
                        </a:spcAft>
                      </a:pPr>
                      <a:r>
                        <a:rPr lang="en-US" altLang="zh-TW" sz="1400" b="0" i="0" u="none" strike="noStrike" dirty="0">
                          <a:solidFill>
                            <a:srgbClr val="000000"/>
                          </a:solidFill>
                          <a:effectLst/>
                          <a:latin typeface="Arial" panose="020B0604020202020204" pitchFamily="34" charset="0"/>
                        </a:rPr>
                        <a:t>2</a:t>
                      </a:r>
                      <a:endParaRPr lang="zh-TW" altLang="en-US" sz="1400" dirty="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zh-TW" altLang="en-US" sz="1400" b="0" i="0" u="none" strike="noStrike">
                          <a:solidFill>
                            <a:srgbClr val="000000"/>
                          </a:solidFill>
                          <a:effectLst/>
                          <a:latin typeface="Arial" panose="020B0604020202020204" pitchFamily="34" charset="0"/>
                        </a:rPr>
                        <a:t>完整投影片</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zh-TW" altLang="en-US" sz="1400" b="0" i="0" u="none" strike="noStrike">
                          <a:solidFill>
                            <a:srgbClr val="000000"/>
                          </a:solidFill>
                          <a:effectLst/>
                          <a:latin typeface="Arial" panose="020B0604020202020204" pitchFamily="34" charset="0"/>
                        </a:rPr>
                        <a:t>完整教材錄影</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1200"/>
                        </a:spcBef>
                        <a:spcAft>
                          <a:spcPts val="1200"/>
                        </a:spcAft>
                      </a:pPr>
                      <a:r>
                        <a:rPr lang="en-US" sz="1400" b="0" i="0" u="none" strike="noStrike">
                          <a:solidFill>
                            <a:srgbClr val="000000"/>
                          </a:solidFill>
                          <a:effectLst/>
                          <a:latin typeface="Arial" panose="020B0604020202020204" pitchFamily="34" charset="0"/>
                        </a:rPr>
                        <a:t>X</a:t>
                      </a:r>
                      <a:endParaRPr 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1200"/>
                        </a:spcBef>
                        <a:spcAft>
                          <a:spcPts val="1200"/>
                        </a:spcAft>
                      </a:pPr>
                      <a:r>
                        <a:rPr lang="en-US" sz="1400" b="0" i="0" u="none" strike="noStrike">
                          <a:solidFill>
                            <a:srgbClr val="000000"/>
                          </a:solidFill>
                          <a:effectLst/>
                          <a:latin typeface="Arial" panose="020B0604020202020204" pitchFamily="34" charset="0"/>
                        </a:rPr>
                        <a:t>X</a:t>
                      </a:r>
                      <a:endParaRPr 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51174402"/>
                  </a:ext>
                </a:extLst>
              </a:tr>
              <a:tr h="577821">
                <a:tc>
                  <a:txBody>
                    <a:bodyPr/>
                    <a:lstStyle/>
                    <a:p>
                      <a:pPr algn="ctr" rtl="0" fontAlgn="t">
                        <a:spcBef>
                          <a:spcPts val="1200"/>
                        </a:spcBef>
                        <a:spcAft>
                          <a:spcPts val="1200"/>
                        </a:spcAft>
                      </a:pPr>
                      <a:r>
                        <a:rPr lang="en-US" altLang="zh-TW" sz="1400" b="0" i="0" u="none" strike="noStrike">
                          <a:solidFill>
                            <a:srgbClr val="000000"/>
                          </a:solidFill>
                          <a:effectLst/>
                          <a:latin typeface="Arial" panose="020B0604020202020204" pitchFamily="34" charset="0"/>
                        </a:rPr>
                        <a:t>2</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1200"/>
                        </a:spcBef>
                        <a:spcAft>
                          <a:spcPts val="1200"/>
                        </a:spcAft>
                      </a:pPr>
                      <a:r>
                        <a:rPr lang="en-US" altLang="zh-TW" sz="1400" b="0" i="0" u="none" strike="noStrike" dirty="0">
                          <a:solidFill>
                            <a:srgbClr val="000000"/>
                          </a:solidFill>
                          <a:effectLst/>
                          <a:latin typeface="Arial" panose="020B0604020202020204" pitchFamily="34" charset="0"/>
                        </a:rPr>
                        <a:t>3</a:t>
                      </a:r>
                      <a:endParaRPr lang="zh-TW" altLang="en-US" sz="1400" dirty="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zh-TW" altLang="en-US" sz="1400" b="0" i="0" u="none" strike="noStrike">
                          <a:solidFill>
                            <a:srgbClr val="000000"/>
                          </a:solidFill>
                          <a:effectLst/>
                          <a:latin typeface="Arial" panose="020B0604020202020204" pitchFamily="34" charset="0"/>
                        </a:rPr>
                        <a:t>完整投影片</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zh-TW" altLang="en-US" sz="1400" b="0" i="0" u="none" strike="noStrike">
                          <a:solidFill>
                            <a:srgbClr val="000000"/>
                          </a:solidFill>
                          <a:effectLst/>
                          <a:latin typeface="Arial" panose="020B0604020202020204" pitchFamily="34" charset="0"/>
                        </a:rPr>
                        <a:t>完整教材錄影</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zh-TW" altLang="en-US" sz="1400" b="0" i="0" u="none" strike="noStrike">
                          <a:solidFill>
                            <a:srgbClr val="000000"/>
                          </a:solidFill>
                          <a:effectLst/>
                          <a:latin typeface="Arial" panose="020B0604020202020204" pitchFamily="34" charset="0"/>
                        </a:rPr>
                        <a:t>完整投影片</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1200"/>
                        </a:spcBef>
                        <a:spcAft>
                          <a:spcPts val="1200"/>
                        </a:spcAft>
                      </a:pPr>
                      <a:r>
                        <a:rPr lang="en-US" sz="1400" b="0" i="0" u="none" strike="noStrike" dirty="0">
                          <a:solidFill>
                            <a:srgbClr val="000000"/>
                          </a:solidFill>
                          <a:effectLst/>
                          <a:latin typeface="Arial" panose="020B0604020202020204" pitchFamily="34" charset="0"/>
                        </a:rPr>
                        <a:t>X</a:t>
                      </a:r>
                      <a:endParaRPr lang="en-US" sz="1400" dirty="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10007768"/>
                  </a:ext>
                </a:extLst>
              </a:tr>
              <a:tr h="792270">
                <a:tc>
                  <a:txBody>
                    <a:bodyPr/>
                    <a:lstStyle/>
                    <a:p>
                      <a:pPr algn="ctr" rtl="0" fontAlgn="t">
                        <a:spcBef>
                          <a:spcPts val="1200"/>
                        </a:spcBef>
                        <a:spcAft>
                          <a:spcPts val="1200"/>
                        </a:spcAft>
                      </a:pPr>
                      <a:r>
                        <a:rPr lang="en-US" altLang="zh-TW" sz="1400" b="0" i="0" u="none" strike="noStrike">
                          <a:solidFill>
                            <a:srgbClr val="000000"/>
                          </a:solidFill>
                          <a:effectLst/>
                          <a:latin typeface="Arial" panose="020B0604020202020204" pitchFamily="34" charset="0"/>
                        </a:rPr>
                        <a:t>3</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400" b="0" i="0" u="none" strike="noStrike">
                          <a:solidFill>
                            <a:srgbClr val="000000"/>
                          </a:solidFill>
                          <a:effectLst/>
                          <a:latin typeface="Arial" panose="020B0604020202020204" pitchFamily="34" charset="0"/>
                        </a:rPr>
                        <a:t>3</a:t>
                      </a:r>
                      <a:endParaRPr lang="en-US" sz="1400">
                        <a:effectLst/>
                      </a:endParaRPr>
                    </a:p>
                    <a:p>
                      <a:pPr algn="ctr" rtl="0" fontAlgn="t">
                        <a:spcBef>
                          <a:spcPts val="0"/>
                        </a:spcBef>
                        <a:spcAft>
                          <a:spcPts val="0"/>
                        </a:spcAft>
                      </a:pPr>
                      <a:r>
                        <a:rPr lang="en-US" sz="1400" b="0" i="0" u="none" strike="noStrike">
                          <a:solidFill>
                            <a:srgbClr val="000000"/>
                          </a:solidFill>
                          <a:effectLst/>
                          <a:latin typeface="Arial" panose="020B0604020202020204" pitchFamily="34" charset="0"/>
                        </a:rPr>
                        <a:t>and over 3</a:t>
                      </a:r>
                      <a:endParaRPr 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zh-TW" altLang="en-US" sz="1400" b="0" i="0" u="none" strike="noStrike">
                          <a:solidFill>
                            <a:srgbClr val="000000"/>
                          </a:solidFill>
                          <a:effectLst/>
                          <a:latin typeface="Arial" panose="020B0604020202020204" pitchFamily="34" charset="0"/>
                        </a:rPr>
                        <a:t>完整投影片</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zh-TW" altLang="en-US" sz="1400" b="0" i="0" u="none" strike="noStrike">
                          <a:solidFill>
                            <a:srgbClr val="000000"/>
                          </a:solidFill>
                          <a:effectLst/>
                          <a:latin typeface="Arial" panose="020B0604020202020204" pitchFamily="34" charset="0"/>
                        </a:rPr>
                        <a:t>完整教材錄影</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zh-TW" altLang="en-US" sz="1400" b="0" i="0" u="none" strike="noStrike" dirty="0">
                          <a:solidFill>
                            <a:srgbClr val="000000"/>
                          </a:solidFill>
                          <a:effectLst/>
                          <a:latin typeface="Arial" panose="020B0604020202020204" pitchFamily="34" charset="0"/>
                        </a:rPr>
                        <a:t>非完整投影片的其他動作</a:t>
                      </a:r>
                      <a:endParaRPr lang="zh-TW" altLang="en-US" sz="1400" dirty="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altLang="zh-TW" sz="1400" b="0" i="0" u="none" strike="noStrike" dirty="0">
                          <a:solidFill>
                            <a:srgbClr val="000000"/>
                          </a:solidFill>
                          <a:effectLst/>
                          <a:latin typeface="Arial" panose="020B0604020202020204" pitchFamily="34" charset="0"/>
                        </a:rPr>
                        <a:t>...</a:t>
                      </a:r>
                      <a:endParaRPr lang="zh-TW" altLang="en-US" sz="1400" dirty="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15946911"/>
                  </a:ext>
                </a:extLst>
              </a:tr>
            </a:tbl>
          </a:graphicData>
        </a:graphic>
      </p:graphicFrame>
    </p:spTree>
    <p:extLst>
      <p:ext uri="{BB962C8B-B14F-4D97-AF65-F5344CB8AC3E}">
        <p14:creationId xmlns:p14="http://schemas.microsoft.com/office/powerpoint/2010/main" val="703520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C3B5E1A-A2E2-4D6F-8513-30D407A1935B}"/>
              </a:ext>
            </a:extLst>
          </p:cNvPr>
          <p:cNvSpPr>
            <a:spLocks noGrp="1"/>
          </p:cNvSpPr>
          <p:nvPr>
            <p:ph type="title"/>
          </p:nvPr>
        </p:nvSpPr>
        <p:spPr/>
        <p:txBody>
          <a:bodyPr/>
          <a:lstStyle/>
          <a:p>
            <a:r>
              <a:rPr lang="zh-TW" altLang="en-US" dirty="0" smtClean="0"/>
              <a:t>學習策略</a:t>
            </a:r>
            <a:r>
              <a:rPr lang="en-US" altLang="zh-TW" dirty="0" smtClean="0"/>
              <a:t>2</a:t>
            </a:r>
            <a:endParaRPr lang="zh-TW" altLang="en-US" dirty="0"/>
          </a:p>
        </p:txBody>
      </p:sp>
      <p:sp>
        <p:nvSpPr>
          <p:cNvPr id="3" name="內容版面配置區 2">
            <a:extLst>
              <a:ext uri="{FF2B5EF4-FFF2-40B4-BE49-F238E27FC236}">
                <a16:creationId xmlns:a16="http://schemas.microsoft.com/office/drawing/2014/main" id="{9527C49E-8BC0-4CC5-B5AA-8526B97E1948}"/>
              </a:ext>
            </a:extLst>
          </p:cNvPr>
          <p:cNvSpPr>
            <a:spLocks noGrp="1"/>
          </p:cNvSpPr>
          <p:nvPr>
            <p:ph idx="1"/>
          </p:nvPr>
        </p:nvSpPr>
        <p:spPr/>
        <p:txBody>
          <a:bodyPr/>
          <a:lstStyle/>
          <a:p>
            <a:r>
              <a:rPr lang="zh-TW" altLang="en-US" dirty="0"/>
              <a:t>由上述討論可知此群學習策略如同學習策略一由基礎教材下手，不同處在於學習策略二屬於</a:t>
            </a:r>
            <a:r>
              <a:rPr lang="zh-TW" altLang="en-US" dirty="0">
                <a:solidFill>
                  <a:srgbClr val="FF0000"/>
                </a:solidFill>
              </a:rPr>
              <a:t>投影片導向</a:t>
            </a:r>
            <a:r>
              <a:rPr lang="zh-TW" altLang="en-US" dirty="0"/>
              <a:t>的學習，我們將其稱為</a:t>
            </a:r>
            <a:r>
              <a:rPr lang="en-US" altLang="zh-TW" dirty="0"/>
              <a:t>Comprehensive slide-oriented learning</a:t>
            </a:r>
            <a:endParaRPr lang="zh-TW" altLang="en-US" dirty="0"/>
          </a:p>
          <a:p>
            <a:pPr marL="0" indent="0">
              <a:buNone/>
            </a:pPr>
            <a:r>
              <a:rPr lang="zh-TW" altLang="en-US" dirty="0"/>
              <a:t/>
            </a:r>
            <a:br>
              <a:rPr lang="zh-TW" altLang="en-US" dirty="0"/>
            </a:br>
            <a:endParaRPr lang="zh-TW" altLang="en-US" dirty="0"/>
          </a:p>
        </p:txBody>
      </p:sp>
      <p:sp>
        <p:nvSpPr>
          <p:cNvPr id="4" name="投影片編號版面配置區 3">
            <a:extLst>
              <a:ext uri="{FF2B5EF4-FFF2-40B4-BE49-F238E27FC236}">
                <a16:creationId xmlns:a16="http://schemas.microsoft.com/office/drawing/2014/main" id="{AD36A755-7401-4315-AC34-25B8B66506F2}"/>
              </a:ext>
            </a:extLst>
          </p:cNvPr>
          <p:cNvSpPr>
            <a:spLocks noGrp="1"/>
          </p:cNvSpPr>
          <p:nvPr>
            <p:ph type="sldNum" sz="quarter" idx="12"/>
          </p:nvPr>
        </p:nvSpPr>
        <p:spPr/>
        <p:txBody>
          <a:bodyPr/>
          <a:lstStyle/>
          <a:p>
            <a:fld id="{239F4BFF-D0B2-447F-8851-E99F22C0E7D2}" type="slidenum">
              <a:rPr lang="zh-TW" altLang="en-US" smtClean="0"/>
              <a:t>47</a:t>
            </a:fld>
            <a:endParaRPr lang="zh-TW" altLang="en-US"/>
          </a:p>
        </p:txBody>
      </p:sp>
    </p:spTree>
    <p:extLst>
      <p:ext uri="{BB962C8B-B14F-4D97-AF65-F5344CB8AC3E}">
        <p14:creationId xmlns:p14="http://schemas.microsoft.com/office/powerpoint/2010/main" val="5237969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5193140-1959-41D1-9AB4-803958CDAD5F}"/>
              </a:ext>
            </a:extLst>
          </p:cNvPr>
          <p:cNvSpPr>
            <a:spLocks noGrp="1"/>
          </p:cNvSpPr>
          <p:nvPr>
            <p:ph type="title"/>
          </p:nvPr>
        </p:nvSpPr>
        <p:spPr/>
        <p:txBody>
          <a:bodyPr/>
          <a:lstStyle/>
          <a:p>
            <a:r>
              <a:rPr lang="zh-TW" altLang="en-US" dirty="0" smtClean="0"/>
              <a:t>學習策略</a:t>
            </a:r>
            <a:r>
              <a:rPr lang="en-US" altLang="zh-TW" dirty="0" smtClean="0"/>
              <a:t>3</a:t>
            </a:r>
            <a:endParaRPr lang="zh-TW" altLang="en-US" dirty="0"/>
          </a:p>
        </p:txBody>
      </p:sp>
      <p:sp>
        <p:nvSpPr>
          <p:cNvPr id="4" name="投影片編號版面配置區 3">
            <a:extLst>
              <a:ext uri="{FF2B5EF4-FFF2-40B4-BE49-F238E27FC236}">
                <a16:creationId xmlns:a16="http://schemas.microsoft.com/office/drawing/2014/main" id="{0E033F44-0264-4232-8366-EEB71D62C2CE}"/>
              </a:ext>
            </a:extLst>
          </p:cNvPr>
          <p:cNvSpPr>
            <a:spLocks noGrp="1"/>
          </p:cNvSpPr>
          <p:nvPr>
            <p:ph type="sldNum" sz="quarter" idx="12"/>
          </p:nvPr>
        </p:nvSpPr>
        <p:spPr/>
        <p:txBody>
          <a:bodyPr/>
          <a:lstStyle/>
          <a:p>
            <a:fld id="{239F4BFF-D0B2-447F-8851-E99F22C0E7D2}" type="slidenum">
              <a:rPr lang="zh-TW" altLang="en-US" smtClean="0"/>
              <a:t>48</a:t>
            </a:fld>
            <a:endParaRPr lang="zh-TW" altLang="en-US"/>
          </a:p>
        </p:txBody>
      </p:sp>
      <p:pic>
        <p:nvPicPr>
          <p:cNvPr id="5" name="圖片 4">
            <a:extLst>
              <a:ext uri="{FF2B5EF4-FFF2-40B4-BE49-F238E27FC236}">
                <a16:creationId xmlns:a16="http://schemas.microsoft.com/office/drawing/2014/main" id="{7501B58E-3ECB-4785-BFB6-E5B8B8DB58FB}"/>
              </a:ext>
            </a:extLst>
          </p:cNvPr>
          <p:cNvPicPr>
            <a:picLocks noChangeAspect="1"/>
          </p:cNvPicPr>
          <p:nvPr/>
        </p:nvPicPr>
        <p:blipFill>
          <a:blip r:embed="rId2"/>
          <a:stretch>
            <a:fillRect/>
          </a:stretch>
        </p:blipFill>
        <p:spPr>
          <a:xfrm>
            <a:off x="2" y="1508291"/>
            <a:ext cx="6859053" cy="3114085"/>
          </a:xfrm>
          <a:prstGeom prst="rect">
            <a:avLst/>
          </a:prstGeom>
        </p:spPr>
      </p:pic>
      <p:sp>
        <p:nvSpPr>
          <p:cNvPr id="6" name="矩形 5">
            <a:extLst>
              <a:ext uri="{FF2B5EF4-FFF2-40B4-BE49-F238E27FC236}">
                <a16:creationId xmlns:a16="http://schemas.microsoft.com/office/drawing/2014/main" id="{B24C8E0F-B695-4D93-A7AE-BEA9C0872C0E}"/>
              </a:ext>
            </a:extLst>
          </p:cNvPr>
          <p:cNvSpPr/>
          <p:nvPr/>
        </p:nvSpPr>
        <p:spPr>
          <a:xfrm>
            <a:off x="4857946" y="3868686"/>
            <a:ext cx="6096000" cy="923330"/>
          </a:xfrm>
          <a:prstGeom prst="rect">
            <a:avLst/>
          </a:prstGeom>
        </p:spPr>
        <p:txBody>
          <a:bodyPr>
            <a:spAutoFit/>
          </a:bodyPr>
          <a:lstStyle/>
          <a:p>
            <a:r>
              <a:rPr lang="zh-TW" altLang="en-US" dirty="0"/>
              <a:t>根據左圖所呈現的學習策略三結果可以看出學習策略三中學習序列主要由</a:t>
            </a:r>
            <a:r>
              <a:rPr lang="zh-TW" altLang="en-US" dirty="0">
                <a:solidFill>
                  <a:srgbClr val="FF0000"/>
                </a:solidFill>
              </a:rPr>
              <a:t>「教材下載」組成</a:t>
            </a:r>
            <a:r>
              <a:rPr lang="zh-TW" altLang="en-US" dirty="0"/>
              <a:t>，屬於標準的</a:t>
            </a:r>
            <a:r>
              <a:rPr lang="zh-TW" altLang="en-US" dirty="0">
                <a:solidFill>
                  <a:srgbClr val="FF0000"/>
                </a:solidFill>
              </a:rPr>
              <a:t>離線學習</a:t>
            </a:r>
            <a:r>
              <a:rPr lang="zh-TW" altLang="en-US" dirty="0"/>
              <a:t>，此群學生第一個動作都會先下載教材</a:t>
            </a:r>
          </a:p>
        </p:txBody>
      </p:sp>
    </p:spTree>
    <p:extLst>
      <p:ext uri="{BB962C8B-B14F-4D97-AF65-F5344CB8AC3E}">
        <p14:creationId xmlns:p14="http://schemas.microsoft.com/office/powerpoint/2010/main" val="34129921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群組 2">
            <a:extLst>
              <a:ext uri="{FF2B5EF4-FFF2-40B4-BE49-F238E27FC236}">
                <a16:creationId xmlns:a16="http://schemas.microsoft.com/office/drawing/2014/main" id="{574850CA-A325-40A1-A441-9BB856F940F1}"/>
              </a:ext>
            </a:extLst>
          </p:cNvPr>
          <p:cNvGrpSpPr/>
          <p:nvPr/>
        </p:nvGrpSpPr>
        <p:grpSpPr>
          <a:xfrm>
            <a:off x="22077" y="1343302"/>
            <a:ext cx="6891699" cy="3649369"/>
            <a:chOff x="22077" y="1343302"/>
            <a:chExt cx="6891699" cy="3649369"/>
          </a:xfrm>
        </p:grpSpPr>
        <p:pic>
          <p:nvPicPr>
            <p:cNvPr id="6" name="圖片 5">
              <a:extLst>
                <a:ext uri="{FF2B5EF4-FFF2-40B4-BE49-F238E27FC236}">
                  <a16:creationId xmlns:a16="http://schemas.microsoft.com/office/drawing/2014/main" id="{B1172AE8-7D9C-4038-8E8F-811D7B4CBA96}"/>
                </a:ext>
              </a:extLst>
            </p:cNvPr>
            <p:cNvPicPr>
              <a:picLocks noChangeAspect="1"/>
            </p:cNvPicPr>
            <p:nvPr/>
          </p:nvPicPr>
          <p:blipFill rotWithShape="1">
            <a:blip r:embed="rId2"/>
            <a:srcRect l="69649"/>
            <a:stretch/>
          </p:blipFill>
          <p:spPr>
            <a:xfrm>
              <a:off x="4496586" y="1376852"/>
              <a:ext cx="2417190" cy="3615819"/>
            </a:xfrm>
            <a:prstGeom prst="rect">
              <a:avLst/>
            </a:prstGeom>
          </p:spPr>
        </p:pic>
        <p:pic>
          <p:nvPicPr>
            <p:cNvPr id="10" name="圖片 9">
              <a:extLst>
                <a:ext uri="{FF2B5EF4-FFF2-40B4-BE49-F238E27FC236}">
                  <a16:creationId xmlns:a16="http://schemas.microsoft.com/office/drawing/2014/main" id="{55E4F3E2-6366-4319-9DC0-8174A69FD69E}"/>
                </a:ext>
              </a:extLst>
            </p:cNvPr>
            <p:cNvPicPr>
              <a:picLocks noChangeAspect="1"/>
            </p:cNvPicPr>
            <p:nvPr/>
          </p:nvPicPr>
          <p:blipFill>
            <a:blip r:embed="rId3"/>
            <a:stretch>
              <a:fillRect/>
            </a:stretch>
          </p:blipFill>
          <p:spPr>
            <a:xfrm>
              <a:off x="22077" y="1343302"/>
              <a:ext cx="4474511" cy="2983007"/>
            </a:xfrm>
            <a:prstGeom prst="rect">
              <a:avLst/>
            </a:prstGeom>
          </p:spPr>
        </p:pic>
      </p:grpSp>
      <p:sp>
        <p:nvSpPr>
          <p:cNvPr id="2" name="標題 1">
            <a:extLst>
              <a:ext uri="{FF2B5EF4-FFF2-40B4-BE49-F238E27FC236}">
                <a16:creationId xmlns:a16="http://schemas.microsoft.com/office/drawing/2014/main" id="{27E9347D-186F-4F69-9D2E-07F7279E85AB}"/>
              </a:ext>
            </a:extLst>
          </p:cNvPr>
          <p:cNvSpPr>
            <a:spLocks noGrp="1"/>
          </p:cNvSpPr>
          <p:nvPr>
            <p:ph type="title"/>
          </p:nvPr>
        </p:nvSpPr>
        <p:spPr/>
        <p:txBody>
          <a:bodyPr/>
          <a:lstStyle/>
          <a:p>
            <a:r>
              <a:rPr lang="zh-TW" altLang="en-US" dirty="0" smtClean="0"/>
              <a:t>學習策略</a:t>
            </a:r>
            <a:r>
              <a:rPr lang="en-US" altLang="zh-TW" dirty="0" smtClean="0"/>
              <a:t>3</a:t>
            </a:r>
            <a:endParaRPr lang="zh-TW" altLang="en-US" dirty="0"/>
          </a:p>
        </p:txBody>
      </p:sp>
      <p:sp>
        <p:nvSpPr>
          <p:cNvPr id="4" name="投影片編號版面配置區 3">
            <a:extLst>
              <a:ext uri="{FF2B5EF4-FFF2-40B4-BE49-F238E27FC236}">
                <a16:creationId xmlns:a16="http://schemas.microsoft.com/office/drawing/2014/main" id="{13F1D952-68A9-4973-B1B0-E46FF3D557F4}"/>
              </a:ext>
            </a:extLst>
          </p:cNvPr>
          <p:cNvSpPr>
            <a:spLocks noGrp="1"/>
          </p:cNvSpPr>
          <p:nvPr>
            <p:ph type="sldNum" sz="quarter" idx="12"/>
          </p:nvPr>
        </p:nvSpPr>
        <p:spPr/>
        <p:txBody>
          <a:bodyPr/>
          <a:lstStyle/>
          <a:p>
            <a:fld id="{239F4BFF-D0B2-447F-8851-E99F22C0E7D2}" type="slidenum">
              <a:rPr lang="zh-TW" altLang="en-US" smtClean="0"/>
              <a:t>49</a:t>
            </a:fld>
            <a:endParaRPr lang="zh-TW" altLang="en-US" dirty="0"/>
          </a:p>
        </p:txBody>
      </p:sp>
      <p:sp>
        <p:nvSpPr>
          <p:cNvPr id="8" name="矩形 7">
            <a:extLst>
              <a:ext uri="{FF2B5EF4-FFF2-40B4-BE49-F238E27FC236}">
                <a16:creationId xmlns:a16="http://schemas.microsoft.com/office/drawing/2014/main" id="{6532D1DF-77C9-47DA-9833-2CF9213A7D0C}"/>
              </a:ext>
            </a:extLst>
          </p:cNvPr>
          <p:cNvSpPr/>
          <p:nvPr/>
        </p:nvSpPr>
        <p:spPr>
          <a:xfrm>
            <a:off x="6913776" y="1572965"/>
            <a:ext cx="5278224" cy="1477328"/>
          </a:xfrm>
          <a:prstGeom prst="rect">
            <a:avLst/>
          </a:prstGeom>
        </p:spPr>
        <p:txBody>
          <a:bodyPr wrap="square">
            <a:spAutoFit/>
          </a:bodyPr>
          <a:lstStyle/>
          <a:p>
            <a:r>
              <a:rPr lang="zh-TW" altLang="en-US" dirty="0"/>
              <a:t>此群學生第一個動作都會先下載教材，我們進而整理出學習策略三中的三種代表序列</a:t>
            </a:r>
            <a:endParaRPr lang="en-US" altLang="zh-TW" dirty="0"/>
          </a:p>
          <a:p>
            <a:pPr marL="342900" indent="-342900">
              <a:buFont typeface="+mj-lt"/>
              <a:buAutoNum type="arabicPeriod"/>
            </a:pPr>
            <a:r>
              <a:rPr lang="zh-TW" altLang="en-US" dirty="0"/>
              <a:t>最常出現的是教材下載後並停止</a:t>
            </a:r>
            <a:endParaRPr lang="en-US" altLang="zh-TW" dirty="0"/>
          </a:p>
          <a:p>
            <a:pPr marL="342900" indent="-342900">
              <a:buFont typeface="+mj-lt"/>
              <a:buAutoNum type="arabicPeriod"/>
            </a:pPr>
            <a:r>
              <a:rPr lang="zh-TW" altLang="en-US" dirty="0"/>
              <a:t>教材下載後接續觀看完整投影片</a:t>
            </a:r>
            <a:endParaRPr lang="en-US" altLang="zh-TW" dirty="0"/>
          </a:p>
          <a:p>
            <a:pPr marL="342900" indent="-342900">
              <a:buFont typeface="+mj-lt"/>
              <a:buAutoNum type="arabicPeriod"/>
            </a:pPr>
            <a:r>
              <a:rPr lang="zh-TW" altLang="en-US" dirty="0"/>
              <a:t>教材下載後接續觀看完整教材錄影</a:t>
            </a:r>
          </a:p>
        </p:txBody>
      </p:sp>
      <p:graphicFrame>
        <p:nvGraphicFramePr>
          <p:cNvPr id="11" name="內容版面配置區 4">
            <a:extLst>
              <a:ext uri="{FF2B5EF4-FFF2-40B4-BE49-F238E27FC236}">
                <a16:creationId xmlns:a16="http://schemas.microsoft.com/office/drawing/2014/main" id="{82A4D754-BFD3-4A52-A34A-4BEF60B39BF3}"/>
              </a:ext>
            </a:extLst>
          </p:cNvPr>
          <p:cNvGraphicFramePr>
            <a:graphicFrameLocks noGrp="1"/>
          </p:cNvGraphicFramePr>
          <p:nvPr>
            <p:ph idx="1"/>
            <p:extLst>
              <p:ext uri="{D42A27DB-BD31-4B8C-83A1-F6EECF244321}">
                <p14:modId xmlns:p14="http://schemas.microsoft.com/office/powerpoint/2010/main" val="923812379"/>
              </p:ext>
            </p:extLst>
          </p:nvPr>
        </p:nvGraphicFramePr>
        <p:xfrm>
          <a:off x="113124" y="4360434"/>
          <a:ext cx="6174557" cy="2342558"/>
        </p:xfrm>
        <a:graphic>
          <a:graphicData uri="http://schemas.openxmlformats.org/drawingml/2006/table">
            <a:tbl>
              <a:tblPr/>
              <a:tblGrid>
                <a:gridCol w="1040656">
                  <a:extLst>
                    <a:ext uri="{9D8B030D-6E8A-4147-A177-3AD203B41FA5}">
                      <a16:colId xmlns:a16="http://schemas.microsoft.com/office/drawing/2014/main" val="2011609077"/>
                    </a:ext>
                  </a:extLst>
                </a:gridCol>
                <a:gridCol w="1040656">
                  <a:extLst>
                    <a:ext uri="{9D8B030D-6E8A-4147-A177-3AD203B41FA5}">
                      <a16:colId xmlns:a16="http://schemas.microsoft.com/office/drawing/2014/main" val="3020678290"/>
                    </a:ext>
                  </a:extLst>
                </a:gridCol>
                <a:gridCol w="1364415">
                  <a:extLst>
                    <a:ext uri="{9D8B030D-6E8A-4147-A177-3AD203B41FA5}">
                      <a16:colId xmlns:a16="http://schemas.microsoft.com/office/drawing/2014/main" val="567681107"/>
                    </a:ext>
                  </a:extLst>
                </a:gridCol>
                <a:gridCol w="1364415">
                  <a:extLst>
                    <a:ext uri="{9D8B030D-6E8A-4147-A177-3AD203B41FA5}">
                      <a16:colId xmlns:a16="http://schemas.microsoft.com/office/drawing/2014/main" val="2529728703"/>
                    </a:ext>
                  </a:extLst>
                </a:gridCol>
                <a:gridCol w="1364415">
                  <a:extLst>
                    <a:ext uri="{9D8B030D-6E8A-4147-A177-3AD203B41FA5}">
                      <a16:colId xmlns:a16="http://schemas.microsoft.com/office/drawing/2014/main" val="3337471535"/>
                    </a:ext>
                  </a:extLst>
                </a:gridCol>
              </a:tblGrid>
              <a:tr h="394646">
                <a:tc>
                  <a:txBody>
                    <a:bodyPr/>
                    <a:lstStyle/>
                    <a:p>
                      <a:pPr algn="ctr" rtl="0" fontAlgn="t">
                        <a:spcBef>
                          <a:spcPts val="1200"/>
                        </a:spcBef>
                        <a:spcAft>
                          <a:spcPts val="1200"/>
                        </a:spcAft>
                      </a:pPr>
                      <a:r>
                        <a:rPr lang="zh-TW" altLang="en-US" sz="1400" b="0" i="0" u="none" strike="noStrike">
                          <a:solidFill>
                            <a:srgbClr val="000000"/>
                          </a:solidFill>
                          <a:effectLst/>
                          <a:latin typeface="Arial" panose="020B0604020202020204" pitchFamily="34" charset="0"/>
                        </a:rPr>
                        <a:t>代表序列</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1200"/>
                        </a:spcBef>
                        <a:spcAft>
                          <a:spcPts val="1200"/>
                        </a:spcAft>
                      </a:pPr>
                      <a:r>
                        <a:rPr lang="zh-TW" altLang="en-US" sz="1400" b="0" i="0" u="none" strike="noStrike">
                          <a:solidFill>
                            <a:srgbClr val="000000"/>
                          </a:solidFill>
                          <a:effectLst/>
                          <a:latin typeface="Arial" panose="020B0604020202020204" pitchFamily="34" charset="0"/>
                        </a:rPr>
                        <a:t>序列長度</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zh-TW" altLang="en-US" sz="1400" b="0" i="0" u="none" strike="noStrike">
                          <a:solidFill>
                            <a:srgbClr val="000000"/>
                          </a:solidFill>
                          <a:effectLst/>
                          <a:latin typeface="Arial" panose="020B0604020202020204" pitchFamily="34" charset="0"/>
                        </a:rPr>
                        <a:t>動作</a:t>
                      </a:r>
                      <a:r>
                        <a:rPr lang="en-US" altLang="zh-TW" sz="1400" b="0" i="0" u="none" strike="noStrike">
                          <a:solidFill>
                            <a:srgbClr val="000000"/>
                          </a:solidFill>
                          <a:effectLst/>
                          <a:latin typeface="Arial" panose="020B0604020202020204" pitchFamily="34" charset="0"/>
                        </a:rPr>
                        <a:t>1</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zh-TW" altLang="en-US" sz="1400" b="0" i="0" u="none" strike="noStrike">
                          <a:solidFill>
                            <a:srgbClr val="000000"/>
                          </a:solidFill>
                          <a:effectLst/>
                          <a:latin typeface="Arial" panose="020B0604020202020204" pitchFamily="34" charset="0"/>
                        </a:rPr>
                        <a:t>動作</a:t>
                      </a:r>
                      <a:r>
                        <a:rPr lang="en-US" altLang="zh-TW" sz="1400" b="0" i="0" u="none" strike="noStrike">
                          <a:solidFill>
                            <a:srgbClr val="000000"/>
                          </a:solidFill>
                          <a:effectLst/>
                          <a:latin typeface="Arial" panose="020B0604020202020204" pitchFamily="34" charset="0"/>
                        </a:rPr>
                        <a:t>2</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1200"/>
                        </a:spcBef>
                        <a:spcAft>
                          <a:spcPts val="1200"/>
                        </a:spcAft>
                      </a:pPr>
                      <a:r>
                        <a:rPr lang="zh-TW" altLang="en-US" sz="1400" b="0" i="0" u="none" strike="noStrike">
                          <a:solidFill>
                            <a:srgbClr val="000000"/>
                          </a:solidFill>
                          <a:effectLst/>
                          <a:latin typeface="Arial" panose="020B0604020202020204" pitchFamily="34" charset="0"/>
                        </a:rPr>
                        <a:t>動作</a:t>
                      </a:r>
                      <a:r>
                        <a:rPr lang="en-US" altLang="zh-TW" sz="1400" b="0" i="0" u="none" strike="noStrike">
                          <a:solidFill>
                            <a:srgbClr val="000000"/>
                          </a:solidFill>
                          <a:effectLst/>
                          <a:latin typeface="Arial" panose="020B0604020202020204" pitchFamily="34" charset="0"/>
                        </a:rPr>
                        <a:t>3</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10148691"/>
                  </a:ext>
                </a:extLst>
              </a:tr>
              <a:tr h="577821">
                <a:tc>
                  <a:txBody>
                    <a:bodyPr/>
                    <a:lstStyle/>
                    <a:p>
                      <a:pPr algn="ctr" rtl="0" fontAlgn="t">
                        <a:spcBef>
                          <a:spcPts val="1200"/>
                        </a:spcBef>
                        <a:spcAft>
                          <a:spcPts val="1200"/>
                        </a:spcAft>
                      </a:pPr>
                      <a:r>
                        <a:rPr lang="en-US" altLang="zh-TW" sz="1400" b="0" i="0" u="none" strike="noStrike">
                          <a:solidFill>
                            <a:srgbClr val="000000"/>
                          </a:solidFill>
                          <a:effectLst/>
                          <a:latin typeface="Arial" panose="020B0604020202020204" pitchFamily="34" charset="0"/>
                        </a:rPr>
                        <a:t>1</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1200"/>
                        </a:spcBef>
                        <a:spcAft>
                          <a:spcPts val="1200"/>
                        </a:spcAft>
                      </a:pPr>
                      <a:r>
                        <a:rPr lang="en-US" altLang="zh-TW" sz="1400" b="0" i="0" u="none" strike="noStrike">
                          <a:solidFill>
                            <a:srgbClr val="000000"/>
                          </a:solidFill>
                          <a:effectLst/>
                          <a:latin typeface="Arial" panose="020B0604020202020204" pitchFamily="34" charset="0"/>
                        </a:rPr>
                        <a:t>1</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zh-TW" altLang="en-US" sz="1400" b="0" i="0" u="none" strike="noStrike" dirty="0">
                          <a:solidFill>
                            <a:srgbClr val="000000"/>
                          </a:solidFill>
                          <a:effectLst/>
                          <a:latin typeface="Arial" panose="020B0604020202020204" pitchFamily="34" charset="0"/>
                        </a:rPr>
                        <a:t>教材下載</a:t>
                      </a:r>
                      <a:endParaRPr lang="zh-TW" altLang="en-US" sz="1400" dirty="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400" b="0" i="0" u="none" strike="noStrike">
                          <a:solidFill>
                            <a:srgbClr val="000000"/>
                          </a:solidFill>
                          <a:effectLst/>
                          <a:latin typeface="Arial" panose="020B0604020202020204" pitchFamily="34" charset="0"/>
                        </a:rPr>
                        <a:t>X</a:t>
                      </a:r>
                      <a:endParaRPr 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1200"/>
                        </a:spcBef>
                        <a:spcAft>
                          <a:spcPts val="1200"/>
                        </a:spcAft>
                      </a:pPr>
                      <a:r>
                        <a:rPr lang="en-US" sz="1400" b="0" i="0" u="none" strike="noStrike">
                          <a:solidFill>
                            <a:srgbClr val="000000"/>
                          </a:solidFill>
                          <a:effectLst/>
                          <a:latin typeface="Arial" panose="020B0604020202020204" pitchFamily="34" charset="0"/>
                        </a:rPr>
                        <a:t>X</a:t>
                      </a:r>
                      <a:endParaRPr 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51174402"/>
                  </a:ext>
                </a:extLst>
              </a:tr>
              <a:tr h="577821">
                <a:tc>
                  <a:txBody>
                    <a:bodyPr/>
                    <a:lstStyle/>
                    <a:p>
                      <a:pPr algn="ctr" rtl="0" fontAlgn="t">
                        <a:spcBef>
                          <a:spcPts val="1200"/>
                        </a:spcBef>
                        <a:spcAft>
                          <a:spcPts val="1200"/>
                        </a:spcAft>
                      </a:pPr>
                      <a:r>
                        <a:rPr lang="en-US" altLang="zh-TW" sz="1400" b="0" i="0" u="none" strike="noStrike">
                          <a:solidFill>
                            <a:srgbClr val="000000"/>
                          </a:solidFill>
                          <a:effectLst/>
                          <a:latin typeface="Arial" panose="020B0604020202020204" pitchFamily="34" charset="0"/>
                        </a:rPr>
                        <a:t>2</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400" b="0" i="0" u="none" strike="noStrike">
                          <a:solidFill>
                            <a:srgbClr val="000000"/>
                          </a:solidFill>
                          <a:effectLst/>
                          <a:latin typeface="Arial" panose="020B0604020202020204" pitchFamily="34" charset="0"/>
                        </a:rPr>
                        <a:t>2</a:t>
                      </a:r>
                      <a:endParaRPr lang="en-US" sz="1400">
                        <a:effectLst/>
                      </a:endParaRPr>
                    </a:p>
                    <a:p>
                      <a:pPr algn="ctr" rtl="0" fontAlgn="t">
                        <a:spcBef>
                          <a:spcPts val="0"/>
                        </a:spcBef>
                        <a:spcAft>
                          <a:spcPts val="0"/>
                        </a:spcAft>
                      </a:pPr>
                      <a:r>
                        <a:rPr lang="en-US" sz="1400" b="0" i="0" u="none" strike="noStrike">
                          <a:solidFill>
                            <a:srgbClr val="000000"/>
                          </a:solidFill>
                          <a:effectLst/>
                          <a:latin typeface="Arial" panose="020B0604020202020204" pitchFamily="34" charset="0"/>
                        </a:rPr>
                        <a:t>and over 2</a:t>
                      </a:r>
                      <a:endParaRPr 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zh-TW" altLang="en-US" sz="1400" b="0" i="0" u="none" strike="noStrike">
                          <a:solidFill>
                            <a:srgbClr val="000000"/>
                          </a:solidFill>
                          <a:effectLst/>
                          <a:latin typeface="Arial" panose="020B0604020202020204" pitchFamily="34" charset="0"/>
                        </a:rPr>
                        <a:t>教材下載</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zh-TW" altLang="en-US" sz="1400" b="0" i="0" u="none" strike="noStrike">
                          <a:solidFill>
                            <a:srgbClr val="000000"/>
                          </a:solidFill>
                          <a:effectLst/>
                          <a:latin typeface="Arial" panose="020B0604020202020204" pitchFamily="34" charset="0"/>
                        </a:rPr>
                        <a:t>完整投影片</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altLang="zh-TW" sz="1400" b="0" i="0" u="none" strike="noStrike">
                          <a:solidFill>
                            <a:srgbClr val="000000"/>
                          </a:solidFill>
                          <a:effectLst/>
                          <a:latin typeface="Arial" panose="020B0604020202020204" pitchFamily="34" charset="0"/>
                        </a:rPr>
                        <a:t>...</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10007768"/>
                  </a:ext>
                </a:extLst>
              </a:tr>
              <a:tr h="792270">
                <a:tc>
                  <a:txBody>
                    <a:bodyPr/>
                    <a:lstStyle/>
                    <a:p>
                      <a:pPr algn="ctr" rtl="0" fontAlgn="t">
                        <a:spcBef>
                          <a:spcPts val="1200"/>
                        </a:spcBef>
                        <a:spcAft>
                          <a:spcPts val="1200"/>
                        </a:spcAft>
                      </a:pPr>
                      <a:r>
                        <a:rPr lang="en-US" altLang="zh-TW" sz="1400" b="0" i="0" u="none" strike="noStrike">
                          <a:solidFill>
                            <a:srgbClr val="000000"/>
                          </a:solidFill>
                          <a:effectLst/>
                          <a:latin typeface="Arial" panose="020B0604020202020204" pitchFamily="34" charset="0"/>
                        </a:rPr>
                        <a:t>3</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400" b="0" i="0" u="none" strike="noStrike">
                          <a:solidFill>
                            <a:srgbClr val="000000"/>
                          </a:solidFill>
                          <a:effectLst/>
                          <a:latin typeface="Arial" panose="020B0604020202020204" pitchFamily="34" charset="0"/>
                        </a:rPr>
                        <a:t>2</a:t>
                      </a:r>
                      <a:endParaRPr lang="en-US" sz="1400">
                        <a:effectLst/>
                      </a:endParaRPr>
                    </a:p>
                    <a:p>
                      <a:pPr algn="ctr" rtl="0" fontAlgn="t">
                        <a:spcBef>
                          <a:spcPts val="0"/>
                        </a:spcBef>
                        <a:spcAft>
                          <a:spcPts val="0"/>
                        </a:spcAft>
                      </a:pPr>
                      <a:r>
                        <a:rPr lang="en-US" sz="1400" b="0" i="0" u="none" strike="noStrike">
                          <a:solidFill>
                            <a:srgbClr val="000000"/>
                          </a:solidFill>
                          <a:effectLst/>
                          <a:latin typeface="Arial" panose="020B0604020202020204" pitchFamily="34" charset="0"/>
                        </a:rPr>
                        <a:t>and over 2</a:t>
                      </a:r>
                      <a:endParaRPr 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zh-TW" altLang="en-US" sz="1400" b="0" i="0" u="none" strike="noStrike">
                          <a:solidFill>
                            <a:srgbClr val="000000"/>
                          </a:solidFill>
                          <a:effectLst/>
                          <a:latin typeface="Arial" panose="020B0604020202020204" pitchFamily="34" charset="0"/>
                        </a:rPr>
                        <a:t>教材下載</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zh-TW" altLang="en-US" sz="1400" b="0" i="0" u="none" strike="noStrike">
                          <a:solidFill>
                            <a:srgbClr val="000000"/>
                          </a:solidFill>
                          <a:effectLst/>
                          <a:latin typeface="Arial" panose="020B0604020202020204" pitchFamily="34" charset="0"/>
                        </a:rPr>
                        <a:t>完整教材錄影</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altLang="zh-TW" sz="1400" b="0" i="0" u="none" strike="noStrike" dirty="0">
                          <a:solidFill>
                            <a:srgbClr val="000000"/>
                          </a:solidFill>
                          <a:effectLst/>
                          <a:latin typeface="Arial" panose="020B0604020202020204" pitchFamily="34" charset="0"/>
                        </a:rPr>
                        <a:t>...</a:t>
                      </a:r>
                      <a:endParaRPr lang="zh-TW" altLang="en-US" sz="1400" dirty="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15946911"/>
                  </a:ext>
                </a:extLst>
              </a:tr>
            </a:tbl>
          </a:graphicData>
        </a:graphic>
      </p:graphicFrame>
    </p:spTree>
    <p:extLst>
      <p:ext uri="{BB962C8B-B14F-4D97-AF65-F5344CB8AC3E}">
        <p14:creationId xmlns:p14="http://schemas.microsoft.com/office/powerpoint/2010/main" val="392453482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C3B5E1A-A2E2-4D6F-8513-30D407A1935B}"/>
              </a:ext>
            </a:extLst>
          </p:cNvPr>
          <p:cNvSpPr>
            <a:spLocks noGrp="1"/>
          </p:cNvSpPr>
          <p:nvPr>
            <p:ph type="title"/>
          </p:nvPr>
        </p:nvSpPr>
        <p:spPr/>
        <p:txBody>
          <a:bodyPr/>
          <a:lstStyle/>
          <a:p>
            <a:r>
              <a:rPr lang="zh-TW" altLang="en-US" dirty="0" smtClean="0"/>
              <a:t>學習策略</a:t>
            </a:r>
            <a:r>
              <a:rPr lang="en-US" altLang="zh-TW" dirty="0" smtClean="0"/>
              <a:t>3</a:t>
            </a:r>
            <a:endParaRPr lang="zh-TW" altLang="en-US" dirty="0"/>
          </a:p>
        </p:txBody>
      </p:sp>
      <p:sp>
        <p:nvSpPr>
          <p:cNvPr id="3" name="內容版面配置區 2">
            <a:extLst>
              <a:ext uri="{FF2B5EF4-FFF2-40B4-BE49-F238E27FC236}">
                <a16:creationId xmlns:a16="http://schemas.microsoft.com/office/drawing/2014/main" id="{9527C49E-8BC0-4CC5-B5AA-8526B97E1948}"/>
              </a:ext>
            </a:extLst>
          </p:cNvPr>
          <p:cNvSpPr>
            <a:spLocks noGrp="1"/>
          </p:cNvSpPr>
          <p:nvPr>
            <p:ph idx="1"/>
          </p:nvPr>
        </p:nvSpPr>
        <p:spPr/>
        <p:txBody>
          <a:bodyPr/>
          <a:lstStyle/>
          <a:p>
            <a:r>
              <a:rPr lang="zh-TW" altLang="en-US" dirty="0"/>
              <a:t>學習策略三中學習序列主要由「</a:t>
            </a:r>
            <a:r>
              <a:rPr lang="zh-TW" altLang="en-US" dirty="0">
                <a:solidFill>
                  <a:srgbClr val="FF0000"/>
                </a:solidFill>
              </a:rPr>
              <a:t>教材下載</a:t>
            </a:r>
            <a:r>
              <a:rPr lang="zh-TW" altLang="en-US" dirty="0"/>
              <a:t>」組成，屬於標準的離線學習，學生找到自己想要觀看的章節錄影或投影片並下載學習，屬於</a:t>
            </a:r>
            <a:r>
              <a:rPr lang="en-US" altLang="zh-TW" dirty="0"/>
              <a:t>Offline learning</a:t>
            </a:r>
            <a:endParaRPr lang="zh-TW" altLang="en-US" dirty="0"/>
          </a:p>
        </p:txBody>
      </p:sp>
      <p:sp>
        <p:nvSpPr>
          <p:cNvPr id="4" name="投影片編號版面配置區 3">
            <a:extLst>
              <a:ext uri="{FF2B5EF4-FFF2-40B4-BE49-F238E27FC236}">
                <a16:creationId xmlns:a16="http://schemas.microsoft.com/office/drawing/2014/main" id="{AD36A755-7401-4315-AC34-25B8B66506F2}"/>
              </a:ext>
            </a:extLst>
          </p:cNvPr>
          <p:cNvSpPr>
            <a:spLocks noGrp="1"/>
          </p:cNvSpPr>
          <p:nvPr>
            <p:ph type="sldNum" sz="quarter" idx="12"/>
          </p:nvPr>
        </p:nvSpPr>
        <p:spPr/>
        <p:txBody>
          <a:bodyPr/>
          <a:lstStyle/>
          <a:p>
            <a:fld id="{239F4BFF-D0B2-447F-8851-E99F22C0E7D2}" type="slidenum">
              <a:rPr lang="zh-TW" altLang="en-US" smtClean="0"/>
              <a:t>50</a:t>
            </a:fld>
            <a:endParaRPr lang="zh-TW" altLang="en-US"/>
          </a:p>
        </p:txBody>
      </p:sp>
    </p:spTree>
    <p:extLst>
      <p:ext uri="{BB962C8B-B14F-4D97-AF65-F5344CB8AC3E}">
        <p14:creationId xmlns:p14="http://schemas.microsoft.com/office/powerpoint/2010/main" val="33503080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5193140-1959-41D1-9AB4-803958CDAD5F}"/>
              </a:ext>
            </a:extLst>
          </p:cNvPr>
          <p:cNvSpPr>
            <a:spLocks noGrp="1"/>
          </p:cNvSpPr>
          <p:nvPr>
            <p:ph type="title"/>
          </p:nvPr>
        </p:nvSpPr>
        <p:spPr/>
        <p:txBody>
          <a:bodyPr/>
          <a:lstStyle/>
          <a:p>
            <a:r>
              <a:rPr lang="zh-TW" altLang="en-US" dirty="0" smtClean="0"/>
              <a:t>學習策略</a:t>
            </a:r>
            <a:r>
              <a:rPr lang="en-US" altLang="zh-TW" dirty="0" smtClean="0"/>
              <a:t>4</a:t>
            </a:r>
            <a:endParaRPr lang="zh-TW" altLang="en-US" dirty="0"/>
          </a:p>
        </p:txBody>
      </p:sp>
      <p:sp>
        <p:nvSpPr>
          <p:cNvPr id="4" name="投影片編號版面配置區 3">
            <a:extLst>
              <a:ext uri="{FF2B5EF4-FFF2-40B4-BE49-F238E27FC236}">
                <a16:creationId xmlns:a16="http://schemas.microsoft.com/office/drawing/2014/main" id="{0E033F44-0264-4232-8366-EEB71D62C2CE}"/>
              </a:ext>
            </a:extLst>
          </p:cNvPr>
          <p:cNvSpPr>
            <a:spLocks noGrp="1"/>
          </p:cNvSpPr>
          <p:nvPr>
            <p:ph type="sldNum" sz="quarter" idx="12"/>
          </p:nvPr>
        </p:nvSpPr>
        <p:spPr/>
        <p:txBody>
          <a:bodyPr/>
          <a:lstStyle/>
          <a:p>
            <a:fld id="{239F4BFF-D0B2-447F-8851-E99F22C0E7D2}" type="slidenum">
              <a:rPr lang="zh-TW" altLang="en-US" smtClean="0"/>
              <a:t>51</a:t>
            </a:fld>
            <a:endParaRPr lang="zh-TW" altLang="en-US"/>
          </a:p>
        </p:txBody>
      </p:sp>
      <p:pic>
        <p:nvPicPr>
          <p:cNvPr id="5" name="圖片 4">
            <a:extLst>
              <a:ext uri="{FF2B5EF4-FFF2-40B4-BE49-F238E27FC236}">
                <a16:creationId xmlns:a16="http://schemas.microsoft.com/office/drawing/2014/main" id="{2E7A7ED1-62CF-4B73-A7EC-9E450C517133}"/>
              </a:ext>
            </a:extLst>
          </p:cNvPr>
          <p:cNvPicPr>
            <a:picLocks noChangeAspect="1"/>
          </p:cNvPicPr>
          <p:nvPr/>
        </p:nvPicPr>
        <p:blipFill>
          <a:blip r:embed="rId2"/>
          <a:stretch>
            <a:fillRect/>
          </a:stretch>
        </p:blipFill>
        <p:spPr>
          <a:xfrm>
            <a:off x="0" y="1644507"/>
            <a:ext cx="6683604" cy="3034429"/>
          </a:xfrm>
          <a:prstGeom prst="rect">
            <a:avLst/>
          </a:prstGeom>
        </p:spPr>
      </p:pic>
      <p:sp>
        <p:nvSpPr>
          <p:cNvPr id="6" name="矩形 5">
            <a:extLst>
              <a:ext uri="{FF2B5EF4-FFF2-40B4-BE49-F238E27FC236}">
                <a16:creationId xmlns:a16="http://schemas.microsoft.com/office/drawing/2014/main" id="{07992B4B-1A95-4924-9FBB-E4E226EB3DB2}"/>
              </a:ext>
            </a:extLst>
          </p:cNvPr>
          <p:cNvSpPr/>
          <p:nvPr/>
        </p:nvSpPr>
        <p:spPr>
          <a:xfrm>
            <a:off x="4857946" y="3868686"/>
            <a:ext cx="6096000" cy="923330"/>
          </a:xfrm>
          <a:prstGeom prst="rect">
            <a:avLst/>
          </a:prstGeom>
        </p:spPr>
        <p:txBody>
          <a:bodyPr>
            <a:spAutoFit/>
          </a:bodyPr>
          <a:lstStyle/>
          <a:p>
            <a:r>
              <a:rPr lang="zh-TW" altLang="en-US" dirty="0"/>
              <a:t>根據左圖所呈現的學習策略四和數據統計結果可以看出學習策略四中學習序列主要由</a:t>
            </a:r>
            <a:r>
              <a:rPr lang="zh-TW" altLang="en-US" dirty="0">
                <a:solidFill>
                  <a:srgbClr val="FF0000"/>
                </a:solidFill>
              </a:rPr>
              <a:t>「考古題」組成</a:t>
            </a:r>
            <a:r>
              <a:rPr lang="zh-TW" altLang="en-US" dirty="0"/>
              <a:t>，屬於</a:t>
            </a:r>
            <a:r>
              <a:rPr lang="zh-TW" altLang="en-US" dirty="0">
                <a:solidFill>
                  <a:srgbClr val="FF0000"/>
                </a:solidFill>
              </a:rPr>
              <a:t>評量導向</a:t>
            </a:r>
            <a:r>
              <a:rPr lang="en-US" altLang="zh-TW" dirty="0">
                <a:solidFill>
                  <a:srgbClr val="FF0000"/>
                </a:solidFill>
              </a:rPr>
              <a:t>(performance-oriented)</a:t>
            </a:r>
            <a:r>
              <a:rPr lang="zh-TW" altLang="en-US" dirty="0">
                <a:solidFill>
                  <a:srgbClr val="FF0000"/>
                </a:solidFill>
              </a:rPr>
              <a:t>的學習</a:t>
            </a:r>
          </a:p>
        </p:txBody>
      </p:sp>
    </p:spTree>
    <p:extLst>
      <p:ext uri="{BB962C8B-B14F-4D97-AF65-F5344CB8AC3E}">
        <p14:creationId xmlns:p14="http://schemas.microsoft.com/office/powerpoint/2010/main" val="8468817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群組 2">
            <a:extLst>
              <a:ext uri="{FF2B5EF4-FFF2-40B4-BE49-F238E27FC236}">
                <a16:creationId xmlns:a16="http://schemas.microsoft.com/office/drawing/2014/main" id="{C6AECF34-3A97-4108-9429-272B817B9115}"/>
              </a:ext>
            </a:extLst>
          </p:cNvPr>
          <p:cNvGrpSpPr/>
          <p:nvPr/>
        </p:nvGrpSpPr>
        <p:grpSpPr>
          <a:xfrm>
            <a:off x="2" y="1346253"/>
            <a:ext cx="6922012" cy="3662894"/>
            <a:chOff x="2" y="1346253"/>
            <a:chExt cx="6922012" cy="3662894"/>
          </a:xfrm>
        </p:grpSpPr>
        <p:pic>
          <p:nvPicPr>
            <p:cNvPr id="6" name="圖片 5">
              <a:extLst>
                <a:ext uri="{FF2B5EF4-FFF2-40B4-BE49-F238E27FC236}">
                  <a16:creationId xmlns:a16="http://schemas.microsoft.com/office/drawing/2014/main" id="{B1172AE8-7D9C-4038-8E8F-811D7B4CBA96}"/>
                </a:ext>
              </a:extLst>
            </p:cNvPr>
            <p:cNvPicPr>
              <a:picLocks noChangeAspect="1"/>
            </p:cNvPicPr>
            <p:nvPr/>
          </p:nvPicPr>
          <p:blipFill rotWithShape="1">
            <a:blip r:embed="rId2"/>
            <a:srcRect l="69649"/>
            <a:stretch/>
          </p:blipFill>
          <p:spPr>
            <a:xfrm>
              <a:off x="4504824" y="1393328"/>
              <a:ext cx="2417190" cy="3615819"/>
            </a:xfrm>
            <a:prstGeom prst="rect">
              <a:avLst/>
            </a:prstGeom>
          </p:spPr>
        </p:pic>
        <p:pic>
          <p:nvPicPr>
            <p:cNvPr id="10" name="圖片 9">
              <a:extLst>
                <a:ext uri="{FF2B5EF4-FFF2-40B4-BE49-F238E27FC236}">
                  <a16:creationId xmlns:a16="http://schemas.microsoft.com/office/drawing/2014/main" id="{459225D1-13DE-4285-A194-24EE666FB966}"/>
                </a:ext>
              </a:extLst>
            </p:cNvPr>
            <p:cNvPicPr>
              <a:picLocks noChangeAspect="1"/>
            </p:cNvPicPr>
            <p:nvPr/>
          </p:nvPicPr>
          <p:blipFill>
            <a:blip r:embed="rId3"/>
            <a:stretch>
              <a:fillRect/>
            </a:stretch>
          </p:blipFill>
          <p:spPr>
            <a:xfrm>
              <a:off x="2" y="1346253"/>
              <a:ext cx="4513935" cy="3009290"/>
            </a:xfrm>
            <a:prstGeom prst="rect">
              <a:avLst/>
            </a:prstGeom>
          </p:spPr>
        </p:pic>
      </p:grpSp>
      <p:sp>
        <p:nvSpPr>
          <p:cNvPr id="2" name="標題 1">
            <a:extLst>
              <a:ext uri="{FF2B5EF4-FFF2-40B4-BE49-F238E27FC236}">
                <a16:creationId xmlns:a16="http://schemas.microsoft.com/office/drawing/2014/main" id="{27E9347D-186F-4F69-9D2E-07F7279E85AB}"/>
              </a:ext>
            </a:extLst>
          </p:cNvPr>
          <p:cNvSpPr>
            <a:spLocks noGrp="1"/>
          </p:cNvSpPr>
          <p:nvPr>
            <p:ph type="title"/>
          </p:nvPr>
        </p:nvSpPr>
        <p:spPr/>
        <p:txBody>
          <a:bodyPr/>
          <a:lstStyle/>
          <a:p>
            <a:r>
              <a:rPr lang="zh-TW" altLang="en-US" dirty="0" smtClean="0"/>
              <a:t>學習策略</a:t>
            </a:r>
            <a:r>
              <a:rPr lang="en-US" altLang="zh-TW" dirty="0" smtClean="0"/>
              <a:t>4</a:t>
            </a:r>
            <a:endParaRPr lang="zh-TW" altLang="en-US" dirty="0"/>
          </a:p>
        </p:txBody>
      </p:sp>
      <p:sp>
        <p:nvSpPr>
          <p:cNvPr id="4" name="投影片編號版面配置區 3">
            <a:extLst>
              <a:ext uri="{FF2B5EF4-FFF2-40B4-BE49-F238E27FC236}">
                <a16:creationId xmlns:a16="http://schemas.microsoft.com/office/drawing/2014/main" id="{13F1D952-68A9-4973-B1B0-E46FF3D557F4}"/>
              </a:ext>
            </a:extLst>
          </p:cNvPr>
          <p:cNvSpPr>
            <a:spLocks noGrp="1"/>
          </p:cNvSpPr>
          <p:nvPr>
            <p:ph type="sldNum" sz="quarter" idx="12"/>
          </p:nvPr>
        </p:nvSpPr>
        <p:spPr/>
        <p:txBody>
          <a:bodyPr/>
          <a:lstStyle/>
          <a:p>
            <a:fld id="{239F4BFF-D0B2-447F-8851-E99F22C0E7D2}" type="slidenum">
              <a:rPr lang="zh-TW" altLang="en-US" smtClean="0"/>
              <a:t>52</a:t>
            </a:fld>
            <a:endParaRPr lang="zh-TW" altLang="en-US" dirty="0"/>
          </a:p>
        </p:txBody>
      </p:sp>
      <p:sp>
        <p:nvSpPr>
          <p:cNvPr id="8" name="矩形 7">
            <a:extLst>
              <a:ext uri="{FF2B5EF4-FFF2-40B4-BE49-F238E27FC236}">
                <a16:creationId xmlns:a16="http://schemas.microsoft.com/office/drawing/2014/main" id="{6532D1DF-77C9-47DA-9833-2CF9213A7D0C}"/>
              </a:ext>
            </a:extLst>
          </p:cNvPr>
          <p:cNvSpPr/>
          <p:nvPr/>
        </p:nvSpPr>
        <p:spPr>
          <a:xfrm>
            <a:off x="6913776" y="1572965"/>
            <a:ext cx="5278224" cy="1477328"/>
          </a:xfrm>
          <a:prstGeom prst="rect">
            <a:avLst/>
          </a:prstGeom>
        </p:spPr>
        <p:txBody>
          <a:bodyPr wrap="square">
            <a:spAutoFit/>
          </a:bodyPr>
          <a:lstStyle/>
          <a:p>
            <a:r>
              <a:rPr lang="zh-TW" altLang="en-US" dirty="0"/>
              <a:t>此群學生第一個動作傾向先做考古題，我們進而整理出學習策略一中的三種代表序列</a:t>
            </a:r>
            <a:endParaRPr lang="en-US" altLang="zh-TW" dirty="0"/>
          </a:p>
          <a:p>
            <a:pPr marL="342900" indent="-342900">
              <a:buFont typeface="+mj-lt"/>
              <a:buAutoNum type="arabicPeriod"/>
            </a:pPr>
            <a:r>
              <a:rPr lang="zh-TW" altLang="en-US" dirty="0"/>
              <a:t>最常出現的是做完考古題後便停止</a:t>
            </a:r>
            <a:endParaRPr lang="en-US" altLang="zh-TW" dirty="0"/>
          </a:p>
          <a:p>
            <a:pPr marL="342900" indent="-342900">
              <a:buFont typeface="+mj-lt"/>
              <a:buAutoNum type="arabicPeriod"/>
            </a:pPr>
            <a:r>
              <a:rPr lang="zh-TW" altLang="en-US" dirty="0"/>
              <a:t>做完考古題後接續觀看完整教材錄影</a:t>
            </a:r>
            <a:endParaRPr lang="en-US" altLang="zh-TW" dirty="0"/>
          </a:p>
          <a:p>
            <a:pPr marL="342900" indent="-342900">
              <a:buFont typeface="+mj-lt"/>
              <a:buAutoNum type="arabicPeriod"/>
            </a:pPr>
            <a:r>
              <a:rPr lang="zh-TW" altLang="en-US" dirty="0"/>
              <a:t>做完考古題後接續觀看完整投影片</a:t>
            </a:r>
          </a:p>
        </p:txBody>
      </p:sp>
      <p:graphicFrame>
        <p:nvGraphicFramePr>
          <p:cNvPr id="11" name="內容版面配置區 4">
            <a:extLst>
              <a:ext uri="{FF2B5EF4-FFF2-40B4-BE49-F238E27FC236}">
                <a16:creationId xmlns:a16="http://schemas.microsoft.com/office/drawing/2014/main" id="{82A4D754-BFD3-4A52-A34A-4BEF60B39BF3}"/>
              </a:ext>
            </a:extLst>
          </p:cNvPr>
          <p:cNvGraphicFramePr>
            <a:graphicFrameLocks noGrp="1"/>
          </p:cNvGraphicFramePr>
          <p:nvPr>
            <p:ph idx="1"/>
            <p:extLst>
              <p:ext uri="{D42A27DB-BD31-4B8C-83A1-F6EECF244321}">
                <p14:modId xmlns:p14="http://schemas.microsoft.com/office/powerpoint/2010/main" val="3862446488"/>
              </p:ext>
            </p:extLst>
          </p:nvPr>
        </p:nvGraphicFramePr>
        <p:xfrm>
          <a:off x="113122" y="4360434"/>
          <a:ext cx="6800654" cy="2342558"/>
        </p:xfrm>
        <a:graphic>
          <a:graphicData uri="http://schemas.openxmlformats.org/drawingml/2006/table">
            <a:tbl>
              <a:tblPr/>
              <a:tblGrid>
                <a:gridCol w="1146178">
                  <a:extLst>
                    <a:ext uri="{9D8B030D-6E8A-4147-A177-3AD203B41FA5}">
                      <a16:colId xmlns:a16="http://schemas.microsoft.com/office/drawing/2014/main" val="2011609077"/>
                    </a:ext>
                  </a:extLst>
                </a:gridCol>
                <a:gridCol w="1146178">
                  <a:extLst>
                    <a:ext uri="{9D8B030D-6E8A-4147-A177-3AD203B41FA5}">
                      <a16:colId xmlns:a16="http://schemas.microsoft.com/office/drawing/2014/main" val="3020678290"/>
                    </a:ext>
                  </a:extLst>
                </a:gridCol>
                <a:gridCol w="1502766">
                  <a:extLst>
                    <a:ext uri="{9D8B030D-6E8A-4147-A177-3AD203B41FA5}">
                      <a16:colId xmlns:a16="http://schemas.microsoft.com/office/drawing/2014/main" val="567681107"/>
                    </a:ext>
                  </a:extLst>
                </a:gridCol>
                <a:gridCol w="1502766">
                  <a:extLst>
                    <a:ext uri="{9D8B030D-6E8A-4147-A177-3AD203B41FA5}">
                      <a16:colId xmlns:a16="http://schemas.microsoft.com/office/drawing/2014/main" val="2529728703"/>
                    </a:ext>
                  </a:extLst>
                </a:gridCol>
                <a:gridCol w="1502766">
                  <a:extLst>
                    <a:ext uri="{9D8B030D-6E8A-4147-A177-3AD203B41FA5}">
                      <a16:colId xmlns:a16="http://schemas.microsoft.com/office/drawing/2014/main" val="3337471535"/>
                    </a:ext>
                  </a:extLst>
                </a:gridCol>
              </a:tblGrid>
              <a:tr h="394646">
                <a:tc>
                  <a:txBody>
                    <a:bodyPr/>
                    <a:lstStyle/>
                    <a:p>
                      <a:pPr algn="ctr" rtl="0" fontAlgn="t">
                        <a:spcBef>
                          <a:spcPts val="1200"/>
                        </a:spcBef>
                        <a:spcAft>
                          <a:spcPts val="1200"/>
                        </a:spcAft>
                      </a:pPr>
                      <a:r>
                        <a:rPr lang="zh-TW" altLang="en-US" sz="1400" b="0" i="0" u="none" strike="noStrike">
                          <a:solidFill>
                            <a:srgbClr val="000000"/>
                          </a:solidFill>
                          <a:effectLst/>
                          <a:latin typeface="Arial" panose="020B0604020202020204" pitchFamily="34" charset="0"/>
                        </a:rPr>
                        <a:t>代表序列</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1200"/>
                        </a:spcBef>
                        <a:spcAft>
                          <a:spcPts val="1200"/>
                        </a:spcAft>
                      </a:pPr>
                      <a:r>
                        <a:rPr lang="zh-TW" altLang="en-US" sz="1400" b="0" i="0" u="none" strike="noStrike">
                          <a:solidFill>
                            <a:srgbClr val="000000"/>
                          </a:solidFill>
                          <a:effectLst/>
                          <a:latin typeface="Arial" panose="020B0604020202020204" pitchFamily="34" charset="0"/>
                        </a:rPr>
                        <a:t>序列長度</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zh-TW" altLang="en-US" sz="1400" b="0" i="0" u="none" strike="noStrike">
                          <a:solidFill>
                            <a:srgbClr val="000000"/>
                          </a:solidFill>
                          <a:effectLst/>
                          <a:latin typeface="Arial" panose="020B0604020202020204" pitchFamily="34" charset="0"/>
                        </a:rPr>
                        <a:t>動作</a:t>
                      </a:r>
                      <a:r>
                        <a:rPr lang="en-US" altLang="zh-TW" sz="1400" b="0" i="0" u="none" strike="noStrike">
                          <a:solidFill>
                            <a:srgbClr val="000000"/>
                          </a:solidFill>
                          <a:effectLst/>
                          <a:latin typeface="Arial" panose="020B0604020202020204" pitchFamily="34" charset="0"/>
                        </a:rPr>
                        <a:t>1</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zh-TW" altLang="en-US" sz="1400" b="0" i="0" u="none" strike="noStrike">
                          <a:solidFill>
                            <a:srgbClr val="000000"/>
                          </a:solidFill>
                          <a:effectLst/>
                          <a:latin typeface="Arial" panose="020B0604020202020204" pitchFamily="34" charset="0"/>
                        </a:rPr>
                        <a:t>動作</a:t>
                      </a:r>
                      <a:r>
                        <a:rPr lang="en-US" altLang="zh-TW" sz="1400" b="0" i="0" u="none" strike="noStrike">
                          <a:solidFill>
                            <a:srgbClr val="000000"/>
                          </a:solidFill>
                          <a:effectLst/>
                          <a:latin typeface="Arial" panose="020B0604020202020204" pitchFamily="34" charset="0"/>
                        </a:rPr>
                        <a:t>2</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1200"/>
                        </a:spcBef>
                        <a:spcAft>
                          <a:spcPts val="1200"/>
                        </a:spcAft>
                      </a:pPr>
                      <a:r>
                        <a:rPr lang="zh-TW" altLang="en-US" sz="1400" b="0" i="0" u="none" strike="noStrike">
                          <a:solidFill>
                            <a:srgbClr val="000000"/>
                          </a:solidFill>
                          <a:effectLst/>
                          <a:latin typeface="Arial" panose="020B0604020202020204" pitchFamily="34" charset="0"/>
                        </a:rPr>
                        <a:t>動作</a:t>
                      </a:r>
                      <a:r>
                        <a:rPr lang="en-US" altLang="zh-TW" sz="1400" b="0" i="0" u="none" strike="noStrike">
                          <a:solidFill>
                            <a:srgbClr val="000000"/>
                          </a:solidFill>
                          <a:effectLst/>
                          <a:latin typeface="Arial" panose="020B0604020202020204" pitchFamily="34" charset="0"/>
                        </a:rPr>
                        <a:t>3</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10148691"/>
                  </a:ext>
                </a:extLst>
              </a:tr>
              <a:tr h="577821">
                <a:tc>
                  <a:txBody>
                    <a:bodyPr/>
                    <a:lstStyle/>
                    <a:p>
                      <a:pPr algn="ctr" rtl="0" fontAlgn="t">
                        <a:spcBef>
                          <a:spcPts val="1200"/>
                        </a:spcBef>
                        <a:spcAft>
                          <a:spcPts val="1200"/>
                        </a:spcAft>
                      </a:pPr>
                      <a:r>
                        <a:rPr lang="en-US" altLang="zh-TW" sz="1400" b="0" i="0" u="none" strike="noStrike">
                          <a:solidFill>
                            <a:srgbClr val="000000"/>
                          </a:solidFill>
                          <a:effectLst/>
                          <a:latin typeface="Arial" panose="020B0604020202020204" pitchFamily="34" charset="0"/>
                        </a:rPr>
                        <a:t>1</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1200"/>
                        </a:spcBef>
                        <a:spcAft>
                          <a:spcPts val="1200"/>
                        </a:spcAft>
                      </a:pPr>
                      <a:r>
                        <a:rPr lang="en-US" altLang="zh-TW" sz="1400" b="0" i="0" u="none" strike="noStrike">
                          <a:solidFill>
                            <a:srgbClr val="000000"/>
                          </a:solidFill>
                          <a:effectLst/>
                          <a:latin typeface="Arial" panose="020B0604020202020204" pitchFamily="34" charset="0"/>
                        </a:rPr>
                        <a:t>1</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zh-TW" altLang="en-US" sz="1400" b="0" i="0" u="none" strike="noStrike">
                          <a:solidFill>
                            <a:srgbClr val="000000"/>
                          </a:solidFill>
                          <a:effectLst/>
                          <a:latin typeface="Arial" panose="020B0604020202020204" pitchFamily="34" charset="0"/>
                        </a:rPr>
                        <a:t>考古題</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400" b="0" i="0" u="none" strike="noStrike">
                          <a:solidFill>
                            <a:srgbClr val="000000"/>
                          </a:solidFill>
                          <a:effectLst/>
                          <a:latin typeface="Arial" panose="020B0604020202020204" pitchFamily="34" charset="0"/>
                        </a:rPr>
                        <a:t>X</a:t>
                      </a:r>
                      <a:endParaRPr 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1200"/>
                        </a:spcBef>
                        <a:spcAft>
                          <a:spcPts val="1200"/>
                        </a:spcAft>
                      </a:pPr>
                      <a:r>
                        <a:rPr lang="en-US" sz="1400" b="0" i="0" u="none" strike="noStrike">
                          <a:solidFill>
                            <a:srgbClr val="000000"/>
                          </a:solidFill>
                          <a:effectLst/>
                          <a:latin typeface="Arial" panose="020B0604020202020204" pitchFamily="34" charset="0"/>
                        </a:rPr>
                        <a:t>X</a:t>
                      </a:r>
                      <a:endParaRPr 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51174402"/>
                  </a:ext>
                </a:extLst>
              </a:tr>
              <a:tr h="577821">
                <a:tc>
                  <a:txBody>
                    <a:bodyPr/>
                    <a:lstStyle/>
                    <a:p>
                      <a:pPr algn="ctr" rtl="0" fontAlgn="t">
                        <a:spcBef>
                          <a:spcPts val="1200"/>
                        </a:spcBef>
                        <a:spcAft>
                          <a:spcPts val="1200"/>
                        </a:spcAft>
                      </a:pPr>
                      <a:r>
                        <a:rPr lang="en-US" altLang="zh-TW" sz="1400" b="0" i="0" u="none" strike="noStrike">
                          <a:solidFill>
                            <a:srgbClr val="000000"/>
                          </a:solidFill>
                          <a:effectLst/>
                          <a:latin typeface="Arial" panose="020B0604020202020204" pitchFamily="34" charset="0"/>
                        </a:rPr>
                        <a:t>2</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400" b="0" i="0" u="none" strike="noStrike">
                          <a:solidFill>
                            <a:srgbClr val="000000"/>
                          </a:solidFill>
                          <a:effectLst/>
                          <a:latin typeface="Arial" panose="020B0604020202020204" pitchFamily="34" charset="0"/>
                        </a:rPr>
                        <a:t>2</a:t>
                      </a:r>
                      <a:endParaRPr lang="en-US" sz="1400">
                        <a:effectLst/>
                      </a:endParaRPr>
                    </a:p>
                    <a:p>
                      <a:pPr algn="ctr" rtl="0" fontAlgn="t">
                        <a:spcBef>
                          <a:spcPts val="0"/>
                        </a:spcBef>
                        <a:spcAft>
                          <a:spcPts val="0"/>
                        </a:spcAft>
                      </a:pPr>
                      <a:r>
                        <a:rPr lang="en-US" sz="1400" b="0" i="0" u="none" strike="noStrike">
                          <a:solidFill>
                            <a:srgbClr val="000000"/>
                          </a:solidFill>
                          <a:effectLst/>
                          <a:latin typeface="Arial" panose="020B0604020202020204" pitchFamily="34" charset="0"/>
                        </a:rPr>
                        <a:t>and over 2</a:t>
                      </a:r>
                      <a:endParaRPr 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zh-TW" altLang="en-US" sz="1400" b="0" i="0" u="none" strike="noStrike">
                          <a:solidFill>
                            <a:srgbClr val="000000"/>
                          </a:solidFill>
                          <a:effectLst/>
                          <a:latin typeface="Arial" panose="020B0604020202020204" pitchFamily="34" charset="0"/>
                        </a:rPr>
                        <a:t>考古題</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zh-TW" altLang="en-US" sz="1400" b="0" i="0" u="none" strike="noStrike">
                          <a:solidFill>
                            <a:srgbClr val="000000"/>
                          </a:solidFill>
                          <a:effectLst/>
                          <a:latin typeface="Arial" panose="020B0604020202020204" pitchFamily="34" charset="0"/>
                        </a:rPr>
                        <a:t>完整教材錄影</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altLang="zh-TW" sz="1400" b="0" i="0" u="none" strike="noStrike" dirty="0">
                          <a:solidFill>
                            <a:srgbClr val="000000"/>
                          </a:solidFill>
                          <a:effectLst/>
                          <a:latin typeface="Arial" panose="020B0604020202020204" pitchFamily="34" charset="0"/>
                        </a:rPr>
                        <a:t>...</a:t>
                      </a:r>
                      <a:endParaRPr lang="zh-TW" altLang="en-US" sz="1400" dirty="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10007768"/>
                  </a:ext>
                </a:extLst>
              </a:tr>
              <a:tr h="792270">
                <a:tc>
                  <a:txBody>
                    <a:bodyPr/>
                    <a:lstStyle/>
                    <a:p>
                      <a:pPr algn="ctr" rtl="0" fontAlgn="t">
                        <a:spcBef>
                          <a:spcPts val="1200"/>
                        </a:spcBef>
                        <a:spcAft>
                          <a:spcPts val="1200"/>
                        </a:spcAft>
                      </a:pPr>
                      <a:r>
                        <a:rPr lang="en-US" altLang="zh-TW" sz="1400" b="0" i="0" u="none" strike="noStrike">
                          <a:solidFill>
                            <a:srgbClr val="000000"/>
                          </a:solidFill>
                          <a:effectLst/>
                          <a:latin typeface="Arial" panose="020B0604020202020204" pitchFamily="34" charset="0"/>
                        </a:rPr>
                        <a:t>3</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400" b="0" i="0" u="none" strike="noStrike">
                          <a:solidFill>
                            <a:srgbClr val="000000"/>
                          </a:solidFill>
                          <a:effectLst/>
                          <a:latin typeface="Arial" panose="020B0604020202020204" pitchFamily="34" charset="0"/>
                        </a:rPr>
                        <a:t>2</a:t>
                      </a:r>
                      <a:endParaRPr lang="en-US" sz="1400">
                        <a:effectLst/>
                      </a:endParaRPr>
                    </a:p>
                    <a:p>
                      <a:pPr algn="ctr" rtl="0" fontAlgn="t">
                        <a:spcBef>
                          <a:spcPts val="0"/>
                        </a:spcBef>
                        <a:spcAft>
                          <a:spcPts val="0"/>
                        </a:spcAft>
                      </a:pPr>
                      <a:r>
                        <a:rPr lang="en-US" sz="1400" b="0" i="0" u="none" strike="noStrike">
                          <a:solidFill>
                            <a:srgbClr val="000000"/>
                          </a:solidFill>
                          <a:effectLst/>
                          <a:latin typeface="Arial" panose="020B0604020202020204" pitchFamily="34" charset="0"/>
                        </a:rPr>
                        <a:t>and over 2</a:t>
                      </a:r>
                      <a:endParaRPr 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zh-TW" altLang="en-US" sz="1400" b="0" i="0" u="none" strike="noStrike">
                          <a:solidFill>
                            <a:srgbClr val="000000"/>
                          </a:solidFill>
                          <a:effectLst/>
                          <a:latin typeface="Arial" panose="020B0604020202020204" pitchFamily="34" charset="0"/>
                        </a:rPr>
                        <a:t>考古題</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zh-TW" altLang="en-US" sz="1400" b="0" i="0" u="none" strike="noStrike">
                          <a:solidFill>
                            <a:srgbClr val="000000"/>
                          </a:solidFill>
                          <a:effectLst/>
                          <a:latin typeface="Arial" panose="020B0604020202020204" pitchFamily="34" charset="0"/>
                        </a:rPr>
                        <a:t>完整投影片</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altLang="zh-TW" sz="1400" b="0" i="0" u="none" strike="noStrike" dirty="0">
                          <a:solidFill>
                            <a:srgbClr val="000000"/>
                          </a:solidFill>
                          <a:effectLst/>
                          <a:latin typeface="Arial" panose="020B0604020202020204" pitchFamily="34" charset="0"/>
                        </a:rPr>
                        <a:t>...</a:t>
                      </a:r>
                      <a:endParaRPr lang="zh-TW" altLang="en-US" sz="1400" dirty="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15946911"/>
                  </a:ext>
                </a:extLst>
              </a:tr>
            </a:tbl>
          </a:graphicData>
        </a:graphic>
      </p:graphicFrame>
    </p:spTree>
    <p:extLst>
      <p:ext uri="{BB962C8B-B14F-4D97-AF65-F5344CB8AC3E}">
        <p14:creationId xmlns:p14="http://schemas.microsoft.com/office/powerpoint/2010/main" val="144705020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C3B5E1A-A2E2-4D6F-8513-30D407A1935B}"/>
              </a:ext>
            </a:extLst>
          </p:cNvPr>
          <p:cNvSpPr>
            <a:spLocks noGrp="1"/>
          </p:cNvSpPr>
          <p:nvPr>
            <p:ph type="title"/>
          </p:nvPr>
        </p:nvSpPr>
        <p:spPr/>
        <p:txBody>
          <a:bodyPr/>
          <a:lstStyle/>
          <a:p>
            <a:r>
              <a:rPr lang="zh-TW" altLang="en-US" dirty="0" smtClean="0"/>
              <a:t>學習策略</a:t>
            </a:r>
            <a:r>
              <a:rPr lang="en-US" altLang="zh-TW" dirty="0" smtClean="0"/>
              <a:t>4</a:t>
            </a:r>
            <a:endParaRPr lang="zh-TW" altLang="en-US" dirty="0"/>
          </a:p>
        </p:txBody>
      </p:sp>
      <p:sp>
        <p:nvSpPr>
          <p:cNvPr id="3" name="內容版面配置區 2">
            <a:extLst>
              <a:ext uri="{FF2B5EF4-FFF2-40B4-BE49-F238E27FC236}">
                <a16:creationId xmlns:a16="http://schemas.microsoft.com/office/drawing/2014/main" id="{9527C49E-8BC0-4CC5-B5AA-8526B97E1948}"/>
              </a:ext>
            </a:extLst>
          </p:cNvPr>
          <p:cNvSpPr>
            <a:spLocks noGrp="1"/>
          </p:cNvSpPr>
          <p:nvPr>
            <p:ph idx="1"/>
          </p:nvPr>
        </p:nvSpPr>
        <p:spPr/>
        <p:txBody>
          <a:bodyPr/>
          <a:lstStyle/>
          <a:p>
            <a:r>
              <a:rPr lang="zh-TW" altLang="en-US" dirty="0"/>
              <a:t>此群學習策略代表學生以能夠通過課程評量為目的閱讀，且根據統計數據可以發現</a:t>
            </a:r>
            <a:r>
              <a:rPr lang="zh-TW" altLang="en-US" dirty="0">
                <a:solidFill>
                  <a:srgbClr val="FF0000"/>
                </a:solidFill>
              </a:rPr>
              <a:t>完整教材錄影與完整投影片學習在序列中的平均次數皆低於總體平均</a:t>
            </a:r>
            <a:r>
              <a:rPr lang="zh-TW" altLang="en-US" dirty="0"/>
              <a:t>，代表此群學習行為中缺乏課程基礎概念的學習，考慮到此群學習行為只針對</a:t>
            </a:r>
            <a:r>
              <a:rPr lang="zh-TW" altLang="en-US" dirty="0">
                <a:solidFill>
                  <a:srgbClr val="FF0000"/>
                </a:solidFill>
              </a:rPr>
              <a:t>評量導向</a:t>
            </a:r>
            <a:r>
              <a:rPr lang="zh-TW" altLang="en-US" dirty="0"/>
              <a:t>的閱讀，屬於 </a:t>
            </a:r>
            <a:r>
              <a:rPr lang="en-US" altLang="zh-TW" dirty="0"/>
              <a:t>Selective learning</a:t>
            </a:r>
            <a:endParaRPr lang="zh-TW" altLang="en-US" dirty="0"/>
          </a:p>
          <a:p>
            <a:pPr marL="0" indent="0">
              <a:buNone/>
            </a:pPr>
            <a:r>
              <a:rPr lang="zh-TW" altLang="en-US" dirty="0"/>
              <a:t/>
            </a:r>
            <a:br>
              <a:rPr lang="zh-TW" altLang="en-US" dirty="0"/>
            </a:br>
            <a:endParaRPr lang="zh-TW" altLang="en-US" dirty="0"/>
          </a:p>
        </p:txBody>
      </p:sp>
      <p:sp>
        <p:nvSpPr>
          <p:cNvPr id="4" name="投影片編號版面配置區 3">
            <a:extLst>
              <a:ext uri="{FF2B5EF4-FFF2-40B4-BE49-F238E27FC236}">
                <a16:creationId xmlns:a16="http://schemas.microsoft.com/office/drawing/2014/main" id="{AD36A755-7401-4315-AC34-25B8B66506F2}"/>
              </a:ext>
            </a:extLst>
          </p:cNvPr>
          <p:cNvSpPr>
            <a:spLocks noGrp="1"/>
          </p:cNvSpPr>
          <p:nvPr>
            <p:ph type="sldNum" sz="quarter" idx="12"/>
          </p:nvPr>
        </p:nvSpPr>
        <p:spPr/>
        <p:txBody>
          <a:bodyPr/>
          <a:lstStyle/>
          <a:p>
            <a:fld id="{239F4BFF-D0B2-447F-8851-E99F22C0E7D2}" type="slidenum">
              <a:rPr lang="zh-TW" altLang="en-US" smtClean="0"/>
              <a:t>53</a:t>
            </a:fld>
            <a:endParaRPr lang="zh-TW" altLang="en-US"/>
          </a:p>
        </p:txBody>
      </p:sp>
    </p:spTree>
    <p:extLst>
      <p:ext uri="{BB962C8B-B14F-4D97-AF65-F5344CB8AC3E}">
        <p14:creationId xmlns:p14="http://schemas.microsoft.com/office/powerpoint/2010/main" val="287049662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5193140-1959-41D1-9AB4-803958CDAD5F}"/>
              </a:ext>
            </a:extLst>
          </p:cNvPr>
          <p:cNvSpPr>
            <a:spLocks noGrp="1"/>
          </p:cNvSpPr>
          <p:nvPr>
            <p:ph type="title"/>
          </p:nvPr>
        </p:nvSpPr>
        <p:spPr/>
        <p:txBody>
          <a:bodyPr/>
          <a:lstStyle/>
          <a:p>
            <a:r>
              <a:rPr lang="zh-TW" altLang="en-US" dirty="0" smtClean="0"/>
              <a:t>學習策略</a:t>
            </a:r>
            <a:r>
              <a:rPr lang="en-US" altLang="zh-TW" dirty="0" smtClean="0"/>
              <a:t>5</a:t>
            </a:r>
            <a:endParaRPr lang="zh-TW" altLang="en-US" dirty="0"/>
          </a:p>
        </p:txBody>
      </p:sp>
      <p:sp>
        <p:nvSpPr>
          <p:cNvPr id="4" name="投影片編號版面配置區 3">
            <a:extLst>
              <a:ext uri="{FF2B5EF4-FFF2-40B4-BE49-F238E27FC236}">
                <a16:creationId xmlns:a16="http://schemas.microsoft.com/office/drawing/2014/main" id="{0E033F44-0264-4232-8366-EEB71D62C2CE}"/>
              </a:ext>
            </a:extLst>
          </p:cNvPr>
          <p:cNvSpPr>
            <a:spLocks noGrp="1"/>
          </p:cNvSpPr>
          <p:nvPr>
            <p:ph type="sldNum" sz="quarter" idx="12"/>
          </p:nvPr>
        </p:nvSpPr>
        <p:spPr/>
        <p:txBody>
          <a:bodyPr/>
          <a:lstStyle/>
          <a:p>
            <a:fld id="{239F4BFF-D0B2-447F-8851-E99F22C0E7D2}" type="slidenum">
              <a:rPr lang="zh-TW" altLang="en-US" smtClean="0"/>
              <a:t>54</a:t>
            </a:fld>
            <a:endParaRPr lang="zh-TW" altLang="en-US"/>
          </a:p>
        </p:txBody>
      </p:sp>
      <p:pic>
        <p:nvPicPr>
          <p:cNvPr id="5" name="圖片 4">
            <a:extLst>
              <a:ext uri="{FF2B5EF4-FFF2-40B4-BE49-F238E27FC236}">
                <a16:creationId xmlns:a16="http://schemas.microsoft.com/office/drawing/2014/main" id="{AB222ADB-CC15-451F-83AA-62DE62DD2797}"/>
              </a:ext>
            </a:extLst>
          </p:cNvPr>
          <p:cNvPicPr>
            <a:picLocks noChangeAspect="1"/>
          </p:cNvPicPr>
          <p:nvPr/>
        </p:nvPicPr>
        <p:blipFill>
          <a:blip r:embed="rId2"/>
          <a:stretch>
            <a:fillRect/>
          </a:stretch>
        </p:blipFill>
        <p:spPr>
          <a:xfrm>
            <a:off x="1" y="1774045"/>
            <a:ext cx="6938128" cy="3149986"/>
          </a:xfrm>
          <a:prstGeom prst="rect">
            <a:avLst/>
          </a:prstGeom>
        </p:spPr>
      </p:pic>
      <p:sp>
        <p:nvSpPr>
          <p:cNvPr id="6" name="矩形 5">
            <a:extLst>
              <a:ext uri="{FF2B5EF4-FFF2-40B4-BE49-F238E27FC236}">
                <a16:creationId xmlns:a16="http://schemas.microsoft.com/office/drawing/2014/main" id="{633B3589-6A67-4FFC-9BBB-89BA0ED51262}"/>
              </a:ext>
            </a:extLst>
          </p:cNvPr>
          <p:cNvSpPr/>
          <p:nvPr/>
        </p:nvSpPr>
        <p:spPr>
          <a:xfrm>
            <a:off x="4857946" y="3868688"/>
            <a:ext cx="6096000" cy="1200329"/>
          </a:xfrm>
          <a:prstGeom prst="rect">
            <a:avLst/>
          </a:prstGeom>
        </p:spPr>
        <p:txBody>
          <a:bodyPr>
            <a:spAutoFit/>
          </a:bodyPr>
          <a:lstStyle/>
          <a:p>
            <a:r>
              <a:rPr lang="zh-TW" altLang="en-US" dirty="0"/>
              <a:t>根據左圖所呈現的學習策略五結果可以看出學習策略五中學習序列的多樣性較高，透過統計數據可以發現</a:t>
            </a:r>
            <a:r>
              <a:rPr lang="zh-TW" altLang="en-US" dirty="0">
                <a:solidFill>
                  <a:srgbClr val="FF0000"/>
                </a:solidFill>
              </a:rPr>
              <a:t>「重點整理」與「討論」</a:t>
            </a:r>
            <a:r>
              <a:rPr lang="zh-TW" altLang="en-US" dirty="0"/>
              <a:t>兩個動作的比例在各群學習行為中屬於佔比最高的一群</a:t>
            </a:r>
          </a:p>
        </p:txBody>
      </p:sp>
    </p:spTree>
    <p:extLst>
      <p:ext uri="{BB962C8B-B14F-4D97-AF65-F5344CB8AC3E}">
        <p14:creationId xmlns:p14="http://schemas.microsoft.com/office/powerpoint/2010/main" val="13467697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群組 2">
            <a:extLst>
              <a:ext uri="{FF2B5EF4-FFF2-40B4-BE49-F238E27FC236}">
                <a16:creationId xmlns:a16="http://schemas.microsoft.com/office/drawing/2014/main" id="{71331CA7-495C-4D4A-8A11-80FF5F0EABC2}"/>
              </a:ext>
            </a:extLst>
          </p:cNvPr>
          <p:cNvGrpSpPr/>
          <p:nvPr/>
        </p:nvGrpSpPr>
        <p:grpSpPr>
          <a:xfrm>
            <a:off x="0" y="1337257"/>
            <a:ext cx="6913776" cy="3663652"/>
            <a:chOff x="0" y="1337257"/>
            <a:chExt cx="6913776" cy="3663652"/>
          </a:xfrm>
        </p:grpSpPr>
        <p:pic>
          <p:nvPicPr>
            <p:cNvPr id="6" name="圖片 5">
              <a:extLst>
                <a:ext uri="{FF2B5EF4-FFF2-40B4-BE49-F238E27FC236}">
                  <a16:creationId xmlns:a16="http://schemas.microsoft.com/office/drawing/2014/main" id="{B1172AE8-7D9C-4038-8E8F-811D7B4CBA96}"/>
                </a:ext>
              </a:extLst>
            </p:cNvPr>
            <p:cNvPicPr>
              <a:picLocks noChangeAspect="1"/>
            </p:cNvPicPr>
            <p:nvPr/>
          </p:nvPicPr>
          <p:blipFill rotWithShape="1">
            <a:blip r:embed="rId2"/>
            <a:srcRect l="69649"/>
            <a:stretch/>
          </p:blipFill>
          <p:spPr>
            <a:xfrm>
              <a:off x="4496586" y="1385090"/>
              <a:ext cx="2417190" cy="3615819"/>
            </a:xfrm>
            <a:prstGeom prst="rect">
              <a:avLst/>
            </a:prstGeom>
          </p:spPr>
        </p:pic>
        <p:pic>
          <p:nvPicPr>
            <p:cNvPr id="10" name="圖片 9">
              <a:extLst>
                <a:ext uri="{FF2B5EF4-FFF2-40B4-BE49-F238E27FC236}">
                  <a16:creationId xmlns:a16="http://schemas.microsoft.com/office/drawing/2014/main" id="{F13850D2-066F-414E-9E4C-642CD351ECAC}"/>
                </a:ext>
              </a:extLst>
            </p:cNvPr>
            <p:cNvPicPr>
              <a:picLocks noChangeAspect="1"/>
            </p:cNvPicPr>
            <p:nvPr/>
          </p:nvPicPr>
          <p:blipFill>
            <a:blip r:embed="rId3"/>
            <a:stretch>
              <a:fillRect/>
            </a:stretch>
          </p:blipFill>
          <p:spPr>
            <a:xfrm>
              <a:off x="0" y="1337257"/>
              <a:ext cx="4496586" cy="2997724"/>
            </a:xfrm>
            <a:prstGeom prst="rect">
              <a:avLst/>
            </a:prstGeom>
          </p:spPr>
        </p:pic>
      </p:grpSp>
      <p:sp>
        <p:nvSpPr>
          <p:cNvPr id="2" name="標題 1">
            <a:extLst>
              <a:ext uri="{FF2B5EF4-FFF2-40B4-BE49-F238E27FC236}">
                <a16:creationId xmlns:a16="http://schemas.microsoft.com/office/drawing/2014/main" id="{27E9347D-186F-4F69-9D2E-07F7279E85AB}"/>
              </a:ext>
            </a:extLst>
          </p:cNvPr>
          <p:cNvSpPr>
            <a:spLocks noGrp="1"/>
          </p:cNvSpPr>
          <p:nvPr>
            <p:ph type="title"/>
          </p:nvPr>
        </p:nvSpPr>
        <p:spPr/>
        <p:txBody>
          <a:bodyPr/>
          <a:lstStyle/>
          <a:p>
            <a:r>
              <a:rPr lang="zh-TW" altLang="en-US" dirty="0" smtClean="0"/>
              <a:t>學習策略</a:t>
            </a:r>
            <a:r>
              <a:rPr lang="en-US" altLang="zh-TW" dirty="0" smtClean="0"/>
              <a:t>5</a:t>
            </a:r>
            <a:endParaRPr lang="zh-TW" altLang="en-US" dirty="0"/>
          </a:p>
        </p:txBody>
      </p:sp>
      <p:sp>
        <p:nvSpPr>
          <p:cNvPr id="4" name="投影片編號版面配置區 3">
            <a:extLst>
              <a:ext uri="{FF2B5EF4-FFF2-40B4-BE49-F238E27FC236}">
                <a16:creationId xmlns:a16="http://schemas.microsoft.com/office/drawing/2014/main" id="{13F1D952-68A9-4973-B1B0-E46FF3D557F4}"/>
              </a:ext>
            </a:extLst>
          </p:cNvPr>
          <p:cNvSpPr>
            <a:spLocks noGrp="1"/>
          </p:cNvSpPr>
          <p:nvPr>
            <p:ph type="sldNum" sz="quarter" idx="12"/>
          </p:nvPr>
        </p:nvSpPr>
        <p:spPr/>
        <p:txBody>
          <a:bodyPr/>
          <a:lstStyle/>
          <a:p>
            <a:fld id="{239F4BFF-D0B2-447F-8851-E99F22C0E7D2}" type="slidenum">
              <a:rPr lang="zh-TW" altLang="en-US" smtClean="0"/>
              <a:t>55</a:t>
            </a:fld>
            <a:endParaRPr lang="zh-TW" altLang="en-US" dirty="0"/>
          </a:p>
        </p:txBody>
      </p:sp>
      <p:sp>
        <p:nvSpPr>
          <p:cNvPr id="8" name="矩形 7">
            <a:extLst>
              <a:ext uri="{FF2B5EF4-FFF2-40B4-BE49-F238E27FC236}">
                <a16:creationId xmlns:a16="http://schemas.microsoft.com/office/drawing/2014/main" id="{6532D1DF-77C9-47DA-9833-2CF9213A7D0C}"/>
              </a:ext>
            </a:extLst>
          </p:cNvPr>
          <p:cNvSpPr/>
          <p:nvPr/>
        </p:nvSpPr>
        <p:spPr>
          <a:xfrm>
            <a:off x="6913776" y="1572965"/>
            <a:ext cx="5278224" cy="1754326"/>
          </a:xfrm>
          <a:prstGeom prst="rect">
            <a:avLst/>
          </a:prstGeom>
        </p:spPr>
        <p:txBody>
          <a:bodyPr wrap="square">
            <a:spAutoFit/>
          </a:bodyPr>
          <a:lstStyle/>
          <a:p>
            <a:r>
              <a:rPr lang="zh-TW" altLang="en-US" dirty="0"/>
              <a:t>我們進而整理出學習策略一中的三種代表序列，三種代表序列的序列長度皆為</a:t>
            </a:r>
            <a:r>
              <a:rPr lang="en-US" altLang="zh-TW" dirty="0"/>
              <a:t>1</a:t>
            </a:r>
            <a:r>
              <a:rPr lang="zh-TW" altLang="en-US" dirty="0"/>
              <a:t>或</a:t>
            </a:r>
            <a:r>
              <a:rPr lang="en-US" altLang="zh-TW" dirty="0"/>
              <a:t>1</a:t>
            </a:r>
            <a:r>
              <a:rPr lang="zh-TW" altLang="en-US" dirty="0"/>
              <a:t>以上</a:t>
            </a:r>
            <a:endParaRPr lang="en-US" altLang="zh-TW" dirty="0"/>
          </a:p>
          <a:p>
            <a:pPr marL="342900" indent="-342900">
              <a:buFont typeface="+mj-lt"/>
              <a:buAutoNum type="arabicPeriod"/>
            </a:pPr>
            <a:r>
              <a:rPr lang="zh-TW" altLang="en-US" dirty="0"/>
              <a:t>第一種代表序列是先觀看完整投影片</a:t>
            </a:r>
            <a:endParaRPr lang="en-US" altLang="zh-TW" dirty="0"/>
          </a:p>
          <a:p>
            <a:pPr marL="342900" indent="-342900">
              <a:buFont typeface="+mj-lt"/>
              <a:buAutoNum type="arabicPeriod"/>
            </a:pPr>
            <a:r>
              <a:rPr lang="zh-TW" altLang="en-US" dirty="0"/>
              <a:t>第二種完整序列是參與討論</a:t>
            </a:r>
            <a:endParaRPr lang="en-US" altLang="zh-TW" dirty="0"/>
          </a:p>
          <a:p>
            <a:pPr marL="342900" indent="-342900">
              <a:buFont typeface="+mj-lt"/>
              <a:buAutoNum type="arabicPeriod"/>
            </a:pPr>
            <a:r>
              <a:rPr lang="zh-TW" altLang="en-US" dirty="0"/>
              <a:t>第三種代表序列是先觀看重點整理影片</a:t>
            </a:r>
            <a:endParaRPr lang="en-US" altLang="zh-TW" dirty="0"/>
          </a:p>
          <a:p>
            <a:endParaRPr lang="en-US" altLang="zh-TW" dirty="0"/>
          </a:p>
        </p:txBody>
      </p:sp>
      <p:graphicFrame>
        <p:nvGraphicFramePr>
          <p:cNvPr id="11" name="內容版面配置區 4">
            <a:extLst>
              <a:ext uri="{FF2B5EF4-FFF2-40B4-BE49-F238E27FC236}">
                <a16:creationId xmlns:a16="http://schemas.microsoft.com/office/drawing/2014/main" id="{82A4D754-BFD3-4A52-A34A-4BEF60B39BF3}"/>
              </a:ext>
            </a:extLst>
          </p:cNvPr>
          <p:cNvGraphicFramePr>
            <a:graphicFrameLocks noGrp="1"/>
          </p:cNvGraphicFramePr>
          <p:nvPr>
            <p:ph idx="1"/>
            <p:extLst>
              <p:ext uri="{D42A27DB-BD31-4B8C-83A1-F6EECF244321}">
                <p14:modId xmlns:p14="http://schemas.microsoft.com/office/powerpoint/2010/main" val="1447948698"/>
              </p:ext>
            </p:extLst>
          </p:nvPr>
        </p:nvGraphicFramePr>
        <p:xfrm>
          <a:off x="113121" y="4360434"/>
          <a:ext cx="6419654" cy="2342558"/>
        </p:xfrm>
        <a:graphic>
          <a:graphicData uri="http://schemas.openxmlformats.org/drawingml/2006/table">
            <a:tbl>
              <a:tblPr/>
              <a:tblGrid>
                <a:gridCol w="1388868">
                  <a:extLst>
                    <a:ext uri="{9D8B030D-6E8A-4147-A177-3AD203B41FA5}">
                      <a16:colId xmlns:a16="http://schemas.microsoft.com/office/drawing/2014/main" val="2011609077"/>
                    </a:ext>
                  </a:extLst>
                </a:gridCol>
                <a:gridCol w="1388868">
                  <a:extLst>
                    <a:ext uri="{9D8B030D-6E8A-4147-A177-3AD203B41FA5}">
                      <a16:colId xmlns:a16="http://schemas.microsoft.com/office/drawing/2014/main" val="3020678290"/>
                    </a:ext>
                  </a:extLst>
                </a:gridCol>
                <a:gridCol w="1820959">
                  <a:extLst>
                    <a:ext uri="{9D8B030D-6E8A-4147-A177-3AD203B41FA5}">
                      <a16:colId xmlns:a16="http://schemas.microsoft.com/office/drawing/2014/main" val="567681107"/>
                    </a:ext>
                  </a:extLst>
                </a:gridCol>
                <a:gridCol w="1820959">
                  <a:extLst>
                    <a:ext uri="{9D8B030D-6E8A-4147-A177-3AD203B41FA5}">
                      <a16:colId xmlns:a16="http://schemas.microsoft.com/office/drawing/2014/main" val="2529728703"/>
                    </a:ext>
                  </a:extLst>
                </a:gridCol>
              </a:tblGrid>
              <a:tr h="394646">
                <a:tc>
                  <a:txBody>
                    <a:bodyPr/>
                    <a:lstStyle/>
                    <a:p>
                      <a:pPr algn="ctr" rtl="0" fontAlgn="t">
                        <a:spcBef>
                          <a:spcPts val="1200"/>
                        </a:spcBef>
                        <a:spcAft>
                          <a:spcPts val="1200"/>
                        </a:spcAft>
                      </a:pPr>
                      <a:r>
                        <a:rPr lang="zh-TW" altLang="en-US" sz="1400" b="0" i="0" u="none" strike="noStrike">
                          <a:solidFill>
                            <a:srgbClr val="000000"/>
                          </a:solidFill>
                          <a:effectLst/>
                          <a:latin typeface="Arial" panose="020B0604020202020204" pitchFamily="34" charset="0"/>
                        </a:rPr>
                        <a:t>代表序列</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1200"/>
                        </a:spcBef>
                        <a:spcAft>
                          <a:spcPts val="1200"/>
                        </a:spcAft>
                      </a:pPr>
                      <a:r>
                        <a:rPr lang="zh-TW" altLang="en-US" sz="1400" b="0" i="0" u="none" strike="noStrike">
                          <a:solidFill>
                            <a:srgbClr val="000000"/>
                          </a:solidFill>
                          <a:effectLst/>
                          <a:latin typeface="Arial" panose="020B0604020202020204" pitchFamily="34" charset="0"/>
                        </a:rPr>
                        <a:t>序列長度</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zh-TW" altLang="en-US" sz="1400" b="0" i="0" u="none" strike="noStrike">
                          <a:solidFill>
                            <a:srgbClr val="000000"/>
                          </a:solidFill>
                          <a:effectLst/>
                          <a:latin typeface="Arial" panose="020B0604020202020204" pitchFamily="34" charset="0"/>
                        </a:rPr>
                        <a:t>動作</a:t>
                      </a:r>
                      <a:r>
                        <a:rPr lang="en-US" altLang="zh-TW" sz="1400" b="0" i="0" u="none" strike="noStrike">
                          <a:solidFill>
                            <a:srgbClr val="000000"/>
                          </a:solidFill>
                          <a:effectLst/>
                          <a:latin typeface="Arial" panose="020B0604020202020204" pitchFamily="34" charset="0"/>
                        </a:rPr>
                        <a:t>1</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zh-TW" altLang="en-US" sz="1400" b="0" i="0" u="none" strike="noStrike">
                          <a:solidFill>
                            <a:srgbClr val="000000"/>
                          </a:solidFill>
                          <a:effectLst/>
                          <a:latin typeface="Arial" panose="020B0604020202020204" pitchFamily="34" charset="0"/>
                        </a:rPr>
                        <a:t>動作</a:t>
                      </a:r>
                      <a:r>
                        <a:rPr lang="en-US" altLang="zh-TW" sz="1400" b="0" i="0" u="none" strike="noStrike">
                          <a:solidFill>
                            <a:srgbClr val="000000"/>
                          </a:solidFill>
                          <a:effectLst/>
                          <a:latin typeface="Arial" panose="020B0604020202020204" pitchFamily="34" charset="0"/>
                        </a:rPr>
                        <a:t>2</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10148691"/>
                  </a:ext>
                </a:extLst>
              </a:tr>
              <a:tr h="577821">
                <a:tc>
                  <a:txBody>
                    <a:bodyPr/>
                    <a:lstStyle/>
                    <a:p>
                      <a:pPr algn="ctr" rtl="0" fontAlgn="t">
                        <a:spcBef>
                          <a:spcPts val="1200"/>
                        </a:spcBef>
                        <a:spcAft>
                          <a:spcPts val="1200"/>
                        </a:spcAft>
                      </a:pPr>
                      <a:r>
                        <a:rPr lang="en-US" altLang="zh-TW" sz="1400" b="0" i="0" u="none" strike="noStrike">
                          <a:solidFill>
                            <a:srgbClr val="000000"/>
                          </a:solidFill>
                          <a:effectLst/>
                          <a:latin typeface="Arial" panose="020B0604020202020204" pitchFamily="34" charset="0"/>
                        </a:rPr>
                        <a:t>1</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400" b="0" i="0" u="none" strike="noStrike">
                          <a:solidFill>
                            <a:srgbClr val="000000"/>
                          </a:solidFill>
                          <a:effectLst/>
                          <a:latin typeface="Arial" panose="020B0604020202020204" pitchFamily="34" charset="0"/>
                        </a:rPr>
                        <a:t>1</a:t>
                      </a:r>
                      <a:endParaRPr lang="en-US" sz="1400">
                        <a:effectLst/>
                      </a:endParaRPr>
                    </a:p>
                    <a:p>
                      <a:pPr algn="ctr" rtl="0" fontAlgn="t">
                        <a:spcBef>
                          <a:spcPts val="0"/>
                        </a:spcBef>
                        <a:spcAft>
                          <a:spcPts val="0"/>
                        </a:spcAft>
                      </a:pPr>
                      <a:r>
                        <a:rPr lang="en-US" sz="1400" b="0" i="0" u="none" strike="noStrike">
                          <a:solidFill>
                            <a:srgbClr val="000000"/>
                          </a:solidFill>
                          <a:effectLst/>
                          <a:latin typeface="Arial" panose="020B0604020202020204" pitchFamily="34" charset="0"/>
                        </a:rPr>
                        <a:t>and over 1</a:t>
                      </a:r>
                      <a:endParaRPr 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zh-TW" altLang="en-US" sz="1400" b="0" i="0" u="none" strike="noStrike">
                          <a:solidFill>
                            <a:srgbClr val="000000"/>
                          </a:solidFill>
                          <a:effectLst/>
                          <a:latin typeface="Arial" panose="020B0604020202020204" pitchFamily="34" charset="0"/>
                        </a:rPr>
                        <a:t>完整投影片</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altLang="zh-TW" sz="1400" b="0" i="0" u="none" strike="noStrike">
                          <a:solidFill>
                            <a:srgbClr val="000000"/>
                          </a:solidFill>
                          <a:effectLst/>
                          <a:latin typeface="Arial" panose="020B0604020202020204" pitchFamily="34" charset="0"/>
                        </a:rPr>
                        <a:t>...</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51174402"/>
                  </a:ext>
                </a:extLst>
              </a:tr>
              <a:tr h="577821">
                <a:tc>
                  <a:txBody>
                    <a:bodyPr/>
                    <a:lstStyle/>
                    <a:p>
                      <a:pPr algn="ctr" rtl="0" fontAlgn="t">
                        <a:spcBef>
                          <a:spcPts val="1200"/>
                        </a:spcBef>
                        <a:spcAft>
                          <a:spcPts val="1200"/>
                        </a:spcAft>
                      </a:pPr>
                      <a:r>
                        <a:rPr lang="en-US" altLang="zh-TW" sz="1400" b="0" i="0" u="none" strike="noStrike">
                          <a:solidFill>
                            <a:srgbClr val="000000"/>
                          </a:solidFill>
                          <a:effectLst/>
                          <a:latin typeface="Arial" panose="020B0604020202020204" pitchFamily="34" charset="0"/>
                        </a:rPr>
                        <a:t>2</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400" b="0" i="0" u="none" strike="noStrike">
                          <a:solidFill>
                            <a:srgbClr val="000000"/>
                          </a:solidFill>
                          <a:effectLst/>
                          <a:latin typeface="Arial" panose="020B0604020202020204" pitchFamily="34" charset="0"/>
                        </a:rPr>
                        <a:t>1</a:t>
                      </a:r>
                      <a:endParaRPr lang="en-US" sz="1400">
                        <a:effectLst/>
                      </a:endParaRPr>
                    </a:p>
                    <a:p>
                      <a:pPr algn="ctr" rtl="0" fontAlgn="t">
                        <a:spcBef>
                          <a:spcPts val="0"/>
                        </a:spcBef>
                        <a:spcAft>
                          <a:spcPts val="0"/>
                        </a:spcAft>
                      </a:pPr>
                      <a:r>
                        <a:rPr lang="en-US" sz="1400" b="0" i="0" u="none" strike="noStrike">
                          <a:solidFill>
                            <a:srgbClr val="000000"/>
                          </a:solidFill>
                          <a:effectLst/>
                          <a:latin typeface="Arial" panose="020B0604020202020204" pitchFamily="34" charset="0"/>
                        </a:rPr>
                        <a:t>and over 1</a:t>
                      </a:r>
                      <a:endParaRPr 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zh-TW" altLang="en-US" sz="1400" b="0" i="0" u="none" strike="noStrike">
                          <a:solidFill>
                            <a:srgbClr val="000000"/>
                          </a:solidFill>
                          <a:effectLst/>
                          <a:latin typeface="Arial" panose="020B0604020202020204" pitchFamily="34" charset="0"/>
                        </a:rPr>
                        <a:t>討論</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altLang="zh-TW" sz="1400" b="0" i="0" u="none" strike="noStrike" dirty="0">
                          <a:solidFill>
                            <a:srgbClr val="000000"/>
                          </a:solidFill>
                          <a:effectLst/>
                          <a:latin typeface="Arial" panose="020B0604020202020204" pitchFamily="34" charset="0"/>
                        </a:rPr>
                        <a:t>...</a:t>
                      </a:r>
                      <a:endParaRPr lang="zh-TW" altLang="en-US" sz="1400" dirty="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10007768"/>
                  </a:ext>
                </a:extLst>
              </a:tr>
              <a:tr h="792270">
                <a:tc>
                  <a:txBody>
                    <a:bodyPr/>
                    <a:lstStyle/>
                    <a:p>
                      <a:pPr algn="ctr" rtl="0" fontAlgn="t">
                        <a:spcBef>
                          <a:spcPts val="1200"/>
                        </a:spcBef>
                        <a:spcAft>
                          <a:spcPts val="1200"/>
                        </a:spcAft>
                      </a:pPr>
                      <a:r>
                        <a:rPr lang="en-US" altLang="zh-TW" sz="1400" b="0" i="0" u="none" strike="noStrike">
                          <a:solidFill>
                            <a:srgbClr val="000000"/>
                          </a:solidFill>
                          <a:effectLst/>
                          <a:latin typeface="Arial" panose="020B0604020202020204" pitchFamily="34" charset="0"/>
                        </a:rPr>
                        <a:t>3</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400" b="0" i="0" u="none" strike="noStrike">
                          <a:solidFill>
                            <a:srgbClr val="000000"/>
                          </a:solidFill>
                          <a:effectLst/>
                          <a:latin typeface="Arial" panose="020B0604020202020204" pitchFamily="34" charset="0"/>
                        </a:rPr>
                        <a:t>1</a:t>
                      </a:r>
                      <a:endParaRPr lang="en-US" sz="1400">
                        <a:effectLst/>
                      </a:endParaRPr>
                    </a:p>
                    <a:p>
                      <a:pPr algn="ctr" rtl="0" fontAlgn="t">
                        <a:spcBef>
                          <a:spcPts val="0"/>
                        </a:spcBef>
                        <a:spcAft>
                          <a:spcPts val="0"/>
                        </a:spcAft>
                      </a:pPr>
                      <a:r>
                        <a:rPr lang="en-US" sz="1400" b="0" i="0" u="none" strike="noStrike">
                          <a:solidFill>
                            <a:srgbClr val="000000"/>
                          </a:solidFill>
                          <a:effectLst/>
                          <a:latin typeface="Arial" panose="020B0604020202020204" pitchFamily="34" charset="0"/>
                        </a:rPr>
                        <a:t>and over 1</a:t>
                      </a:r>
                      <a:endParaRPr 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zh-TW" altLang="en-US" sz="1400" b="0" i="0" u="none" strike="noStrike">
                          <a:solidFill>
                            <a:srgbClr val="000000"/>
                          </a:solidFill>
                          <a:effectLst/>
                          <a:latin typeface="Arial" panose="020B0604020202020204" pitchFamily="34" charset="0"/>
                        </a:rPr>
                        <a:t>重點整理影片</a:t>
                      </a:r>
                      <a:endParaRPr lang="zh-TW" altLang="en-US" sz="140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altLang="zh-TW" sz="1400" b="0" i="0" u="none" strike="noStrike" dirty="0">
                          <a:solidFill>
                            <a:srgbClr val="000000"/>
                          </a:solidFill>
                          <a:effectLst/>
                          <a:latin typeface="Arial" panose="020B0604020202020204" pitchFamily="34" charset="0"/>
                        </a:rPr>
                        <a:t>...</a:t>
                      </a:r>
                      <a:endParaRPr lang="zh-TW" altLang="en-US" sz="1400" dirty="0">
                        <a:effectLst/>
                      </a:endParaRPr>
                    </a:p>
                  </a:txBody>
                  <a:tcPr marL="12700" marR="127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15946911"/>
                  </a:ext>
                </a:extLst>
              </a:tr>
            </a:tbl>
          </a:graphicData>
        </a:graphic>
      </p:graphicFrame>
    </p:spTree>
    <p:extLst>
      <p:ext uri="{BB962C8B-B14F-4D97-AF65-F5344CB8AC3E}">
        <p14:creationId xmlns:p14="http://schemas.microsoft.com/office/powerpoint/2010/main" val="351545768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C3B5E1A-A2E2-4D6F-8513-30D407A1935B}"/>
              </a:ext>
            </a:extLst>
          </p:cNvPr>
          <p:cNvSpPr>
            <a:spLocks noGrp="1"/>
          </p:cNvSpPr>
          <p:nvPr>
            <p:ph type="title"/>
          </p:nvPr>
        </p:nvSpPr>
        <p:spPr/>
        <p:txBody>
          <a:bodyPr/>
          <a:lstStyle/>
          <a:p>
            <a:r>
              <a:rPr lang="zh-TW" altLang="en-US" dirty="0" smtClean="0"/>
              <a:t>學習策略</a:t>
            </a:r>
            <a:r>
              <a:rPr lang="en-US" altLang="zh-TW" dirty="0" smtClean="0"/>
              <a:t>5</a:t>
            </a:r>
            <a:endParaRPr lang="zh-TW" altLang="en-US" dirty="0"/>
          </a:p>
        </p:txBody>
      </p:sp>
      <p:sp>
        <p:nvSpPr>
          <p:cNvPr id="3" name="內容版面配置區 2">
            <a:extLst>
              <a:ext uri="{FF2B5EF4-FFF2-40B4-BE49-F238E27FC236}">
                <a16:creationId xmlns:a16="http://schemas.microsoft.com/office/drawing/2014/main" id="{9527C49E-8BC0-4CC5-B5AA-8526B97E1948}"/>
              </a:ext>
            </a:extLst>
          </p:cNvPr>
          <p:cNvSpPr>
            <a:spLocks noGrp="1"/>
          </p:cNvSpPr>
          <p:nvPr>
            <p:ph idx="1"/>
          </p:nvPr>
        </p:nvSpPr>
        <p:spPr/>
        <p:txBody>
          <a:bodyPr/>
          <a:lstStyle/>
          <a:p>
            <a:r>
              <a:rPr lang="zh-TW" altLang="en-US" dirty="0"/>
              <a:t>此群學習策略代表學生在觀看完投影片後會找尋</a:t>
            </a:r>
            <a:r>
              <a:rPr lang="zh-TW" altLang="en-US" dirty="0">
                <a:solidFill>
                  <a:srgbClr val="FF0000"/>
                </a:solidFill>
              </a:rPr>
              <a:t>相關的重點整理並參與討論</a:t>
            </a:r>
            <a:r>
              <a:rPr lang="zh-TW" altLang="en-US" dirty="0"/>
              <a:t>，代表學生有</a:t>
            </a:r>
            <a:r>
              <a:rPr lang="zh-TW" altLang="en-US" dirty="0">
                <a:solidFill>
                  <a:srgbClr val="FF0000"/>
                </a:solidFill>
              </a:rPr>
              <a:t>反思教材的能力</a:t>
            </a:r>
            <a:r>
              <a:rPr lang="zh-TW" altLang="en-US" dirty="0"/>
              <a:t>，且能夠檢視過去的經驗改善學習行為，屬於</a:t>
            </a:r>
            <a:r>
              <a:rPr lang="en-US" altLang="zh-TW" dirty="0"/>
              <a:t>Reflective learning</a:t>
            </a:r>
            <a:endParaRPr lang="zh-TW" altLang="en-US" dirty="0"/>
          </a:p>
        </p:txBody>
      </p:sp>
      <p:sp>
        <p:nvSpPr>
          <p:cNvPr id="4" name="投影片編號版面配置區 3">
            <a:extLst>
              <a:ext uri="{FF2B5EF4-FFF2-40B4-BE49-F238E27FC236}">
                <a16:creationId xmlns:a16="http://schemas.microsoft.com/office/drawing/2014/main" id="{AD36A755-7401-4315-AC34-25B8B66506F2}"/>
              </a:ext>
            </a:extLst>
          </p:cNvPr>
          <p:cNvSpPr>
            <a:spLocks noGrp="1"/>
          </p:cNvSpPr>
          <p:nvPr>
            <p:ph type="sldNum" sz="quarter" idx="12"/>
          </p:nvPr>
        </p:nvSpPr>
        <p:spPr/>
        <p:txBody>
          <a:bodyPr/>
          <a:lstStyle/>
          <a:p>
            <a:fld id="{239F4BFF-D0B2-447F-8851-E99F22C0E7D2}" type="slidenum">
              <a:rPr lang="zh-TW" altLang="en-US" smtClean="0"/>
              <a:t>56</a:t>
            </a:fld>
            <a:endParaRPr lang="zh-TW" altLang="en-US"/>
          </a:p>
        </p:txBody>
      </p:sp>
    </p:spTree>
    <p:extLst>
      <p:ext uri="{BB962C8B-B14F-4D97-AF65-F5344CB8AC3E}">
        <p14:creationId xmlns:p14="http://schemas.microsoft.com/office/powerpoint/2010/main" val="74349948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29A38CD3-6501-4793-97FE-1524B439E681}"/>
              </a:ext>
            </a:extLst>
          </p:cNvPr>
          <p:cNvSpPr>
            <a:spLocks noGrp="1"/>
          </p:cNvSpPr>
          <p:nvPr>
            <p:ph type="sldNum" sz="quarter" idx="12"/>
          </p:nvPr>
        </p:nvSpPr>
        <p:spPr/>
        <p:txBody>
          <a:bodyPr/>
          <a:lstStyle/>
          <a:p>
            <a:fld id="{239F4BFF-D0B2-447F-8851-E99F22C0E7D2}" type="slidenum">
              <a:rPr lang="zh-TW" altLang="en-US" smtClean="0"/>
              <a:t>57</a:t>
            </a:fld>
            <a:endParaRPr lang="zh-TW" altLang="en-US"/>
          </a:p>
        </p:txBody>
      </p:sp>
      <p:graphicFrame>
        <p:nvGraphicFramePr>
          <p:cNvPr id="6" name="表格 5">
            <a:extLst>
              <a:ext uri="{FF2B5EF4-FFF2-40B4-BE49-F238E27FC236}">
                <a16:creationId xmlns:a16="http://schemas.microsoft.com/office/drawing/2014/main" id="{2FFCF737-C7CA-4E47-B623-275A9456555B}"/>
              </a:ext>
            </a:extLst>
          </p:cNvPr>
          <p:cNvGraphicFramePr>
            <a:graphicFrameLocks noGrp="1"/>
          </p:cNvGraphicFramePr>
          <p:nvPr>
            <p:extLst>
              <p:ext uri="{D42A27DB-BD31-4B8C-83A1-F6EECF244321}">
                <p14:modId xmlns:p14="http://schemas.microsoft.com/office/powerpoint/2010/main" val="1527084202"/>
              </p:ext>
            </p:extLst>
          </p:nvPr>
        </p:nvGraphicFramePr>
        <p:xfrm>
          <a:off x="542637" y="290513"/>
          <a:ext cx="11243961" cy="6248400"/>
        </p:xfrm>
        <a:graphic>
          <a:graphicData uri="http://schemas.openxmlformats.org/drawingml/2006/table">
            <a:tbl>
              <a:tblPr firstRow="1" firstCol="1" bandRow="1"/>
              <a:tblGrid>
                <a:gridCol w="759691">
                  <a:extLst>
                    <a:ext uri="{9D8B030D-6E8A-4147-A177-3AD203B41FA5}">
                      <a16:colId xmlns:a16="http://schemas.microsoft.com/office/drawing/2014/main" val="1792476317"/>
                    </a:ext>
                  </a:extLst>
                </a:gridCol>
                <a:gridCol w="10484270">
                  <a:extLst>
                    <a:ext uri="{9D8B030D-6E8A-4147-A177-3AD203B41FA5}">
                      <a16:colId xmlns:a16="http://schemas.microsoft.com/office/drawing/2014/main" val="1161133689"/>
                    </a:ext>
                  </a:extLst>
                </a:gridCol>
              </a:tblGrid>
              <a:tr h="450930">
                <a:tc>
                  <a:txBody>
                    <a:bodyPr/>
                    <a:lstStyle/>
                    <a:p>
                      <a:pPr>
                        <a:spcAft>
                          <a:spcPts val="0"/>
                        </a:spcAft>
                      </a:pPr>
                      <a:r>
                        <a:rPr lang="zh-TW" sz="2400" b="1" kern="100" dirty="0">
                          <a:effectLst/>
                          <a:latin typeface="Times New Roman" panose="02020603050405020304" pitchFamily="18" charset="0"/>
                          <a:ea typeface="標楷體" panose="03000509000000000000" pitchFamily="65" charset="-120"/>
                          <a:cs typeface="Times New Roman" panose="02020603050405020304" pitchFamily="18" charset="0"/>
                        </a:rPr>
                        <a:t>學習策略</a:t>
                      </a:r>
                    </a:p>
                  </a:txBody>
                  <a:tcPr marL="63500" marR="63500" marT="63500" marB="6350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TW" sz="2400" b="1" kern="100" dirty="0">
                          <a:effectLst/>
                          <a:latin typeface="Times New Roman" panose="02020603050405020304" pitchFamily="18" charset="0"/>
                          <a:ea typeface="標楷體" panose="03000509000000000000" pitchFamily="65" charset="-120"/>
                          <a:cs typeface="Times New Roman" panose="02020603050405020304" pitchFamily="18" charset="0"/>
                        </a:rPr>
                        <a:t>描述</a:t>
                      </a:r>
                    </a:p>
                  </a:txBody>
                  <a:tcPr marL="63500" marR="63500" marT="63500" marB="6350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18298952"/>
                  </a:ext>
                </a:extLst>
              </a:tr>
              <a:tr h="747433">
                <a:tc>
                  <a:txBody>
                    <a:bodyPr/>
                    <a:lstStyle/>
                    <a:p>
                      <a:pPr>
                        <a:spcAft>
                          <a:spcPts val="0"/>
                        </a:spcAft>
                      </a:pPr>
                      <a:r>
                        <a:rPr lang="zh-TW" sz="2400" b="0" kern="100" dirty="0" smtClean="0">
                          <a:effectLst/>
                          <a:latin typeface="Times New Roman" panose="02020603050405020304" pitchFamily="18" charset="0"/>
                          <a:ea typeface="標楷體" panose="03000509000000000000" pitchFamily="65" charset="-120"/>
                          <a:cs typeface="Times New Roman" panose="02020603050405020304" pitchFamily="18" charset="0"/>
                        </a:rPr>
                        <a:t>策略</a:t>
                      </a:r>
                      <a:r>
                        <a:rPr lang="zh-TW" sz="2400" b="0" kern="100" dirty="0">
                          <a:effectLst/>
                          <a:latin typeface="Times New Roman" panose="02020603050405020304" pitchFamily="18" charset="0"/>
                          <a:ea typeface="標楷體" panose="03000509000000000000" pitchFamily="65" charset="-120"/>
                          <a:cs typeface="Times New Roman" panose="02020603050405020304" pitchFamily="18" charset="0"/>
                        </a:rPr>
                        <a:t>一</a:t>
                      </a:r>
                      <a:endParaRPr lang="zh-TW" sz="24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spcAft>
                          <a:spcPts val="0"/>
                        </a:spcAft>
                      </a:pPr>
                      <a:r>
                        <a:rPr lang="zh-TW" sz="2400" b="0" kern="100" dirty="0">
                          <a:effectLst/>
                          <a:latin typeface="Times New Roman" panose="02020603050405020304" pitchFamily="18" charset="0"/>
                          <a:ea typeface="標楷體" panose="03000509000000000000" pitchFamily="65" charset="-120"/>
                          <a:cs typeface="Times New Roman" panose="02020603050405020304" pitchFamily="18" charset="0"/>
                        </a:rPr>
                        <a:t>學習策略一中的學習者選擇由基礎教材下手，並在影片與投影片間交錯閱讀釐清概念，考慮到學習行為屬於教材錄影導向的學習，我們將其稱為</a:t>
                      </a:r>
                      <a:r>
                        <a:rPr lang="en-US" sz="2400" b="0" kern="100" dirty="0">
                          <a:effectLst/>
                          <a:latin typeface="Times New Roman" panose="02020603050405020304" pitchFamily="18" charset="0"/>
                          <a:ea typeface="標楷體" panose="03000509000000000000" pitchFamily="65" charset="-120"/>
                          <a:cs typeface="Times New Roman" panose="02020603050405020304" pitchFamily="18" charset="0"/>
                        </a:rPr>
                        <a:t>Comprehensive video-oriented learning</a:t>
                      </a:r>
                      <a:endParaRPr lang="zh-TW" sz="24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92449987"/>
                  </a:ext>
                </a:extLst>
              </a:tr>
              <a:tr h="747433">
                <a:tc>
                  <a:txBody>
                    <a:bodyPr/>
                    <a:lstStyle/>
                    <a:p>
                      <a:pPr>
                        <a:spcAft>
                          <a:spcPts val="0"/>
                        </a:spcAft>
                      </a:pPr>
                      <a:r>
                        <a:rPr lang="zh-TW" sz="2400" b="0" kern="100" dirty="0" smtClean="0">
                          <a:effectLst/>
                          <a:latin typeface="Times New Roman" panose="02020603050405020304" pitchFamily="18" charset="0"/>
                          <a:ea typeface="標楷體" panose="03000509000000000000" pitchFamily="65" charset="-120"/>
                          <a:cs typeface="Times New Roman" panose="02020603050405020304" pitchFamily="18" charset="0"/>
                        </a:rPr>
                        <a:t>策略</a:t>
                      </a:r>
                      <a:r>
                        <a:rPr lang="zh-TW" sz="2400" b="0" kern="100" dirty="0">
                          <a:effectLst/>
                          <a:latin typeface="Times New Roman" panose="02020603050405020304" pitchFamily="18" charset="0"/>
                          <a:ea typeface="標楷體" panose="03000509000000000000" pitchFamily="65" charset="-120"/>
                          <a:cs typeface="Times New Roman" panose="02020603050405020304" pitchFamily="18" charset="0"/>
                        </a:rPr>
                        <a:t>二</a:t>
                      </a:r>
                      <a:endParaRPr lang="zh-TW" sz="24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nchor="ctr">
                    <a:lnL>
                      <a:noFill/>
                    </a:lnL>
                    <a:lnR>
                      <a:noFill/>
                    </a:lnR>
                    <a:lnT>
                      <a:noFill/>
                    </a:lnT>
                    <a:lnB>
                      <a:noFill/>
                    </a:lnB>
                  </a:tcPr>
                </a:tc>
                <a:tc>
                  <a:txBody>
                    <a:bodyPr/>
                    <a:lstStyle/>
                    <a:p>
                      <a:pPr>
                        <a:spcAft>
                          <a:spcPts val="0"/>
                        </a:spcAft>
                      </a:pPr>
                      <a:r>
                        <a:rPr lang="zh-TW" sz="2400" b="0" kern="100" dirty="0">
                          <a:effectLst/>
                          <a:latin typeface="Times New Roman" panose="02020603050405020304" pitchFamily="18" charset="0"/>
                          <a:ea typeface="標楷體" panose="03000509000000000000" pitchFamily="65" charset="-120"/>
                          <a:cs typeface="Times New Roman" panose="02020603050405020304" pitchFamily="18" charset="0"/>
                        </a:rPr>
                        <a:t>學習策略二如同學習策略一由基礎教材下手，不同處在於學習策略二屬於投影片導向的學習，我們將其稱為</a:t>
                      </a:r>
                      <a:r>
                        <a:rPr lang="en-US" sz="2400" b="0" kern="100" dirty="0">
                          <a:effectLst/>
                          <a:latin typeface="Times New Roman" panose="02020603050405020304" pitchFamily="18" charset="0"/>
                          <a:ea typeface="標楷體" panose="03000509000000000000" pitchFamily="65" charset="-120"/>
                          <a:cs typeface="Times New Roman" panose="02020603050405020304" pitchFamily="18" charset="0"/>
                        </a:rPr>
                        <a:t>Comprehensive slide-oriented learning</a:t>
                      </a:r>
                      <a:endParaRPr lang="zh-TW" sz="24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nchor="ctr">
                    <a:lnL>
                      <a:noFill/>
                    </a:lnL>
                    <a:lnR>
                      <a:noFill/>
                    </a:lnR>
                    <a:lnT>
                      <a:noFill/>
                    </a:lnT>
                    <a:lnB>
                      <a:noFill/>
                    </a:lnB>
                  </a:tcPr>
                </a:tc>
                <a:extLst>
                  <a:ext uri="{0D108BD9-81ED-4DB2-BD59-A6C34878D82A}">
                    <a16:rowId xmlns:a16="http://schemas.microsoft.com/office/drawing/2014/main" val="4284527005"/>
                  </a:ext>
                </a:extLst>
              </a:tr>
              <a:tr h="747433">
                <a:tc>
                  <a:txBody>
                    <a:bodyPr/>
                    <a:lstStyle/>
                    <a:p>
                      <a:pPr>
                        <a:spcAft>
                          <a:spcPts val="0"/>
                        </a:spcAft>
                      </a:pPr>
                      <a:r>
                        <a:rPr lang="zh-TW" sz="2400" b="0" kern="100" dirty="0" smtClean="0">
                          <a:effectLst/>
                          <a:latin typeface="Times New Roman" panose="02020603050405020304" pitchFamily="18" charset="0"/>
                          <a:ea typeface="標楷體" panose="03000509000000000000" pitchFamily="65" charset="-120"/>
                          <a:cs typeface="Times New Roman" panose="02020603050405020304" pitchFamily="18" charset="0"/>
                        </a:rPr>
                        <a:t>策略</a:t>
                      </a:r>
                      <a:r>
                        <a:rPr lang="zh-TW" sz="2400" b="0" kern="100" dirty="0">
                          <a:effectLst/>
                          <a:latin typeface="Times New Roman" panose="02020603050405020304" pitchFamily="18" charset="0"/>
                          <a:ea typeface="標楷體" panose="03000509000000000000" pitchFamily="65" charset="-120"/>
                          <a:cs typeface="Times New Roman" panose="02020603050405020304" pitchFamily="18" charset="0"/>
                        </a:rPr>
                        <a:t>三</a:t>
                      </a:r>
                      <a:endParaRPr lang="zh-TW" sz="24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nchor="ctr">
                    <a:lnL>
                      <a:noFill/>
                    </a:lnL>
                    <a:lnR>
                      <a:noFill/>
                    </a:lnR>
                    <a:lnT>
                      <a:noFill/>
                    </a:lnT>
                    <a:lnB>
                      <a:noFill/>
                    </a:lnB>
                  </a:tcPr>
                </a:tc>
                <a:tc>
                  <a:txBody>
                    <a:bodyPr/>
                    <a:lstStyle/>
                    <a:p>
                      <a:pPr>
                        <a:spcAft>
                          <a:spcPts val="0"/>
                        </a:spcAft>
                      </a:pPr>
                      <a:r>
                        <a:rPr lang="zh-TW" sz="2400" b="0" kern="100" dirty="0">
                          <a:effectLst/>
                          <a:latin typeface="Times New Roman" panose="02020603050405020304" pitchFamily="18" charset="0"/>
                          <a:ea typeface="標楷體" panose="03000509000000000000" pitchFamily="65" charset="-120"/>
                          <a:cs typeface="Times New Roman" panose="02020603050405020304" pitchFamily="18" charset="0"/>
                        </a:rPr>
                        <a:t>學習策略三中學生找到自己想要觀看的章節錄影或投影片並下載學習，屬於</a:t>
                      </a:r>
                      <a:r>
                        <a:rPr lang="en-US" sz="2400" b="0" kern="100" dirty="0">
                          <a:effectLst/>
                          <a:latin typeface="Times New Roman" panose="02020603050405020304" pitchFamily="18" charset="0"/>
                          <a:ea typeface="標楷體" panose="03000509000000000000" pitchFamily="65" charset="-120"/>
                          <a:cs typeface="Times New Roman" panose="02020603050405020304" pitchFamily="18" charset="0"/>
                        </a:rPr>
                        <a:t>Offline learning</a:t>
                      </a:r>
                      <a:endParaRPr lang="zh-TW" sz="24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nchor="ctr">
                    <a:lnL>
                      <a:noFill/>
                    </a:lnL>
                    <a:lnR>
                      <a:noFill/>
                    </a:lnR>
                    <a:lnT>
                      <a:noFill/>
                    </a:lnT>
                    <a:lnB>
                      <a:noFill/>
                    </a:lnB>
                  </a:tcPr>
                </a:tc>
                <a:extLst>
                  <a:ext uri="{0D108BD9-81ED-4DB2-BD59-A6C34878D82A}">
                    <a16:rowId xmlns:a16="http://schemas.microsoft.com/office/drawing/2014/main" val="2274121609"/>
                  </a:ext>
                </a:extLst>
              </a:tr>
              <a:tr h="1043936">
                <a:tc>
                  <a:txBody>
                    <a:bodyPr/>
                    <a:lstStyle/>
                    <a:p>
                      <a:pPr>
                        <a:spcAft>
                          <a:spcPts val="0"/>
                        </a:spcAft>
                      </a:pPr>
                      <a:r>
                        <a:rPr lang="zh-TW" sz="2400" b="0" kern="100" dirty="0" smtClean="0">
                          <a:effectLst/>
                          <a:latin typeface="Times New Roman" panose="02020603050405020304" pitchFamily="18" charset="0"/>
                          <a:ea typeface="標楷體" panose="03000509000000000000" pitchFamily="65" charset="-120"/>
                          <a:cs typeface="Times New Roman" panose="02020603050405020304" pitchFamily="18" charset="0"/>
                        </a:rPr>
                        <a:t>策略</a:t>
                      </a:r>
                      <a:r>
                        <a:rPr lang="zh-TW" sz="2400" b="0" kern="100" dirty="0">
                          <a:effectLst/>
                          <a:latin typeface="Times New Roman" panose="02020603050405020304" pitchFamily="18" charset="0"/>
                          <a:ea typeface="標楷體" panose="03000509000000000000" pitchFamily="65" charset="-120"/>
                          <a:cs typeface="Times New Roman" panose="02020603050405020304" pitchFamily="18" charset="0"/>
                        </a:rPr>
                        <a:t>四</a:t>
                      </a:r>
                      <a:endParaRPr lang="zh-TW" sz="24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nchor="ctr">
                    <a:lnL>
                      <a:noFill/>
                    </a:lnL>
                    <a:lnR>
                      <a:noFill/>
                    </a:lnR>
                    <a:lnT>
                      <a:noFill/>
                    </a:lnT>
                    <a:lnB>
                      <a:noFill/>
                    </a:lnB>
                  </a:tcPr>
                </a:tc>
                <a:tc>
                  <a:txBody>
                    <a:bodyPr/>
                    <a:lstStyle/>
                    <a:p>
                      <a:pPr>
                        <a:spcAft>
                          <a:spcPts val="0"/>
                        </a:spcAft>
                      </a:pPr>
                      <a:r>
                        <a:rPr lang="zh-TW" sz="2400" b="0" kern="100" dirty="0">
                          <a:effectLst/>
                          <a:latin typeface="Times New Roman" panose="02020603050405020304" pitchFamily="18" charset="0"/>
                          <a:ea typeface="標楷體" panose="03000509000000000000" pitchFamily="65" charset="-120"/>
                          <a:cs typeface="Times New Roman" panose="02020603050405020304" pitchFamily="18" charset="0"/>
                        </a:rPr>
                        <a:t>學習策略四中完整教材錄影與完整投影片學習在序列中的平均次數皆低於總體平均，代表此群學習行為中缺乏課程基礎概念的學習，考慮到此群學習行為只針對評量導向的閱讀，屬於</a:t>
                      </a:r>
                      <a:r>
                        <a:rPr lang="en-US" sz="2400" b="0" kern="100" dirty="0">
                          <a:effectLst/>
                          <a:latin typeface="Times New Roman" panose="02020603050405020304" pitchFamily="18" charset="0"/>
                          <a:ea typeface="標楷體" panose="03000509000000000000" pitchFamily="65" charset="-120"/>
                          <a:cs typeface="Times New Roman" panose="02020603050405020304" pitchFamily="18" charset="0"/>
                        </a:rPr>
                        <a:t>Selective learning</a:t>
                      </a:r>
                      <a:endParaRPr lang="zh-TW" sz="24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nchor="ctr">
                    <a:lnL>
                      <a:noFill/>
                    </a:lnL>
                    <a:lnR>
                      <a:noFill/>
                    </a:lnR>
                    <a:lnT>
                      <a:noFill/>
                    </a:lnT>
                    <a:lnB>
                      <a:noFill/>
                    </a:lnB>
                  </a:tcPr>
                </a:tc>
                <a:extLst>
                  <a:ext uri="{0D108BD9-81ED-4DB2-BD59-A6C34878D82A}">
                    <a16:rowId xmlns:a16="http://schemas.microsoft.com/office/drawing/2014/main" val="3724676369"/>
                  </a:ext>
                </a:extLst>
              </a:tr>
              <a:tr h="747433">
                <a:tc>
                  <a:txBody>
                    <a:bodyPr/>
                    <a:lstStyle/>
                    <a:p>
                      <a:pPr>
                        <a:spcAft>
                          <a:spcPts val="0"/>
                        </a:spcAft>
                      </a:pPr>
                      <a:r>
                        <a:rPr lang="zh-TW" sz="2400" b="0" kern="100" dirty="0" smtClean="0">
                          <a:effectLst/>
                          <a:latin typeface="Times New Roman" panose="02020603050405020304" pitchFamily="18" charset="0"/>
                          <a:ea typeface="標楷體" panose="03000509000000000000" pitchFamily="65" charset="-120"/>
                          <a:cs typeface="Times New Roman" panose="02020603050405020304" pitchFamily="18" charset="0"/>
                        </a:rPr>
                        <a:t>策略</a:t>
                      </a:r>
                      <a:r>
                        <a:rPr lang="zh-TW" sz="2400" b="0" kern="100" dirty="0">
                          <a:effectLst/>
                          <a:latin typeface="Times New Roman" panose="02020603050405020304" pitchFamily="18" charset="0"/>
                          <a:ea typeface="標楷體" panose="03000509000000000000" pitchFamily="65" charset="-120"/>
                          <a:cs typeface="Times New Roman" panose="02020603050405020304" pitchFamily="18" charset="0"/>
                        </a:rPr>
                        <a:t>五</a:t>
                      </a:r>
                      <a:endParaRPr lang="zh-TW" sz="24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spcAft>
                          <a:spcPts val="0"/>
                        </a:spcAft>
                      </a:pPr>
                      <a:r>
                        <a:rPr lang="zh-TW" sz="2400" b="0" kern="100" dirty="0">
                          <a:effectLst/>
                          <a:latin typeface="Times New Roman" panose="02020603050405020304" pitchFamily="18" charset="0"/>
                          <a:ea typeface="標楷體" panose="03000509000000000000" pitchFamily="65" charset="-120"/>
                          <a:cs typeface="Times New Roman" panose="02020603050405020304" pitchFamily="18" charset="0"/>
                        </a:rPr>
                        <a:t>學習策略五代表學生在觀看完投影片後會找尋相關的重點整理並參與討論，代表學生有反思教材的能力，且能夠檢視過去的經驗改善學習行為，屬於</a:t>
                      </a:r>
                      <a:r>
                        <a:rPr lang="en-US" sz="2400" b="0" kern="100" dirty="0">
                          <a:effectLst/>
                          <a:latin typeface="Times New Roman" panose="02020603050405020304" pitchFamily="18" charset="0"/>
                          <a:ea typeface="標楷體" panose="03000509000000000000" pitchFamily="65" charset="-120"/>
                          <a:cs typeface="Times New Roman" panose="02020603050405020304" pitchFamily="18" charset="0"/>
                        </a:rPr>
                        <a:t>Reflective learning</a:t>
                      </a:r>
                      <a:endParaRPr lang="zh-TW" sz="24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3500" marR="63500" marT="63500" marB="6350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75650408"/>
                  </a:ext>
                </a:extLst>
              </a:tr>
            </a:tbl>
          </a:graphicData>
        </a:graphic>
      </p:graphicFrame>
    </p:spTree>
    <p:extLst>
      <p:ext uri="{BB962C8B-B14F-4D97-AF65-F5344CB8AC3E}">
        <p14:creationId xmlns:p14="http://schemas.microsoft.com/office/powerpoint/2010/main" val="414116594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F4B631D-A731-4011-9423-605743F319FA}"/>
              </a:ext>
            </a:extLst>
          </p:cNvPr>
          <p:cNvSpPr>
            <a:spLocks noGrp="1"/>
          </p:cNvSpPr>
          <p:nvPr>
            <p:ph type="title"/>
          </p:nvPr>
        </p:nvSpPr>
        <p:spPr/>
        <p:txBody>
          <a:bodyPr/>
          <a:lstStyle/>
          <a:p>
            <a:r>
              <a:rPr lang="zh-TW" altLang="en-US" dirty="0" smtClean="0">
                <a:latin typeface="Times New Roman" panose="02020603050405020304" pitchFamily="18" charset="0"/>
                <a:cs typeface="Times New Roman" panose="02020603050405020304" pitchFamily="18" charset="0"/>
              </a:rPr>
              <a:t>結果與討論</a:t>
            </a:r>
            <a:endParaRPr lang="zh-TW" altLang="en-US" dirty="0"/>
          </a:p>
        </p:txBody>
      </p:sp>
      <p:sp>
        <p:nvSpPr>
          <p:cNvPr id="3" name="內容版面配置區 2">
            <a:extLst>
              <a:ext uri="{FF2B5EF4-FFF2-40B4-BE49-F238E27FC236}">
                <a16:creationId xmlns:a16="http://schemas.microsoft.com/office/drawing/2014/main" id="{6C171B28-1554-4B1F-8559-1BA53CBDA9B6}"/>
              </a:ext>
            </a:extLst>
          </p:cNvPr>
          <p:cNvSpPr>
            <a:spLocks noGrp="1"/>
          </p:cNvSpPr>
          <p:nvPr>
            <p:ph idx="1"/>
          </p:nvPr>
        </p:nvSpPr>
        <p:spPr>
          <a:xfrm>
            <a:off x="838199" y="1825625"/>
            <a:ext cx="11113655" cy="4351338"/>
          </a:xfrm>
        </p:spPr>
        <p:txBody>
          <a:bodyPr/>
          <a:lstStyle/>
          <a:p>
            <a:r>
              <a:rPr lang="zh-TW" altLang="en-US" dirty="0"/>
              <a:t>研究問題</a:t>
            </a:r>
            <a:r>
              <a:rPr lang="en-US" altLang="zh-TW" dirty="0"/>
              <a:t>1</a:t>
            </a:r>
            <a:r>
              <a:rPr lang="zh-TW" altLang="en-US" dirty="0"/>
              <a:t>：</a:t>
            </a:r>
            <a:r>
              <a:rPr lang="zh-TW" altLang="zh-TW" dirty="0"/>
              <a:t>如何從</a:t>
            </a:r>
            <a:r>
              <a:rPr lang="en-US" altLang="zh-TW" dirty="0"/>
              <a:t>LMS</a:t>
            </a:r>
            <a:r>
              <a:rPr lang="zh-TW" altLang="zh-TW" dirty="0"/>
              <a:t>收集的</a:t>
            </a:r>
            <a:r>
              <a:rPr lang="en-US" altLang="zh-TW" dirty="0"/>
              <a:t>learning logs</a:t>
            </a:r>
            <a:r>
              <a:rPr lang="zh-TW" altLang="zh-TW" dirty="0"/>
              <a:t>中萃取出學生學習策略</a:t>
            </a:r>
            <a:r>
              <a:rPr lang="en-US" altLang="zh-TW" dirty="0"/>
              <a:t>?</a:t>
            </a:r>
            <a:endParaRPr lang="zh-TW" altLang="zh-TW" dirty="0"/>
          </a:p>
          <a:p>
            <a:pPr lvl="0"/>
            <a:endParaRPr lang="en-US" altLang="zh-TW" dirty="0"/>
          </a:p>
          <a:p>
            <a:pPr lvl="0"/>
            <a:endParaRPr lang="en-US" altLang="zh-TW" dirty="0"/>
          </a:p>
          <a:p>
            <a:pPr lvl="0"/>
            <a:r>
              <a:rPr lang="zh-TW" altLang="en-US" dirty="0">
                <a:solidFill>
                  <a:srgbClr val="0000FF"/>
                </a:solidFill>
              </a:rPr>
              <a:t>研究問題</a:t>
            </a:r>
            <a:r>
              <a:rPr lang="en-US" altLang="zh-TW" dirty="0">
                <a:solidFill>
                  <a:srgbClr val="0000FF"/>
                </a:solidFill>
              </a:rPr>
              <a:t>2</a:t>
            </a:r>
            <a:r>
              <a:rPr lang="zh-TW" altLang="en-US" dirty="0">
                <a:solidFill>
                  <a:srgbClr val="0000FF"/>
                </a:solidFill>
              </a:rPr>
              <a:t>：</a:t>
            </a:r>
            <a:r>
              <a:rPr lang="zh-TW" altLang="zh-TW" dirty="0">
                <a:solidFill>
                  <a:srgbClr val="0000FF"/>
                </a:solidFill>
              </a:rPr>
              <a:t>學生之學習策略與認知負荷之間的關聯性</a:t>
            </a:r>
            <a:r>
              <a:rPr lang="en-US" altLang="zh-TW" dirty="0" smtClean="0">
                <a:solidFill>
                  <a:srgbClr val="0000FF"/>
                </a:solidFill>
              </a:rPr>
              <a:t>?</a:t>
            </a:r>
          </a:p>
          <a:p>
            <a:pPr lvl="0"/>
            <a:endParaRPr lang="en-US" altLang="zh-TW" dirty="0" smtClean="0">
              <a:solidFill>
                <a:srgbClr val="0000FF"/>
              </a:solidFill>
            </a:endParaRPr>
          </a:p>
          <a:p>
            <a:pPr lvl="0"/>
            <a:endParaRPr lang="en-US" altLang="zh-TW" dirty="0">
              <a:solidFill>
                <a:srgbClr val="0000FF"/>
              </a:solidFill>
            </a:endParaRPr>
          </a:p>
          <a:p>
            <a:r>
              <a:rPr lang="zh-TW" altLang="en-US" dirty="0"/>
              <a:t>研究問題</a:t>
            </a:r>
            <a:r>
              <a:rPr lang="en-US" altLang="zh-TW" dirty="0"/>
              <a:t>3</a:t>
            </a:r>
            <a:r>
              <a:rPr lang="zh-TW" altLang="en-US" dirty="0"/>
              <a:t>：</a:t>
            </a:r>
            <a:r>
              <a:rPr lang="zh-TW" altLang="zh-TW" dirty="0"/>
              <a:t>學生之學習策略與</a:t>
            </a:r>
            <a:r>
              <a:rPr lang="zh-TW" altLang="en-US" dirty="0"/>
              <a:t>學習成效</a:t>
            </a:r>
            <a:r>
              <a:rPr lang="zh-TW" altLang="zh-TW" dirty="0"/>
              <a:t>之間的關聯性</a:t>
            </a:r>
            <a:r>
              <a:rPr lang="en-US" altLang="zh-TW" dirty="0"/>
              <a:t>?</a:t>
            </a:r>
          </a:p>
          <a:p>
            <a:pPr lvl="0"/>
            <a:endParaRPr lang="zh-TW" altLang="zh-TW" dirty="0">
              <a:solidFill>
                <a:srgbClr val="0000FF"/>
              </a:solidFill>
            </a:endParaRPr>
          </a:p>
          <a:p>
            <a:endParaRPr lang="zh-TW" altLang="en-US" dirty="0"/>
          </a:p>
        </p:txBody>
      </p:sp>
      <p:sp>
        <p:nvSpPr>
          <p:cNvPr id="4" name="投影片編號版面配置區 3">
            <a:extLst>
              <a:ext uri="{FF2B5EF4-FFF2-40B4-BE49-F238E27FC236}">
                <a16:creationId xmlns:a16="http://schemas.microsoft.com/office/drawing/2014/main" id="{2D6799D5-26E4-45CB-846B-7BBB91EE29EE}"/>
              </a:ext>
            </a:extLst>
          </p:cNvPr>
          <p:cNvSpPr>
            <a:spLocks noGrp="1"/>
          </p:cNvSpPr>
          <p:nvPr>
            <p:ph type="sldNum" sz="quarter" idx="12"/>
          </p:nvPr>
        </p:nvSpPr>
        <p:spPr/>
        <p:txBody>
          <a:bodyPr/>
          <a:lstStyle/>
          <a:p>
            <a:fld id="{239F4BFF-D0B2-447F-8851-E99F22C0E7D2}" type="slidenum">
              <a:rPr lang="zh-TW" altLang="en-US" smtClean="0"/>
              <a:t>58</a:t>
            </a:fld>
            <a:endParaRPr lang="zh-TW" altLang="en-US"/>
          </a:p>
        </p:txBody>
      </p:sp>
    </p:spTree>
    <p:extLst>
      <p:ext uri="{BB962C8B-B14F-4D97-AF65-F5344CB8AC3E}">
        <p14:creationId xmlns:p14="http://schemas.microsoft.com/office/powerpoint/2010/main" val="344676852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D2DF89E-676E-4B51-9B82-4E2C48430F57}"/>
              </a:ext>
            </a:extLst>
          </p:cNvPr>
          <p:cNvSpPr>
            <a:spLocks noGrp="1"/>
          </p:cNvSpPr>
          <p:nvPr>
            <p:ph type="title"/>
          </p:nvPr>
        </p:nvSpPr>
        <p:spPr/>
        <p:txBody>
          <a:bodyPr/>
          <a:lstStyle/>
          <a:p>
            <a:r>
              <a:rPr lang="zh-TW" altLang="en-US" dirty="0"/>
              <a:t>學習策略與認知負荷的關聯性</a:t>
            </a:r>
          </a:p>
        </p:txBody>
      </p:sp>
      <p:sp>
        <p:nvSpPr>
          <p:cNvPr id="3" name="內容版面配置區 2">
            <a:extLst>
              <a:ext uri="{FF2B5EF4-FFF2-40B4-BE49-F238E27FC236}">
                <a16:creationId xmlns:a16="http://schemas.microsoft.com/office/drawing/2014/main" id="{D27F446B-146B-4B85-BE89-D5A442B19737}"/>
              </a:ext>
            </a:extLst>
          </p:cNvPr>
          <p:cNvSpPr>
            <a:spLocks noGrp="1"/>
          </p:cNvSpPr>
          <p:nvPr>
            <p:ph idx="1"/>
          </p:nvPr>
        </p:nvSpPr>
        <p:spPr/>
        <p:txBody>
          <a:bodyPr/>
          <a:lstStyle/>
          <a:p>
            <a:r>
              <a:rPr lang="zh-TW" altLang="en-US" dirty="0"/>
              <a:t>如下表所示，</a:t>
            </a:r>
            <a:r>
              <a:rPr lang="zh-TW" altLang="en-US" dirty="0">
                <a:solidFill>
                  <a:srgbClr val="FF0000"/>
                </a:solidFill>
              </a:rPr>
              <a:t>學習策略四與心智負荷有顯著的正相關</a:t>
            </a:r>
            <a:r>
              <a:rPr lang="zh-TW" altLang="en-US" dirty="0"/>
              <a:t>，為了進一步了解學生在學習策略四是如何影響心智負荷，我們檢驗三個代表序列與心智負荷的相關性</a:t>
            </a:r>
          </a:p>
        </p:txBody>
      </p:sp>
      <p:sp>
        <p:nvSpPr>
          <p:cNvPr id="4" name="投影片編號版面配置區 3">
            <a:extLst>
              <a:ext uri="{FF2B5EF4-FFF2-40B4-BE49-F238E27FC236}">
                <a16:creationId xmlns:a16="http://schemas.microsoft.com/office/drawing/2014/main" id="{69588C11-B3A3-4E31-A206-492622A343DB}"/>
              </a:ext>
            </a:extLst>
          </p:cNvPr>
          <p:cNvSpPr>
            <a:spLocks noGrp="1"/>
          </p:cNvSpPr>
          <p:nvPr>
            <p:ph type="sldNum" sz="quarter" idx="12"/>
          </p:nvPr>
        </p:nvSpPr>
        <p:spPr/>
        <p:txBody>
          <a:bodyPr/>
          <a:lstStyle/>
          <a:p>
            <a:fld id="{239F4BFF-D0B2-447F-8851-E99F22C0E7D2}" type="slidenum">
              <a:rPr lang="zh-TW" altLang="en-US" smtClean="0"/>
              <a:t>59</a:t>
            </a:fld>
            <a:endParaRPr lang="zh-TW" altLang="en-US"/>
          </a:p>
        </p:txBody>
      </p:sp>
      <p:graphicFrame>
        <p:nvGraphicFramePr>
          <p:cNvPr id="6" name="表格 5">
            <a:extLst>
              <a:ext uri="{FF2B5EF4-FFF2-40B4-BE49-F238E27FC236}">
                <a16:creationId xmlns:a16="http://schemas.microsoft.com/office/drawing/2014/main" id="{4B6EB654-934A-4484-8C07-E0F06AED8A40}"/>
              </a:ext>
            </a:extLst>
          </p:cNvPr>
          <p:cNvGraphicFramePr>
            <a:graphicFrameLocks/>
          </p:cNvGraphicFramePr>
          <p:nvPr>
            <p:extLst>
              <p:ext uri="{D42A27DB-BD31-4B8C-83A1-F6EECF244321}">
                <p14:modId xmlns:p14="http://schemas.microsoft.com/office/powerpoint/2010/main" val="121079783"/>
              </p:ext>
            </p:extLst>
          </p:nvPr>
        </p:nvGraphicFramePr>
        <p:xfrm>
          <a:off x="2599733" y="3302953"/>
          <a:ext cx="6412230" cy="3235960"/>
        </p:xfrm>
        <a:graphic>
          <a:graphicData uri="http://schemas.openxmlformats.org/drawingml/2006/table">
            <a:tbl>
              <a:tblPr firstRow="1" bandRow="1">
                <a:tableStyleId>{2D5ABB26-0587-4C30-8999-92F81FD0307C}</a:tableStyleId>
              </a:tblPr>
              <a:tblGrid>
                <a:gridCol w="1154430">
                  <a:extLst>
                    <a:ext uri="{9D8B030D-6E8A-4147-A177-3AD203B41FA5}">
                      <a16:colId xmlns:a16="http://schemas.microsoft.com/office/drawing/2014/main" val="3846809771"/>
                    </a:ext>
                  </a:extLst>
                </a:gridCol>
                <a:gridCol w="1752600">
                  <a:extLst>
                    <a:ext uri="{9D8B030D-6E8A-4147-A177-3AD203B41FA5}">
                      <a16:colId xmlns:a16="http://schemas.microsoft.com/office/drawing/2014/main" val="1365992100"/>
                    </a:ext>
                  </a:extLst>
                </a:gridCol>
                <a:gridCol w="1752600">
                  <a:extLst>
                    <a:ext uri="{9D8B030D-6E8A-4147-A177-3AD203B41FA5}">
                      <a16:colId xmlns:a16="http://schemas.microsoft.com/office/drawing/2014/main" val="291392491"/>
                    </a:ext>
                  </a:extLst>
                </a:gridCol>
                <a:gridCol w="1752600">
                  <a:extLst>
                    <a:ext uri="{9D8B030D-6E8A-4147-A177-3AD203B41FA5}">
                      <a16:colId xmlns:a16="http://schemas.microsoft.com/office/drawing/2014/main" val="2223837761"/>
                    </a:ext>
                  </a:extLst>
                </a:gridCol>
              </a:tblGrid>
              <a:tr h="370840">
                <a:tc gridSpan="2">
                  <a:txBody>
                    <a:bodyPr/>
                    <a:lstStyle/>
                    <a:p>
                      <a:endParaRPr lang="zh-TW" altLang="en-US" dirty="0">
                        <a:latin typeface="+mn-lt"/>
                        <a:ea typeface="+mj-e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zh-TW"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r>
                        <a:rPr lang="zh-TW" altLang="en-US" dirty="0">
                          <a:latin typeface="+mn-lt"/>
                          <a:ea typeface="+mj-ea"/>
                        </a:rPr>
                        <a:t>認知負荷</a:t>
                      </a:r>
                      <a:r>
                        <a:rPr lang="en-US" altLang="zh-TW" dirty="0">
                          <a:latin typeface="+mn-lt"/>
                          <a:ea typeface="+mj-ea"/>
                        </a:rPr>
                        <a:t>(</a:t>
                      </a:r>
                      <a:r>
                        <a:rPr lang="en-US" altLang="zh-TW" sz="1800" kern="1200" dirty="0">
                          <a:solidFill>
                            <a:schemeClr val="tx1"/>
                          </a:solidFill>
                          <a:effectLst/>
                          <a:latin typeface="+mn-lt"/>
                          <a:ea typeface="+mj-ea"/>
                          <a:cs typeface="+mn-cs"/>
                        </a:rPr>
                        <a:t>Cognitive load</a:t>
                      </a:r>
                      <a:r>
                        <a:rPr lang="en-US" altLang="zh-TW" dirty="0">
                          <a:latin typeface="+mn-lt"/>
                          <a:ea typeface="+mj-ea"/>
                        </a:rPr>
                        <a:t>)</a:t>
                      </a:r>
                      <a:endParaRPr lang="zh-TW" altLang="en-US" dirty="0">
                        <a:latin typeface="+mn-lt"/>
                        <a:ea typeface="+mj-e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zh-TW"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78732860"/>
                  </a:ext>
                </a:extLst>
              </a:tr>
              <a:tr h="370840">
                <a:tc gridSpan="2">
                  <a:txBody>
                    <a:bodyPr/>
                    <a:lstStyle/>
                    <a:p>
                      <a:endParaRPr lang="zh-TW" altLang="en-US" dirty="0">
                        <a:latin typeface="+mn-lt"/>
                        <a:ea typeface="+mj-e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zh-TW"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zh-TW" altLang="zh-TW" sz="1800" kern="1200" dirty="0">
                          <a:solidFill>
                            <a:schemeClr val="tx1"/>
                          </a:solidFill>
                          <a:effectLst/>
                          <a:latin typeface="+mn-lt"/>
                          <a:ea typeface="+mj-ea"/>
                          <a:cs typeface="+mn-cs"/>
                        </a:rPr>
                        <a:t>心智負荷</a:t>
                      </a:r>
                      <a:r>
                        <a:rPr lang="en-US" altLang="zh-TW" sz="1800" kern="1200" dirty="0">
                          <a:solidFill>
                            <a:schemeClr val="tx1"/>
                          </a:solidFill>
                          <a:effectLst/>
                          <a:latin typeface="+mn-lt"/>
                          <a:ea typeface="+mj-ea"/>
                          <a:cs typeface="+mn-cs"/>
                        </a:rPr>
                        <a:t>(Mental load)</a:t>
                      </a:r>
                      <a:endParaRPr lang="zh-TW" altLang="en-US" dirty="0">
                        <a:latin typeface="+mn-lt"/>
                        <a:ea typeface="+mj-e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zh-TW" altLang="zh-TW" sz="1800" kern="1200" dirty="0">
                          <a:solidFill>
                            <a:schemeClr val="tx1"/>
                          </a:solidFill>
                          <a:effectLst/>
                          <a:latin typeface="+mn-lt"/>
                          <a:ea typeface="+mj-ea"/>
                          <a:cs typeface="+mn-cs"/>
                        </a:rPr>
                        <a:t>心智努力</a:t>
                      </a:r>
                      <a:r>
                        <a:rPr lang="en-US" altLang="zh-TW" sz="1800" kern="1200" dirty="0">
                          <a:solidFill>
                            <a:schemeClr val="tx1"/>
                          </a:solidFill>
                          <a:effectLst/>
                          <a:latin typeface="+mn-lt"/>
                          <a:ea typeface="+mj-ea"/>
                          <a:cs typeface="+mn-cs"/>
                        </a:rPr>
                        <a:t>(Mental effort)</a:t>
                      </a:r>
                      <a:endParaRPr lang="zh-TW" altLang="en-US" dirty="0">
                        <a:latin typeface="+mn-lt"/>
                        <a:ea typeface="+mj-e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8868219"/>
                  </a:ext>
                </a:extLst>
              </a:tr>
              <a:tr h="370840">
                <a:tc rowSpan="5">
                  <a:txBody>
                    <a:bodyPr/>
                    <a:lstStyle/>
                    <a:p>
                      <a:r>
                        <a:rPr lang="zh-TW" altLang="en-US" dirty="0">
                          <a:latin typeface="+mn-lt"/>
                          <a:ea typeface="+mj-ea"/>
                        </a:rPr>
                        <a:t>學習策略</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dirty="0">
                          <a:latin typeface="+mn-lt"/>
                          <a:ea typeface="+mj-ea"/>
                        </a:rPr>
                        <a:t>學習策略一</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altLang="zh-TW" dirty="0">
                          <a:latin typeface="+mn-lt"/>
                          <a:ea typeface="+mj-ea"/>
                        </a:rPr>
                        <a:t>-0.1</a:t>
                      </a:r>
                      <a:endParaRPr lang="zh-TW" altLang="en-US" dirty="0">
                        <a:latin typeface="+mn-lt"/>
                        <a:ea typeface="+mj-e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altLang="zh-TW" dirty="0">
                          <a:latin typeface="+mn-lt"/>
                          <a:ea typeface="+mj-ea"/>
                        </a:rPr>
                        <a:t>-0.08</a:t>
                      </a:r>
                      <a:endParaRPr lang="zh-TW" altLang="en-US" dirty="0">
                        <a:latin typeface="+mn-lt"/>
                        <a:ea typeface="+mj-e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25759830"/>
                  </a:ext>
                </a:extLst>
              </a:tr>
              <a:tr h="370840">
                <a:tc vMerge="1">
                  <a:txBody>
                    <a:bodyPr/>
                    <a:lstStyle/>
                    <a:p>
                      <a:endParaRPr lang="zh-TW"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dirty="0">
                          <a:latin typeface="+mn-lt"/>
                          <a:ea typeface="+mj-ea"/>
                        </a:rPr>
                        <a:t>學習策略二</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altLang="zh-TW" dirty="0">
                          <a:latin typeface="+mn-lt"/>
                          <a:ea typeface="+mj-ea"/>
                        </a:rPr>
                        <a:t>-0.2</a:t>
                      </a:r>
                      <a:endParaRPr lang="zh-TW" altLang="en-US" dirty="0">
                        <a:latin typeface="+mn-lt"/>
                        <a:ea typeface="+mj-e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altLang="zh-TW" dirty="0">
                          <a:latin typeface="+mn-lt"/>
                          <a:ea typeface="+mj-ea"/>
                        </a:rPr>
                        <a:t>-0.16</a:t>
                      </a:r>
                      <a:endParaRPr lang="zh-TW" altLang="en-US" dirty="0">
                        <a:latin typeface="+mn-lt"/>
                        <a:ea typeface="+mj-e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21050860"/>
                  </a:ext>
                </a:extLst>
              </a:tr>
              <a:tr h="370840">
                <a:tc vMerge="1">
                  <a:txBody>
                    <a:bodyPr/>
                    <a:lstStyle/>
                    <a:p>
                      <a:endParaRPr lang="zh-TW"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dirty="0">
                          <a:latin typeface="+mn-lt"/>
                          <a:ea typeface="+mj-ea"/>
                        </a:rPr>
                        <a:t>學習策略三</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altLang="zh-TW" dirty="0">
                          <a:latin typeface="+mn-lt"/>
                          <a:ea typeface="+mj-ea"/>
                        </a:rPr>
                        <a:t>-0.04</a:t>
                      </a:r>
                      <a:endParaRPr lang="zh-TW" altLang="en-US" dirty="0">
                        <a:latin typeface="+mn-lt"/>
                        <a:ea typeface="+mj-e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altLang="zh-TW" dirty="0">
                          <a:latin typeface="+mn-lt"/>
                          <a:ea typeface="+mj-ea"/>
                        </a:rPr>
                        <a:t>-0.09</a:t>
                      </a:r>
                      <a:endParaRPr lang="zh-TW" altLang="en-US" dirty="0">
                        <a:latin typeface="+mn-lt"/>
                        <a:ea typeface="+mj-e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59671630"/>
                  </a:ext>
                </a:extLst>
              </a:tr>
              <a:tr h="370840">
                <a:tc vMerge="1">
                  <a:txBody>
                    <a:bodyPr/>
                    <a:lstStyle/>
                    <a:p>
                      <a:endParaRPr lang="zh-TW" alt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dirty="0">
                          <a:latin typeface="+mn-lt"/>
                          <a:ea typeface="+mj-ea"/>
                        </a:rPr>
                        <a:t>學習策略四</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altLang="zh-TW" dirty="0">
                          <a:solidFill>
                            <a:srgbClr val="FF0000"/>
                          </a:solidFill>
                          <a:latin typeface="+mn-lt"/>
                          <a:ea typeface="+mj-ea"/>
                        </a:rPr>
                        <a:t>0.22*</a:t>
                      </a:r>
                      <a:endParaRPr lang="zh-TW" altLang="en-US" dirty="0">
                        <a:solidFill>
                          <a:srgbClr val="FF0000"/>
                        </a:solidFill>
                        <a:latin typeface="+mn-lt"/>
                        <a:ea typeface="+mj-e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altLang="zh-TW" dirty="0">
                          <a:latin typeface="+mn-lt"/>
                          <a:ea typeface="+mj-ea"/>
                        </a:rPr>
                        <a:t>0.17</a:t>
                      </a:r>
                      <a:endParaRPr lang="zh-TW" altLang="en-US" dirty="0">
                        <a:latin typeface="+mn-lt"/>
                        <a:ea typeface="+mj-e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96358770"/>
                  </a:ext>
                </a:extLst>
              </a:tr>
              <a:tr h="370840">
                <a:tc vMerge="1">
                  <a:txBody>
                    <a:bodyPr/>
                    <a:lstStyle/>
                    <a:p>
                      <a:endParaRPr lang="zh-TW"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dirty="0">
                          <a:latin typeface="+mn-lt"/>
                          <a:ea typeface="+mj-ea"/>
                        </a:rPr>
                        <a:t>學習策略五</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altLang="zh-TW" dirty="0">
                          <a:latin typeface="+mn-lt"/>
                          <a:ea typeface="+mj-ea"/>
                        </a:rPr>
                        <a:t>-0.08</a:t>
                      </a:r>
                      <a:endParaRPr lang="zh-TW" altLang="en-US" dirty="0">
                        <a:latin typeface="+mn-lt"/>
                        <a:ea typeface="+mj-e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altLang="zh-TW" dirty="0">
                          <a:latin typeface="+mn-lt"/>
                          <a:ea typeface="+mj-ea"/>
                        </a:rPr>
                        <a:t>-0.01</a:t>
                      </a:r>
                      <a:endParaRPr lang="zh-TW" altLang="en-US" dirty="0">
                        <a:latin typeface="+mn-lt"/>
                        <a:ea typeface="+mj-ea"/>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20040301"/>
                  </a:ext>
                </a:extLst>
              </a:tr>
              <a:tr h="370840">
                <a:tc gridSpan="4">
                  <a:txBody>
                    <a:bodyPr/>
                    <a:lstStyle/>
                    <a:p>
                      <a:r>
                        <a:rPr lang="en-US" altLang="zh-TW" i="1" dirty="0">
                          <a:latin typeface="+mn-lt"/>
                          <a:ea typeface="+mj-ea"/>
                        </a:rPr>
                        <a:t>Note:*p&lt;.05, **p&lt;.01, ***p&lt;.001</a:t>
                      </a:r>
                      <a:endParaRPr lang="zh-TW" altLang="en-US" i="1" dirty="0">
                        <a:latin typeface="+mn-lt"/>
                        <a:ea typeface="+mj-ea"/>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TW"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TW"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TW"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27525065"/>
                  </a:ext>
                </a:extLst>
              </a:tr>
            </a:tbl>
          </a:graphicData>
        </a:graphic>
      </p:graphicFrame>
    </p:spTree>
    <p:extLst>
      <p:ext uri="{BB962C8B-B14F-4D97-AF65-F5344CB8AC3E}">
        <p14:creationId xmlns:p14="http://schemas.microsoft.com/office/powerpoint/2010/main" val="330462140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4067230-9BB5-4299-9F2C-36718870AFB0}"/>
              </a:ext>
            </a:extLst>
          </p:cNvPr>
          <p:cNvSpPr>
            <a:spLocks noGrp="1"/>
          </p:cNvSpPr>
          <p:nvPr>
            <p:ph type="title"/>
          </p:nvPr>
        </p:nvSpPr>
        <p:spPr/>
        <p:txBody>
          <a:bodyPr/>
          <a:lstStyle/>
          <a:p>
            <a:r>
              <a:rPr lang="zh-TW" altLang="en-US" dirty="0"/>
              <a:t>學習策略四中代表序列與認知負荷的關聯性</a:t>
            </a:r>
          </a:p>
        </p:txBody>
      </p:sp>
      <p:sp>
        <p:nvSpPr>
          <p:cNvPr id="4" name="投影片編號版面配置區 3">
            <a:extLst>
              <a:ext uri="{FF2B5EF4-FFF2-40B4-BE49-F238E27FC236}">
                <a16:creationId xmlns:a16="http://schemas.microsoft.com/office/drawing/2014/main" id="{ACE78249-0067-40C4-8031-A2EEDFDB85E8}"/>
              </a:ext>
            </a:extLst>
          </p:cNvPr>
          <p:cNvSpPr>
            <a:spLocks noGrp="1"/>
          </p:cNvSpPr>
          <p:nvPr>
            <p:ph type="sldNum" sz="quarter" idx="12"/>
          </p:nvPr>
        </p:nvSpPr>
        <p:spPr/>
        <p:txBody>
          <a:bodyPr/>
          <a:lstStyle/>
          <a:p>
            <a:fld id="{239F4BFF-D0B2-447F-8851-E99F22C0E7D2}" type="slidenum">
              <a:rPr lang="zh-TW" altLang="en-US" smtClean="0"/>
              <a:t>60</a:t>
            </a:fld>
            <a:endParaRPr lang="zh-TW" altLang="en-US" dirty="0"/>
          </a:p>
        </p:txBody>
      </p:sp>
      <p:graphicFrame>
        <p:nvGraphicFramePr>
          <p:cNvPr id="6" name="內容版面配置區 4">
            <a:extLst>
              <a:ext uri="{FF2B5EF4-FFF2-40B4-BE49-F238E27FC236}">
                <a16:creationId xmlns:a16="http://schemas.microsoft.com/office/drawing/2014/main" id="{249CE932-8E85-4355-8B53-FAB187CA3AEE}"/>
              </a:ext>
            </a:extLst>
          </p:cNvPr>
          <p:cNvGraphicFramePr>
            <a:graphicFrameLocks/>
          </p:cNvGraphicFramePr>
          <p:nvPr>
            <p:extLst>
              <p:ext uri="{D42A27DB-BD31-4B8C-83A1-F6EECF244321}">
                <p14:modId xmlns:p14="http://schemas.microsoft.com/office/powerpoint/2010/main" val="1656752501"/>
              </p:ext>
            </p:extLst>
          </p:nvPr>
        </p:nvGraphicFramePr>
        <p:xfrm>
          <a:off x="-1" y="5062194"/>
          <a:ext cx="7107812" cy="1799312"/>
        </p:xfrm>
        <a:graphic>
          <a:graphicData uri="http://schemas.openxmlformats.org/drawingml/2006/table">
            <a:tbl>
              <a:tblPr/>
              <a:tblGrid>
                <a:gridCol w="1197946">
                  <a:extLst>
                    <a:ext uri="{9D8B030D-6E8A-4147-A177-3AD203B41FA5}">
                      <a16:colId xmlns:a16="http://schemas.microsoft.com/office/drawing/2014/main" val="2011609077"/>
                    </a:ext>
                  </a:extLst>
                </a:gridCol>
                <a:gridCol w="1197946">
                  <a:extLst>
                    <a:ext uri="{9D8B030D-6E8A-4147-A177-3AD203B41FA5}">
                      <a16:colId xmlns:a16="http://schemas.microsoft.com/office/drawing/2014/main" val="3020678290"/>
                    </a:ext>
                  </a:extLst>
                </a:gridCol>
                <a:gridCol w="1570640">
                  <a:extLst>
                    <a:ext uri="{9D8B030D-6E8A-4147-A177-3AD203B41FA5}">
                      <a16:colId xmlns:a16="http://schemas.microsoft.com/office/drawing/2014/main" val="567681107"/>
                    </a:ext>
                  </a:extLst>
                </a:gridCol>
                <a:gridCol w="1570640">
                  <a:extLst>
                    <a:ext uri="{9D8B030D-6E8A-4147-A177-3AD203B41FA5}">
                      <a16:colId xmlns:a16="http://schemas.microsoft.com/office/drawing/2014/main" val="2529728703"/>
                    </a:ext>
                  </a:extLst>
                </a:gridCol>
                <a:gridCol w="1570640">
                  <a:extLst>
                    <a:ext uri="{9D8B030D-6E8A-4147-A177-3AD203B41FA5}">
                      <a16:colId xmlns:a16="http://schemas.microsoft.com/office/drawing/2014/main" val="3337471535"/>
                    </a:ext>
                  </a:extLst>
                </a:gridCol>
              </a:tblGrid>
              <a:tr h="307374">
                <a:tc>
                  <a:txBody>
                    <a:bodyPr/>
                    <a:lstStyle/>
                    <a:p>
                      <a:pPr algn="ctr" rtl="0" fontAlgn="t">
                        <a:spcBef>
                          <a:spcPts val="1200"/>
                        </a:spcBef>
                        <a:spcAft>
                          <a:spcPts val="1200"/>
                        </a:spcAft>
                      </a:pPr>
                      <a:r>
                        <a:rPr lang="zh-TW" altLang="en-US" sz="1200" b="0" i="0" u="none" strike="noStrike">
                          <a:solidFill>
                            <a:srgbClr val="000000"/>
                          </a:solidFill>
                          <a:effectLst/>
                          <a:latin typeface="Arial" panose="020B0604020202020204" pitchFamily="34" charset="0"/>
                        </a:rPr>
                        <a:t>代表序列</a:t>
                      </a:r>
                      <a:endParaRPr lang="zh-TW" altLang="en-US" sz="1200">
                        <a:effectLst/>
                      </a:endParaRPr>
                    </a:p>
                  </a:txBody>
                  <a:tcPr marL="12700" marR="12700" marT="63500" marB="635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1200"/>
                        </a:spcBef>
                        <a:spcAft>
                          <a:spcPts val="1200"/>
                        </a:spcAft>
                      </a:pPr>
                      <a:r>
                        <a:rPr lang="zh-TW" altLang="en-US" sz="1200" b="0" i="0" u="none" strike="noStrike">
                          <a:solidFill>
                            <a:srgbClr val="000000"/>
                          </a:solidFill>
                          <a:effectLst/>
                          <a:latin typeface="Arial" panose="020B0604020202020204" pitchFamily="34" charset="0"/>
                        </a:rPr>
                        <a:t>序列長度</a:t>
                      </a:r>
                      <a:endParaRPr lang="zh-TW" altLang="en-US" sz="1200">
                        <a:effectLst/>
                      </a:endParaRPr>
                    </a:p>
                  </a:txBody>
                  <a:tcPr marL="12700" marR="12700" marT="63500" marB="635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zh-TW" altLang="en-US" sz="1200" b="0" i="0" u="none" strike="noStrike">
                          <a:solidFill>
                            <a:srgbClr val="000000"/>
                          </a:solidFill>
                          <a:effectLst/>
                          <a:latin typeface="Arial" panose="020B0604020202020204" pitchFamily="34" charset="0"/>
                        </a:rPr>
                        <a:t>動作</a:t>
                      </a:r>
                      <a:r>
                        <a:rPr lang="en-US" altLang="zh-TW" sz="1200" b="0" i="0" u="none" strike="noStrike">
                          <a:solidFill>
                            <a:srgbClr val="000000"/>
                          </a:solidFill>
                          <a:effectLst/>
                          <a:latin typeface="Arial" panose="020B0604020202020204" pitchFamily="34" charset="0"/>
                        </a:rPr>
                        <a:t>1</a:t>
                      </a:r>
                      <a:endParaRPr lang="zh-TW" altLang="en-US" sz="1200">
                        <a:effectLst/>
                      </a:endParaRPr>
                    </a:p>
                  </a:txBody>
                  <a:tcPr marL="12700" marR="12700" marT="63500" marB="635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zh-TW" altLang="en-US" sz="1200" b="0" i="0" u="none" strike="noStrike" dirty="0">
                          <a:solidFill>
                            <a:srgbClr val="000000"/>
                          </a:solidFill>
                          <a:effectLst/>
                          <a:latin typeface="Arial" panose="020B0604020202020204" pitchFamily="34" charset="0"/>
                        </a:rPr>
                        <a:t>動作</a:t>
                      </a:r>
                      <a:r>
                        <a:rPr lang="en-US" altLang="zh-TW" sz="1200" b="0" i="0" u="none" strike="noStrike" dirty="0">
                          <a:solidFill>
                            <a:srgbClr val="000000"/>
                          </a:solidFill>
                          <a:effectLst/>
                          <a:latin typeface="Arial" panose="020B0604020202020204" pitchFamily="34" charset="0"/>
                        </a:rPr>
                        <a:t>2</a:t>
                      </a:r>
                      <a:endParaRPr lang="zh-TW" altLang="en-US" sz="1200" dirty="0">
                        <a:effectLst/>
                      </a:endParaRPr>
                    </a:p>
                  </a:txBody>
                  <a:tcPr marL="12700" marR="12700" marT="63500" marB="635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1200"/>
                        </a:spcBef>
                        <a:spcAft>
                          <a:spcPts val="1200"/>
                        </a:spcAft>
                      </a:pPr>
                      <a:r>
                        <a:rPr lang="zh-TW" altLang="en-US" sz="1200" b="0" i="0" u="none" strike="noStrike">
                          <a:solidFill>
                            <a:srgbClr val="000000"/>
                          </a:solidFill>
                          <a:effectLst/>
                          <a:latin typeface="Arial" panose="020B0604020202020204" pitchFamily="34" charset="0"/>
                        </a:rPr>
                        <a:t>動作</a:t>
                      </a:r>
                      <a:r>
                        <a:rPr lang="en-US" altLang="zh-TW" sz="1200" b="0" i="0" u="none" strike="noStrike">
                          <a:solidFill>
                            <a:srgbClr val="000000"/>
                          </a:solidFill>
                          <a:effectLst/>
                          <a:latin typeface="Arial" panose="020B0604020202020204" pitchFamily="34" charset="0"/>
                        </a:rPr>
                        <a:t>3</a:t>
                      </a:r>
                      <a:endParaRPr lang="zh-TW" altLang="en-US" sz="1200">
                        <a:effectLst/>
                      </a:endParaRPr>
                    </a:p>
                  </a:txBody>
                  <a:tcPr marL="12700" marR="12700" marT="63500" marB="635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10148691"/>
                  </a:ext>
                </a:extLst>
              </a:tr>
              <a:tr h="420336">
                <a:tc>
                  <a:txBody>
                    <a:bodyPr/>
                    <a:lstStyle/>
                    <a:p>
                      <a:pPr algn="ctr" rtl="0" fontAlgn="t">
                        <a:spcBef>
                          <a:spcPts val="1200"/>
                        </a:spcBef>
                        <a:spcAft>
                          <a:spcPts val="1200"/>
                        </a:spcAft>
                      </a:pPr>
                      <a:r>
                        <a:rPr lang="en-US" altLang="zh-TW" sz="1200" b="0" i="0" u="none" strike="noStrike">
                          <a:solidFill>
                            <a:srgbClr val="000000"/>
                          </a:solidFill>
                          <a:effectLst/>
                          <a:latin typeface="Arial" panose="020B0604020202020204" pitchFamily="34" charset="0"/>
                        </a:rPr>
                        <a:t>1</a:t>
                      </a:r>
                      <a:endParaRPr lang="zh-TW" altLang="en-US" sz="1200">
                        <a:effectLst/>
                      </a:endParaRPr>
                    </a:p>
                  </a:txBody>
                  <a:tcPr marL="12700" marR="12700" marT="63500" marB="635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1200"/>
                        </a:spcBef>
                        <a:spcAft>
                          <a:spcPts val="1200"/>
                        </a:spcAft>
                      </a:pPr>
                      <a:r>
                        <a:rPr lang="en-US" altLang="zh-TW" sz="1200" b="0" i="0" u="none" strike="noStrike">
                          <a:solidFill>
                            <a:srgbClr val="000000"/>
                          </a:solidFill>
                          <a:effectLst/>
                          <a:latin typeface="Arial" panose="020B0604020202020204" pitchFamily="34" charset="0"/>
                        </a:rPr>
                        <a:t>1</a:t>
                      </a:r>
                      <a:endParaRPr lang="zh-TW" altLang="en-US" sz="1200">
                        <a:effectLst/>
                      </a:endParaRPr>
                    </a:p>
                  </a:txBody>
                  <a:tcPr marL="12700" marR="12700" marT="63500" marB="635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zh-TW" altLang="en-US" sz="1200" b="0" i="0" u="none" strike="noStrike">
                          <a:solidFill>
                            <a:srgbClr val="000000"/>
                          </a:solidFill>
                          <a:effectLst/>
                          <a:latin typeface="Arial" panose="020B0604020202020204" pitchFamily="34" charset="0"/>
                        </a:rPr>
                        <a:t>考古題</a:t>
                      </a:r>
                      <a:endParaRPr lang="zh-TW" altLang="en-US" sz="1200">
                        <a:effectLst/>
                      </a:endParaRPr>
                    </a:p>
                  </a:txBody>
                  <a:tcPr marL="12700" marR="12700" marT="63500" marB="635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200" b="0" i="0" u="none" strike="noStrike">
                          <a:solidFill>
                            <a:srgbClr val="000000"/>
                          </a:solidFill>
                          <a:effectLst/>
                          <a:latin typeface="Arial" panose="020B0604020202020204" pitchFamily="34" charset="0"/>
                        </a:rPr>
                        <a:t>X</a:t>
                      </a:r>
                      <a:endParaRPr lang="en-US" sz="1200">
                        <a:effectLst/>
                      </a:endParaRPr>
                    </a:p>
                  </a:txBody>
                  <a:tcPr marL="12700" marR="12700" marT="63500" marB="635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1200"/>
                        </a:spcBef>
                        <a:spcAft>
                          <a:spcPts val="1200"/>
                        </a:spcAft>
                      </a:pPr>
                      <a:r>
                        <a:rPr lang="en-US" sz="1200" b="0" i="0" u="none" strike="noStrike">
                          <a:solidFill>
                            <a:srgbClr val="000000"/>
                          </a:solidFill>
                          <a:effectLst/>
                          <a:latin typeface="Arial" panose="020B0604020202020204" pitchFamily="34" charset="0"/>
                        </a:rPr>
                        <a:t>X</a:t>
                      </a:r>
                      <a:endParaRPr lang="en-US" sz="1200">
                        <a:effectLst/>
                      </a:endParaRPr>
                    </a:p>
                  </a:txBody>
                  <a:tcPr marL="12700" marR="12700" marT="63500" marB="635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51174402"/>
                  </a:ext>
                </a:extLst>
              </a:tr>
              <a:tr h="488775">
                <a:tc>
                  <a:txBody>
                    <a:bodyPr/>
                    <a:lstStyle/>
                    <a:p>
                      <a:pPr algn="ctr" rtl="0" fontAlgn="t">
                        <a:spcBef>
                          <a:spcPts val="1200"/>
                        </a:spcBef>
                        <a:spcAft>
                          <a:spcPts val="1200"/>
                        </a:spcAft>
                      </a:pPr>
                      <a:r>
                        <a:rPr lang="en-US" altLang="zh-TW" sz="1200" b="0" i="0" u="none" strike="noStrike" dirty="0">
                          <a:solidFill>
                            <a:srgbClr val="000000"/>
                          </a:solidFill>
                          <a:effectLst/>
                          <a:latin typeface="Arial" panose="020B0604020202020204" pitchFamily="34" charset="0"/>
                        </a:rPr>
                        <a:t>2</a:t>
                      </a:r>
                      <a:endParaRPr lang="zh-TW" altLang="en-US" sz="1200" dirty="0">
                        <a:effectLst/>
                      </a:endParaRPr>
                    </a:p>
                  </a:txBody>
                  <a:tcPr marL="12700" marR="12700" marT="63500" marB="635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algn="ctr" rtl="0" fontAlgn="t">
                        <a:spcBef>
                          <a:spcPts val="0"/>
                        </a:spcBef>
                        <a:spcAft>
                          <a:spcPts val="0"/>
                        </a:spcAft>
                      </a:pPr>
                      <a:r>
                        <a:rPr lang="en-US" sz="1200" b="0" i="0" u="none" strike="noStrike">
                          <a:solidFill>
                            <a:srgbClr val="000000"/>
                          </a:solidFill>
                          <a:effectLst/>
                          <a:latin typeface="Arial" panose="020B0604020202020204" pitchFamily="34" charset="0"/>
                        </a:rPr>
                        <a:t>2</a:t>
                      </a:r>
                      <a:endParaRPr lang="en-US" sz="1200">
                        <a:effectLst/>
                      </a:endParaRPr>
                    </a:p>
                    <a:p>
                      <a:pPr algn="ctr" rtl="0" fontAlgn="t">
                        <a:spcBef>
                          <a:spcPts val="0"/>
                        </a:spcBef>
                        <a:spcAft>
                          <a:spcPts val="0"/>
                        </a:spcAft>
                      </a:pPr>
                      <a:r>
                        <a:rPr lang="en-US" sz="1200" b="0" i="0" u="none" strike="noStrike">
                          <a:solidFill>
                            <a:srgbClr val="000000"/>
                          </a:solidFill>
                          <a:effectLst/>
                          <a:latin typeface="Arial" panose="020B0604020202020204" pitchFamily="34" charset="0"/>
                        </a:rPr>
                        <a:t>and over 2</a:t>
                      </a:r>
                      <a:endParaRPr lang="en-US" sz="1200">
                        <a:effectLst/>
                      </a:endParaRPr>
                    </a:p>
                  </a:txBody>
                  <a:tcPr marL="12700" marR="12700" marT="63500" marB="635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algn="ctr" rtl="0" fontAlgn="t">
                        <a:spcBef>
                          <a:spcPts val="0"/>
                        </a:spcBef>
                        <a:spcAft>
                          <a:spcPts val="0"/>
                        </a:spcAft>
                      </a:pPr>
                      <a:r>
                        <a:rPr lang="zh-TW" altLang="en-US" sz="1200" b="0" i="0" u="none" strike="noStrike">
                          <a:solidFill>
                            <a:srgbClr val="000000"/>
                          </a:solidFill>
                          <a:effectLst/>
                          <a:latin typeface="Arial" panose="020B0604020202020204" pitchFamily="34" charset="0"/>
                        </a:rPr>
                        <a:t>考古題</a:t>
                      </a:r>
                      <a:endParaRPr lang="zh-TW" altLang="en-US" sz="1200">
                        <a:effectLst/>
                      </a:endParaRPr>
                    </a:p>
                  </a:txBody>
                  <a:tcPr marL="12700" marR="12700" marT="63500" marB="635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algn="ctr" rtl="0" fontAlgn="t">
                        <a:spcBef>
                          <a:spcPts val="0"/>
                        </a:spcBef>
                        <a:spcAft>
                          <a:spcPts val="0"/>
                        </a:spcAft>
                      </a:pPr>
                      <a:r>
                        <a:rPr lang="zh-TW" altLang="en-US" sz="1200" b="0" i="0" u="none" strike="noStrike">
                          <a:solidFill>
                            <a:srgbClr val="000000"/>
                          </a:solidFill>
                          <a:effectLst/>
                          <a:latin typeface="Arial" panose="020B0604020202020204" pitchFamily="34" charset="0"/>
                        </a:rPr>
                        <a:t>完整教材錄影</a:t>
                      </a:r>
                      <a:endParaRPr lang="zh-TW" altLang="en-US" sz="1200">
                        <a:effectLst/>
                      </a:endParaRPr>
                    </a:p>
                  </a:txBody>
                  <a:tcPr marL="12700" marR="12700" marT="63500" marB="635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algn="ctr" rtl="0" fontAlgn="t">
                        <a:spcBef>
                          <a:spcPts val="0"/>
                        </a:spcBef>
                        <a:spcAft>
                          <a:spcPts val="0"/>
                        </a:spcAft>
                      </a:pPr>
                      <a:r>
                        <a:rPr lang="en-US" altLang="zh-TW" sz="1200" b="0" i="0" u="none" strike="noStrike" dirty="0">
                          <a:solidFill>
                            <a:srgbClr val="000000"/>
                          </a:solidFill>
                          <a:effectLst/>
                          <a:latin typeface="Arial" panose="020B0604020202020204" pitchFamily="34" charset="0"/>
                        </a:rPr>
                        <a:t>...</a:t>
                      </a:r>
                      <a:endParaRPr lang="zh-TW" altLang="en-US" sz="1200" dirty="0">
                        <a:effectLst/>
                      </a:endParaRPr>
                    </a:p>
                  </a:txBody>
                  <a:tcPr marL="12700" marR="12700" marT="63500" marB="635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2510007768"/>
                  </a:ext>
                </a:extLst>
              </a:tr>
              <a:tr h="576336">
                <a:tc>
                  <a:txBody>
                    <a:bodyPr/>
                    <a:lstStyle/>
                    <a:p>
                      <a:pPr algn="ctr" rtl="0" fontAlgn="t">
                        <a:spcBef>
                          <a:spcPts val="1200"/>
                        </a:spcBef>
                        <a:spcAft>
                          <a:spcPts val="1200"/>
                        </a:spcAft>
                      </a:pPr>
                      <a:r>
                        <a:rPr lang="en-US" altLang="zh-TW" sz="1200" b="0" i="0" u="none" strike="noStrike">
                          <a:solidFill>
                            <a:srgbClr val="000000"/>
                          </a:solidFill>
                          <a:effectLst/>
                          <a:latin typeface="Arial" panose="020B0604020202020204" pitchFamily="34" charset="0"/>
                        </a:rPr>
                        <a:t>3</a:t>
                      </a:r>
                      <a:endParaRPr lang="zh-TW" altLang="en-US" sz="1200">
                        <a:effectLst/>
                      </a:endParaRPr>
                    </a:p>
                  </a:txBody>
                  <a:tcPr marL="12700" marR="12700" marT="63500" marB="635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200" b="0" i="0" u="none" strike="noStrike" dirty="0">
                          <a:solidFill>
                            <a:srgbClr val="000000"/>
                          </a:solidFill>
                          <a:effectLst/>
                          <a:latin typeface="Arial" panose="020B0604020202020204" pitchFamily="34" charset="0"/>
                        </a:rPr>
                        <a:t>2</a:t>
                      </a:r>
                      <a:endParaRPr lang="en-US" sz="1200" dirty="0">
                        <a:effectLst/>
                      </a:endParaRPr>
                    </a:p>
                    <a:p>
                      <a:pPr algn="ctr" rtl="0" fontAlgn="t">
                        <a:spcBef>
                          <a:spcPts val="0"/>
                        </a:spcBef>
                        <a:spcAft>
                          <a:spcPts val="0"/>
                        </a:spcAft>
                      </a:pPr>
                      <a:r>
                        <a:rPr lang="en-US" sz="1200" b="0" i="0" u="none" strike="noStrike" dirty="0">
                          <a:solidFill>
                            <a:srgbClr val="000000"/>
                          </a:solidFill>
                          <a:effectLst/>
                          <a:latin typeface="Arial" panose="020B0604020202020204" pitchFamily="34" charset="0"/>
                        </a:rPr>
                        <a:t>and over 2</a:t>
                      </a:r>
                      <a:endParaRPr lang="en-US" sz="1200" dirty="0">
                        <a:effectLst/>
                      </a:endParaRPr>
                    </a:p>
                  </a:txBody>
                  <a:tcPr marL="12700" marR="12700" marT="63500" marB="635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zh-TW" altLang="en-US" sz="1200" b="0" i="0" u="none" strike="noStrike">
                          <a:solidFill>
                            <a:srgbClr val="000000"/>
                          </a:solidFill>
                          <a:effectLst/>
                          <a:latin typeface="Arial" panose="020B0604020202020204" pitchFamily="34" charset="0"/>
                        </a:rPr>
                        <a:t>考古題</a:t>
                      </a:r>
                      <a:endParaRPr lang="zh-TW" altLang="en-US" sz="1200">
                        <a:effectLst/>
                      </a:endParaRPr>
                    </a:p>
                  </a:txBody>
                  <a:tcPr marL="12700" marR="12700" marT="63500" marB="635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zh-TW" altLang="en-US" sz="1200" b="0" i="0" u="none" strike="noStrike">
                          <a:solidFill>
                            <a:srgbClr val="000000"/>
                          </a:solidFill>
                          <a:effectLst/>
                          <a:latin typeface="Arial" panose="020B0604020202020204" pitchFamily="34" charset="0"/>
                        </a:rPr>
                        <a:t>完整投影片</a:t>
                      </a:r>
                      <a:endParaRPr lang="zh-TW" altLang="en-US" sz="1200">
                        <a:effectLst/>
                      </a:endParaRPr>
                    </a:p>
                  </a:txBody>
                  <a:tcPr marL="12700" marR="12700" marT="63500" marB="635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altLang="zh-TW" sz="1200" b="0" i="0" u="none" strike="noStrike" dirty="0">
                          <a:solidFill>
                            <a:srgbClr val="000000"/>
                          </a:solidFill>
                          <a:effectLst/>
                          <a:latin typeface="Arial" panose="020B0604020202020204" pitchFamily="34" charset="0"/>
                        </a:rPr>
                        <a:t>...</a:t>
                      </a:r>
                      <a:endParaRPr lang="zh-TW" altLang="en-US" sz="1200" dirty="0">
                        <a:effectLst/>
                      </a:endParaRPr>
                    </a:p>
                  </a:txBody>
                  <a:tcPr marL="12700" marR="12700" marT="63500" marB="635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15946911"/>
                  </a:ext>
                </a:extLst>
              </a:tr>
            </a:tbl>
          </a:graphicData>
        </a:graphic>
      </p:graphicFrame>
      <p:sp>
        <p:nvSpPr>
          <p:cNvPr id="5" name="矩形 4">
            <a:extLst>
              <a:ext uri="{FF2B5EF4-FFF2-40B4-BE49-F238E27FC236}">
                <a16:creationId xmlns:a16="http://schemas.microsoft.com/office/drawing/2014/main" id="{D943D2CE-B0F4-450A-920A-D42D61CADE50}"/>
              </a:ext>
            </a:extLst>
          </p:cNvPr>
          <p:cNvSpPr/>
          <p:nvPr/>
        </p:nvSpPr>
        <p:spPr>
          <a:xfrm>
            <a:off x="6202837" y="2360778"/>
            <a:ext cx="5989163" cy="2031325"/>
          </a:xfrm>
          <a:prstGeom prst="rect">
            <a:avLst/>
          </a:prstGeom>
        </p:spPr>
        <p:txBody>
          <a:bodyPr wrap="square">
            <a:spAutoFit/>
          </a:bodyPr>
          <a:lstStyle/>
          <a:p>
            <a:r>
              <a:rPr lang="zh-TW" altLang="en-US" dirty="0">
                <a:solidFill>
                  <a:srgbClr val="000000"/>
                </a:solidFill>
                <a:ea typeface="+mj-ea"/>
              </a:rPr>
              <a:t>心智負荷與學習策略四中的代表序列</a:t>
            </a:r>
            <a:r>
              <a:rPr lang="en-US" altLang="zh-TW" dirty="0">
                <a:solidFill>
                  <a:srgbClr val="000000"/>
                </a:solidFill>
                <a:ea typeface="+mj-ea"/>
              </a:rPr>
              <a:t>2</a:t>
            </a:r>
            <a:r>
              <a:rPr lang="zh-TW" altLang="en-US" dirty="0">
                <a:solidFill>
                  <a:srgbClr val="000000"/>
                </a:solidFill>
                <a:ea typeface="+mj-ea"/>
              </a:rPr>
              <a:t>有顯著正相關，而</a:t>
            </a:r>
            <a:r>
              <a:rPr lang="zh-TW" altLang="en-US" dirty="0">
                <a:solidFill>
                  <a:srgbClr val="FF0000"/>
                </a:solidFill>
                <a:ea typeface="+mj-ea"/>
              </a:rPr>
              <a:t>代表序列</a:t>
            </a:r>
            <a:r>
              <a:rPr lang="en-US" altLang="zh-TW" dirty="0">
                <a:solidFill>
                  <a:srgbClr val="FF0000"/>
                </a:solidFill>
                <a:ea typeface="+mj-ea"/>
              </a:rPr>
              <a:t>2</a:t>
            </a:r>
            <a:r>
              <a:rPr lang="zh-TW" altLang="en-US" dirty="0">
                <a:solidFill>
                  <a:srgbClr val="FF0000"/>
                </a:solidFill>
                <a:ea typeface="+mj-ea"/>
              </a:rPr>
              <a:t>為做完考古題後接續觀看完整教材錄影</a:t>
            </a:r>
            <a:r>
              <a:rPr lang="zh-TW" altLang="en-US" dirty="0">
                <a:solidFill>
                  <a:srgbClr val="000000"/>
                </a:solidFill>
                <a:ea typeface="+mj-ea"/>
              </a:rPr>
              <a:t>，而此序列表明學生傾向為先做評量導向的學習，然後根據評量內容找尋教材錄影中重要的資訊，高度依賴評量內容進行學習，缺乏基礎概念，學生希望在短期間內接收有關於考試的重要資訊，</a:t>
            </a:r>
            <a:r>
              <a:rPr lang="zh-TW" altLang="en-US" dirty="0">
                <a:solidFill>
                  <a:srgbClr val="FF0000"/>
                </a:solidFill>
                <a:ea typeface="+mj-ea"/>
              </a:rPr>
              <a:t>這種學習策略可能會導致學生一時間無法負荷知識內容</a:t>
            </a:r>
          </a:p>
        </p:txBody>
      </p:sp>
      <p:graphicFrame>
        <p:nvGraphicFramePr>
          <p:cNvPr id="12" name="表格 11">
            <a:extLst>
              <a:ext uri="{FF2B5EF4-FFF2-40B4-BE49-F238E27FC236}">
                <a16:creationId xmlns:a16="http://schemas.microsoft.com/office/drawing/2014/main" id="{CB6080CC-E4CB-48FD-B662-318A22D8E449}"/>
              </a:ext>
            </a:extLst>
          </p:cNvPr>
          <p:cNvGraphicFramePr>
            <a:graphicFrameLocks noGrp="1"/>
          </p:cNvGraphicFramePr>
          <p:nvPr>
            <p:extLst>
              <p:ext uri="{D42A27DB-BD31-4B8C-83A1-F6EECF244321}">
                <p14:modId xmlns:p14="http://schemas.microsoft.com/office/powerpoint/2010/main" val="1467968254"/>
              </p:ext>
            </p:extLst>
          </p:nvPr>
        </p:nvGraphicFramePr>
        <p:xfrm>
          <a:off x="112000" y="2360778"/>
          <a:ext cx="5983999" cy="2371020"/>
        </p:xfrm>
        <a:graphic>
          <a:graphicData uri="http://schemas.openxmlformats.org/drawingml/2006/table">
            <a:tbl>
              <a:tblPr firstRow="1" bandRow="1"/>
              <a:tblGrid>
                <a:gridCol w="1185116">
                  <a:extLst>
                    <a:ext uri="{9D8B030D-6E8A-4147-A177-3AD203B41FA5}">
                      <a16:colId xmlns:a16="http://schemas.microsoft.com/office/drawing/2014/main" val="770542383"/>
                    </a:ext>
                  </a:extLst>
                </a:gridCol>
                <a:gridCol w="1721820">
                  <a:extLst>
                    <a:ext uri="{9D8B030D-6E8A-4147-A177-3AD203B41FA5}">
                      <a16:colId xmlns:a16="http://schemas.microsoft.com/office/drawing/2014/main" val="2835937827"/>
                    </a:ext>
                  </a:extLst>
                </a:gridCol>
                <a:gridCol w="1721820">
                  <a:extLst>
                    <a:ext uri="{9D8B030D-6E8A-4147-A177-3AD203B41FA5}">
                      <a16:colId xmlns:a16="http://schemas.microsoft.com/office/drawing/2014/main" val="2769056596"/>
                    </a:ext>
                  </a:extLst>
                </a:gridCol>
                <a:gridCol w="1355243">
                  <a:extLst>
                    <a:ext uri="{9D8B030D-6E8A-4147-A177-3AD203B41FA5}">
                      <a16:colId xmlns:a16="http://schemas.microsoft.com/office/drawing/2014/main" val="1842313055"/>
                    </a:ext>
                  </a:extLst>
                </a:gridCol>
              </a:tblGrid>
              <a:tr h="402010">
                <a:tc gridSpan="2">
                  <a:txBody>
                    <a:bodyPr/>
                    <a:lstStyle/>
                    <a:p>
                      <a:endParaRPr lang="zh-TW" sz="1400" b="1" kern="100">
                        <a:effectLst/>
                        <a:latin typeface="Times New Roman" panose="02020603050405020304" pitchFamily="18" charset="0"/>
                        <a:cs typeface="Times New Roman" panose="02020603050405020304" pitchFamily="18" charset="0"/>
                      </a:endParaRPr>
                    </a:p>
                  </a:txBody>
                  <a:tcP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zh-TW" altLang="en-US"/>
                    </a:p>
                  </a:txBody>
                  <a:tcPr/>
                </a:tc>
                <a:tc gridSpan="2">
                  <a:txBody>
                    <a:bodyPr/>
                    <a:lstStyle/>
                    <a:p>
                      <a:pPr>
                        <a:spcAft>
                          <a:spcPts val="0"/>
                        </a:spcAft>
                      </a:pPr>
                      <a:r>
                        <a:rPr lang="zh-TW" sz="1400" b="0" kern="100">
                          <a:effectLst/>
                          <a:latin typeface="Times New Roman" panose="02020603050405020304" pitchFamily="18" charset="0"/>
                          <a:ea typeface="標楷體" panose="03000509000000000000" pitchFamily="65" charset="-120"/>
                          <a:cs typeface="Times New Roman" panose="02020603050405020304" pitchFamily="18" charset="0"/>
                        </a:rPr>
                        <a:t>認知負荷</a:t>
                      </a:r>
                      <a:r>
                        <a:rPr lang="en-US" sz="1400" b="0" kern="100">
                          <a:effectLst/>
                          <a:latin typeface="Times New Roman" panose="02020603050405020304" pitchFamily="18" charset="0"/>
                          <a:ea typeface="標楷體" panose="03000509000000000000" pitchFamily="65" charset="-120"/>
                          <a:cs typeface="Times New Roman" panose="02020603050405020304" pitchFamily="18" charset="0"/>
                        </a:rPr>
                        <a:t>(Cognitive load)</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extLst>
                  <a:ext uri="{0D108BD9-81ED-4DB2-BD59-A6C34878D82A}">
                    <a16:rowId xmlns:a16="http://schemas.microsoft.com/office/drawing/2014/main" val="238883771"/>
                  </a:ext>
                </a:extLst>
              </a:tr>
              <a:tr h="562814">
                <a:tc gridSpan="2">
                  <a:txBody>
                    <a:bodyPr/>
                    <a:lstStyle/>
                    <a:p>
                      <a:endParaRPr lang="zh-TW" sz="1400" b="1" kern="100">
                        <a:effectLst/>
                        <a:latin typeface="Times New Roman" panose="02020603050405020304" pitchFamily="18" charset="0"/>
                        <a:cs typeface="Times New Roman" panose="02020603050405020304" pitchFamily="18" charset="0"/>
                      </a:endParaRPr>
                    </a:p>
                  </a:txBody>
                  <a:tcP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a:txBody>
                    <a:bodyPr/>
                    <a:lstStyle/>
                    <a:p>
                      <a:pPr>
                        <a:spcAft>
                          <a:spcPts val="0"/>
                        </a:spcAft>
                      </a:pPr>
                      <a:r>
                        <a:rPr lang="zh-TW" sz="1400" b="0" kern="100">
                          <a:effectLst/>
                          <a:latin typeface="Times New Roman" panose="02020603050405020304" pitchFamily="18" charset="0"/>
                          <a:ea typeface="標楷體" panose="03000509000000000000" pitchFamily="65" charset="-120"/>
                          <a:cs typeface="Times New Roman" panose="02020603050405020304" pitchFamily="18" charset="0"/>
                        </a:rPr>
                        <a:t>心智負荷</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p>
                      <a:pPr>
                        <a:spcAft>
                          <a:spcPts val="0"/>
                        </a:spcAft>
                      </a:pPr>
                      <a:r>
                        <a:rPr lang="en-US" sz="1400" b="0" kern="100">
                          <a:effectLst/>
                          <a:latin typeface="Times New Roman" panose="02020603050405020304" pitchFamily="18" charset="0"/>
                          <a:ea typeface="標楷體" panose="03000509000000000000" pitchFamily="65" charset="-120"/>
                          <a:cs typeface="Times New Roman" panose="02020603050405020304" pitchFamily="18" charset="0"/>
                        </a:rPr>
                        <a:t>(Mental load)</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1400" b="0" kern="100">
                          <a:effectLst/>
                          <a:latin typeface="Times New Roman" panose="02020603050405020304" pitchFamily="18" charset="0"/>
                          <a:ea typeface="標楷體" panose="03000509000000000000" pitchFamily="65" charset="-120"/>
                          <a:cs typeface="Times New Roman" panose="02020603050405020304" pitchFamily="18" charset="0"/>
                        </a:rPr>
                        <a:t>心智努力</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p>
                      <a:pPr>
                        <a:spcAft>
                          <a:spcPts val="0"/>
                        </a:spcAft>
                      </a:pPr>
                      <a:r>
                        <a:rPr lang="en-US" sz="1400" b="0" kern="100">
                          <a:effectLst/>
                          <a:latin typeface="Times New Roman" panose="02020603050405020304" pitchFamily="18" charset="0"/>
                          <a:ea typeface="標楷體" panose="03000509000000000000" pitchFamily="65" charset="-120"/>
                          <a:cs typeface="Times New Roman" panose="02020603050405020304" pitchFamily="18" charset="0"/>
                        </a:rPr>
                        <a:t>(Mental effort)</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34001703"/>
                  </a:ext>
                </a:extLst>
              </a:tr>
              <a:tr h="341708">
                <a:tc rowSpan="3">
                  <a:txBody>
                    <a:bodyPr/>
                    <a:lstStyle/>
                    <a:p>
                      <a:pPr>
                        <a:spcAft>
                          <a:spcPts val="0"/>
                        </a:spcAft>
                      </a:pPr>
                      <a:r>
                        <a:rPr lang="zh-TW" sz="1400" b="0" kern="100">
                          <a:effectLst/>
                          <a:latin typeface="Times New Roman" panose="02020603050405020304" pitchFamily="18" charset="0"/>
                          <a:ea typeface="標楷體" panose="03000509000000000000" pitchFamily="65" charset="-120"/>
                          <a:cs typeface="Times New Roman" panose="02020603050405020304" pitchFamily="18" charset="0"/>
                        </a:rPr>
                        <a:t>學習策略四</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1400" b="0" kern="100">
                          <a:effectLst/>
                          <a:latin typeface="Times New Roman" panose="02020603050405020304" pitchFamily="18" charset="0"/>
                          <a:ea typeface="標楷體" panose="03000509000000000000" pitchFamily="65" charset="-120"/>
                          <a:cs typeface="Times New Roman" panose="02020603050405020304" pitchFamily="18" charset="0"/>
                        </a:rPr>
                        <a:t>代表序列一</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a:lnL>
                      <a:noFill/>
                    </a:lnL>
                    <a:lnR>
                      <a:noFill/>
                    </a:lnR>
                    <a:lnT w="12700" cap="flat" cmpd="sng" algn="ctr">
                      <a:solidFill>
                        <a:srgbClr val="000000"/>
                      </a:solidFill>
                      <a:prstDash val="solid"/>
                      <a:round/>
                      <a:headEnd type="none" w="med" len="med"/>
                      <a:tailEnd type="none" w="med" len="med"/>
                    </a:lnT>
                    <a:lnB>
                      <a:noFill/>
                    </a:lnB>
                  </a:tcPr>
                </a:tc>
                <a:tc>
                  <a:txBody>
                    <a:bodyPr/>
                    <a:lstStyle/>
                    <a:p>
                      <a:pPr>
                        <a:spcAft>
                          <a:spcPts val="0"/>
                        </a:spcAft>
                      </a:pPr>
                      <a:r>
                        <a:rPr lang="en-US" sz="1400" b="0" kern="100">
                          <a:effectLst/>
                          <a:latin typeface="Times New Roman" panose="02020603050405020304" pitchFamily="18" charset="0"/>
                          <a:ea typeface="標楷體" panose="03000509000000000000" pitchFamily="65" charset="-120"/>
                          <a:cs typeface="Times New Roman" panose="02020603050405020304" pitchFamily="18" charset="0"/>
                        </a:rPr>
                        <a:t>0.14</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a:lnL>
                      <a:noFill/>
                    </a:lnL>
                    <a:lnR>
                      <a:noFill/>
                    </a:lnR>
                    <a:lnT w="12700" cap="flat" cmpd="sng" algn="ctr">
                      <a:solidFill>
                        <a:srgbClr val="000000"/>
                      </a:solidFill>
                      <a:prstDash val="solid"/>
                      <a:round/>
                      <a:headEnd type="none" w="med" len="med"/>
                      <a:tailEnd type="none" w="med" len="med"/>
                    </a:lnT>
                    <a:lnB>
                      <a:noFill/>
                    </a:lnB>
                  </a:tcPr>
                </a:tc>
                <a:tc>
                  <a:txBody>
                    <a:bodyPr/>
                    <a:lstStyle/>
                    <a:p>
                      <a:pPr>
                        <a:spcAft>
                          <a:spcPts val="0"/>
                        </a:spcAft>
                      </a:pPr>
                      <a:r>
                        <a:rPr lang="en-US" sz="1400" b="0" kern="100">
                          <a:effectLst/>
                          <a:latin typeface="Times New Roman" panose="02020603050405020304" pitchFamily="18" charset="0"/>
                          <a:ea typeface="標楷體" panose="03000509000000000000" pitchFamily="65" charset="-120"/>
                          <a:cs typeface="Times New Roman" panose="02020603050405020304" pitchFamily="18" charset="0"/>
                        </a:rPr>
                        <a:t>0.11</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045980318"/>
                  </a:ext>
                </a:extLst>
              </a:tr>
              <a:tr h="341708">
                <a:tc vMerge="1">
                  <a:txBody>
                    <a:bodyPr/>
                    <a:lstStyle/>
                    <a:p>
                      <a:endParaRPr lang="zh-TW" altLang="en-US"/>
                    </a:p>
                  </a:txBody>
                  <a:tcPr/>
                </a:tc>
                <a:tc>
                  <a:txBody>
                    <a:bodyPr/>
                    <a:lstStyle/>
                    <a:p>
                      <a:pPr>
                        <a:spcAft>
                          <a:spcPts val="0"/>
                        </a:spcAft>
                      </a:pPr>
                      <a:r>
                        <a:rPr lang="zh-TW" sz="1400" b="0" kern="100">
                          <a:effectLst/>
                          <a:latin typeface="Times New Roman" panose="02020603050405020304" pitchFamily="18" charset="0"/>
                          <a:ea typeface="標楷體" panose="03000509000000000000" pitchFamily="65" charset="-120"/>
                          <a:cs typeface="Times New Roman" panose="02020603050405020304" pitchFamily="18" charset="0"/>
                        </a:rPr>
                        <a:t>代表序列二</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a:lnL>
                      <a:noFill/>
                    </a:lnL>
                    <a:lnR>
                      <a:noFill/>
                    </a:lnR>
                    <a:lnT>
                      <a:noFill/>
                    </a:lnT>
                    <a:lnB>
                      <a:noFill/>
                    </a:lnB>
                  </a:tcPr>
                </a:tc>
                <a:tc>
                  <a:txBody>
                    <a:bodyPr/>
                    <a:lstStyle/>
                    <a:p>
                      <a:pPr>
                        <a:spcAft>
                          <a:spcPts val="0"/>
                        </a:spcAft>
                      </a:pPr>
                      <a:r>
                        <a:rPr lang="en-US" sz="1400" b="0" kern="10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0.21*</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a:lnL>
                      <a:noFill/>
                    </a:lnL>
                    <a:lnR>
                      <a:noFill/>
                    </a:lnR>
                    <a:lnT>
                      <a:noFill/>
                    </a:lnT>
                    <a:lnB>
                      <a:noFill/>
                    </a:lnB>
                  </a:tcPr>
                </a:tc>
                <a:tc>
                  <a:txBody>
                    <a:bodyPr/>
                    <a:lstStyle/>
                    <a:p>
                      <a:pPr>
                        <a:spcAft>
                          <a:spcPts val="0"/>
                        </a:spcAft>
                      </a:pPr>
                      <a:r>
                        <a:rPr lang="en-US" sz="1400" b="0" kern="100">
                          <a:effectLst/>
                          <a:latin typeface="Times New Roman" panose="02020603050405020304" pitchFamily="18" charset="0"/>
                          <a:ea typeface="標楷體" panose="03000509000000000000" pitchFamily="65" charset="-120"/>
                          <a:cs typeface="Times New Roman" panose="02020603050405020304" pitchFamily="18" charset="0"/>
                        </a:rPr>
                        <a:t>0.19</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a:lnL>
                      <a:noFill/>
                    </a:lnL>
                    <a:lnR>
                      <a:noFill/>
                    </a:lnR>
                    <a:lnT>
                      <a:noFill/>
                    </a:lnT>
                    <a:lnB>
                      <a:noFill/>
                    </a:lnB>
                  </a:tcPr>
                </a:tc>
                <a:extLst>
                  <a:ext uri="{0D108BD9-81ED-4DB2-BD59-A6C34878D82A}">
                    <a16:rowId xmlns:a16="http://schemas.microsoft.com/office/drawing/2014/main" val="3894417729"/>
                  </a:ext>
                </a:extLst>
              </a:tr>
              <a:tr h="341708">
                <a:tc vMerge="1">
                  <a:txBody>
                    <a:bodyPr/>
                    <a:lstStyle/>
                    <a:p>
                      <a:endParaRPr lang="zh-TW" altLang="en-US"/>
                    </a:p>
                  </a:txBody>
                  <a:tcPr/>
                </a:tc>
                <a:tc>
                  <a:txBody>
                    <a:bodyPr/>
                    <a:lstStyle/>
                    <a:p>
                      <a:pPr>
                        <a:spcAft>
                          <a:spcPts val="0"/>
                        </a:spcAft>
                      </a:pPr>
                      <a:r>
                        <a:rPr lang="zh-TW" sz="1400" b="0" kern="100">
                          <a:effectLst/>
                          <a:latin typeface="Times New Roman" panose="02020603050405020304" pitchFamily="18" charset="0"/>
                          <a:ea typeface="標楷體" panose="03000509000000000000" pitchFamily="65" charset="-120"/>
                          <a:cs typeface="Times New Roman" panose="02020603050405020304" pitchFamily="18" charset="0"/>
                        </a:rPr>
                        <a:t>代表序列三</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a:lnL>
                      <a:noFill/>
                    </a:lnL>
                    <a:lnR>
                      <a:noFill/>
                    </a:lnR>
                    <a:lnT>
                      <a:noFill/>
                    </a:lnT>
                    <a:lnB w="12700" cap="flat" cmpd="sng" algn="ctr">
                      <a:solidFill>
                        <a:srgbClr val="000000"/>
                      </a:solidFill>
                      <a:prstDash val="solid"/>
                      <a:round/>
                      <a:headEnd type="none" w="med" len="med"/>
                      <a:tailEnd type="none" w="med" len="med"/>
                    </a:lnB>
                  </a:tcPr>
                </a:tc>
                <a:tc>
                  <a:txBody>
                    <a:bodyPr/>
                    <a:lstStyle/>
                    <a:p>
                      <a:pPr>
                        <a:spcAft>
                          <a:spcPts val="0"/>
                        </a:spcAft>
                      </a:pPr>
                      <a:r>
                        <a:rPr lang="en-US" sz="1400" b="0" kern="100">
                          <a:effectLst/>
                          <a:latin typeface="Times New Roman" panose="02020603050405020304" pitchFamily="18" charset="0"/>
                          <a:ea typeface="標楷體" panose="03000509000000000000" pitchFamily="65" charset="-120"/>
                          <a:cs typeface="Times New Roman" panose="02020603050405020304" pitchFamily="18" charset="0"/>
                        </a:rPr>
                        <a:t>0.07</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a:lnL>
                      <a:noFill/>
                    </a:lnL>
                    <a:lnR>
                      <a:noFill/>
                    </a:lnR>
                    <a:lnT>
                      <a:noFill/>
                    </a:lnT>
                    <a:lnB w="12700" cap="flat" cmpd="sng" algn="ctr">
                      <a:solidFill>
                        <a:srgbClr val="000000"/>
                      </a:solidFill>
                      <a:prstDash val="solid"/>
                      <a:round/>
                      <a:headEnd type="none" w="med" len="med"/>
                      <a:tailEnd type="none" w="med" len="med"/>
                    </a:lnB>
                  </a:tcPr>
                </a:tc>
                <a:tc>
                  <a:txBody>
                    <a:bodyPr/>
                    <a:lstStyle/>
                    <a:p>
                      <a:pPr>
                        <a:spcAft>
                          <a:spcPts val="0"/>
                        </a:spcAft>
                      </a:pPr>
                      <a:r>
                        <a:rPr lang="en-US" sz="1400" b="0" kern="100">
                          <a:effectLst/>
                          <a:latin typeface="Times New Roman" panose="02020603050405020304" pitchFamily="18" charset="0"/>
                          <a:ea typeface="標楷體" panose="03000509000000000000" pitchFamily="65" charset="-120"/>
                          <a:cs typeface="Times New Roman" panose="02020603050405020304" pitchFamily="18" charset="0"/>
                        </a:rPr>
                        <a:t>-0.01</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06579643"/>
                  </a:ext>
                </a:extLst>
              </a:tr>
              <a:tr h="381072">
                <a:tc gridSpan="4">
                  <a:txBody>
                    <a:bodyPr/>
                    <a:lstStyle/>
                    <a:p>
                      <a:pPr>
                        <a:spcAft>
                          <a:spcPts val="0"/>
                        </a:spcAft>
                      </a:pPr>
                      <a:r>
                        <a:rPr lang="en-US" sz="1400" b="0" i="1" kern="100" dirty="0">
                          <a:effectLst/>
                          <a:latin typeface="Times New Roman" panose="02020603050405020304" pitchFamily="18" charset="0"/>
                          <a:ea typeface="標楷體" panose="03000509000000000000" pitchFamily="65" charset="-120"/>
                          <a:cs typeface="Times New Roman" panose="02020603050405020304" pitchFamily="18" charset="0"/>
                        </a:rPr>
                        <a:t>Note:*p&lt;.05, **p&lt;.01, ***p&lt;.001</a:t>
                      </a:r>
                      <a:endParaRPr lang="zh-TW" sz="14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90887403"/>
                  </a:ext>
                </a:extLst>
              </a:tr>
            </a:tbl>
          </a:graphicData>
        </a:graphic>
      </p:graphicFrame>
    </p:spTree>
    <p:extLst>
      <p:ext uri="{BB962C8B-B14F-4D97-AF65-F5344CB8AC3E}">
        <p14:creationId xmlns:p14="http://schemas.microsoft.com/office/powerpoint/2010/main" val="227425883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24D0FC0-32AA-47D4-8864-3262EBE0C630}"/>
              </a:ext>
            </a:extLst>
          </p:cNvPr>
          <p:cNvSpPr>
            <a:spLocks noGrp="1"/>
          </p:cNvSpPr>
          <p:nvPr>
            <p:ph type="title"/>
          </p:nvPr>
        </p:nvSpPr>
        <p:spPr>
          <a:xfrm>
            <a:off x="603827" y="410368"/>
            <a:ext cx="10984345" cy="1325563"/>
          </a:xfrm>
        </p:spPr>
        <p:txBody>
          <a:bodyPr/>
          <a:lstStyle/>
          <a:p>
            <a:r>
              <a:rPr lang="zh-TW" altLang="en-US" dirty="0"/>
              <a:t>學習策略</a:t>
            </a:r>
            <a:r>
              <a:rPr lang="zh-TW" altLang="en-US" dirty="0" smtClean="0"/>
              <a:t>四中代表</a:t>
            </a:r>
            <a:r>
              <a:rPr lang="zh-TW" altLang="en-US" dirty="0"/>
              <a:t>序列與認知負荷的關聯性</a:t>
            </a:r>
          </a:p>
        </p:txBody>
      </p:sp>
      <p:sp>
        <p:nvSpPr>
          <p:cNvPr id="3" name="內容版面配置區 2">
            <a:extLst>
              <a:ext uri="{FF2B5EF4-FFF2-40B4-BE49-F238E27FC236}">
                <a16:creationId xmlns:a16="http://schemas.microsoft.com/office/drawing/2014/main" id="{E30A0875-BB34-4A8B-B177-14363866CA80}"/>
              </a:ext>
            </a:extLst>
          </p:cNvPr>
          <p:cNvSpPr>
            <a:spLocks noGrp="1"/>
          </p:cNvSpPr>
          <p:nvPr>
            <p:ph idx="1"/>
          </p:nvPr>
        </p:nvSpPr>
        <p:spPr/>
        <p:txBody>
          <a:bodyPr/>
          <a:lstStyle/>
          <a:p>
            <a:r>
              <a:rPr lang="zh-TW" altLang="en-US" dirty="0"/>
              <a:t>過去的研究</a:t>
            </a:r>
            <a:r>
              <a:rPr lang="en-US" altLang="zh-TW" dirty="0"/>
              <a:t>(</a:t>
            </a:r>
            <a:r>
              <a:rPr lang="en-US" altLang="zh-TW" dirty="0" err="1"/>
              <a:t>Paas</a:t>
            </a:r>
            <a:r>
              <a:rPr lang="en-US" altLang="zh-TW" dirty="0"/>
              <a:t> 1992, </a:t>
            </a:r>
            <a:r>
              <a:rPr lang="en-US" altLang="zh-TW" dirty="0" err="1"/>
              <a:t>Sweller</a:t>
            </a:r>
            <a:r>
              <a:rPr lang="en-US" altLang="zh-TW" dirty="0"/>
              <a:t> 1994)</a:t>
            </a:r>
            <a:r>
              <a:rPr lang="zh-TW" altLang="en-US" dirty="0"/>
              <a:t>表明，</a:t>
            </a:r>
            <a:r>
              <a:rPr lang="zh-TW" altLang="en-US" dirty="0">
                <a:solidFill>
                  <a:srgbClr val="FF0000"/>
                </a:solidFill>
              </a:rPr>
              <a:t>認知負荷被認為是影響學生成績的重要指標</a:t>
            </a:r>
            <a:r>
              <a:rPr lang="zh-TW" altLang="en-US" dirty="0"/>
              <a:t>，我們希望能透過矯正學生此種學習策略進而影響學生成績，因此，在下一章節我們會探討影響學生成績的學習策略為何，並更深入探討學習策略四與其他學習策略的關聯性，進而輔導提升學生學習成效。</a:t>
            </a:r>
          </a:p>
        </p:txBody>
      </p:sp>
      <p:sp>
        <p:nvSpPr>
          <p:cNvPr id="4" name="投影片編號版面配置區 3">
            <a:extLst>
              <a:ext uri="{FF2B5EF4-FFF2-40B4-BE49-F238E27FC236}">
                <a16:creationId xmlns:a16="http://schemas.microsoft.com/office/drawing/2014/main" id="{390D785C-9C99-46DE-B348-D511CF6A094E}"/>
              </a:ext>
            </a:extLst>
          </p:cNvPr>
          <p:cNvSpPr>
            <a:spLocks noGrp="1"/>
          </p:cNvSpPr>
          <p:nvPr>
            <p:ph type="sldNum" sz="quarter" idx="12"/>
          </p:nvPr>
        </p:nvSpPr>
        <p:spPr/>
        <p:txBody>
          <a:bodyPr/>
          <a:lstStyle/>
          <a:p>
            <a:fld id="{239F4BFF-D0B2-447F-8851-E99F22C0E7D2}" type="slidenum">
              <a:rPr lang="zh-TW" altLang="en-US" smtClean="0"/>
              <a:t>61</a:t>
            </a:fld>
            <a:endParaRPr lang="zh-TW" altLang="en-US"/>
          </a:p>
        </p:txBody>
      </p:sp>
    </p:spTree>
    <p:extLst>
      <p:ext uri="{BB962C8B-B14F-4D97-AF65-F5344CB8AC3E}">
        <p14:creationId xmlns:p14="http://schemas.microsoft.com/office/powerpoint/2010/main" val="82297791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F4B631D-A731-4011-9423-605743F319FA}"/>
              </a:ext>
            </a:extLst>
          </p:cNvPr>
          <p:cNvSpPr>
            <a:spLocks noGrp="1"/>
          </p:cNvSpPr>
          <p:nvPr>
            <p:ph type="title"/>
          </p:nvPr>
        </p:nvSpPr>
        <p:spPr/>
        <p:txBody>
          <a:bodyPr/>
          <a:lstStyle/>
          <a:p>
            <a:r>
              <a:rPr lang="zh-TW" altLang="en-US" dirty="0" smtClean="0">
                <a:latin typeface="Times New Roman" panose="02020603050405020304" pitchFamily="18" charset="0"/>
                <a:cs typeface="Times New Roman" panose="02020603050405020304" pitchFamily="18" charset="0"/>
              </a:rPr>
              <a:t>結果與討論</a:t>
            </a:r>
            <a:endParaRPr lang="zh-TW" altLang="en-US" dirty="0"/>
          </a:p>
        </p:txBody>
      </p:sp>
      <p:sp>
        <p:nvSpPr>
          <p:cNvPr id="3" name="內容版面配置區 2">
            <a:extLst>
              <a:ext uri="{FF2B5EF4-FFF2-40B4-BE49-F238E27FC236}">
                <a16:creationId xmlns:a16="http://schemas.microsoft.com/office/drawing/2014/main" id="{6C171B28-1554-4B1F-8559-1BA53CBDA9B6}"/>
              </a:ext>
            </a:extLst>
          </p:cNvPr>
          <p:cNvSpPr>
            <a:spLocks noGrp="1"/>
          </p:cNvSpPr>
          <p:nvPr>
            <p:ph idx="1"/>
          </p:nvPr>
        </p:nvSpPr>
        <p:spPr>
          <a:xfrm>
            <a:off x="838199" y="1825625"/>
            <a:ext cx="11113655" cy="4351338"/>
          </a:xfrm>
        </p:spPr>
        <p:txBody>
          <a:bodyPr/>
          <a:lstStyle/>
          <a:p>
            <a:r>
              <a:rPr lang="zh-TW" altLang="en-US" dirty="0"/>
              <a:t>研究問題</a:t>
            </a:r>
            <a:r>
              <a:rPr lang="en-US" altLang="zh-TW" dirty="0"/>
              <a:t>1</a:t>
            </a:r>
            <a:r>
              <a:rPr lang="zh-TW" altLang="en-US" dirty="0"/>
              <a:t>：</a:t>
            </a:r>
            <a:r>
              <a:rPr lang="zh-TW" altLang="zh-TW" dirty="0"/>
              <a:t>如何從</a:t>
            </a:r>
            <a:r>
              <a:rPr lang="en-US" altLang="zh-TW" dirty="0"/>
              <a:t>LMS</a:t>
            </a:r>
            <a:r>
              <a:rPr lang="zh-TW" altLang="zh-TW" dirty="0"/>
              <a:t>收集的</a:t>
            </a:r>
            <a:r>
              <a:rPr lang="en-US" altLang="zh-TW" dirty="0"/>
              <a:t>learning logs</a:t>
            </a:r>
            <a:r>
              <a:rPr lang="zh-TW" altLang="zh-TW" dirty="0"/>
              <a:t>中萃取出學生學習策略</a:t>
            </a:r>
            <a:r>
              <a:rPr lang="en-US" altLang="zh-TW" dirty="0"/>
              <a:t>?</a:t>
            </a:r>
            <a:endParaRPr lang="zh-TW" altLang="zh-TW" dirty="0"/>
          </a:p>
          <a:p>
            <a:pPr lvl="0"/>
            <a:endParaRPr lang="en-US" altLang="zh-TW" dirty="0"/>
          </a:p>
          <a:p>
            <a:pPr lvl="0"/>
            <a:endParaRPr lang="en-US" altLang="zh-TW" dirty="0"/>
          </a:p>
          <a:p>
            <a:pPr lvl="0"/>
            <a:r>
              <a:rPr lang="zh-TW" altLang="en-US" dirty="0"/>
              <a:t>研究問題</a:t>
            </a:r>
            <a:r>
              <a:rPr lang="en-US" altLang="zh-TW" dirty="0"/>
              <a:t>2</a:t>
            </a:r>
            <a:r>
              <a:rPr lang="zh-TW" altLang="en-US" dirty="0"/>
              <a:t>：</a:t>
            </a:r>
            <a:r>
              <a:rPr lang="zh-TW" altLang="zh-TW" dirty="0"/>
              <a:t>學生之學習策略與認知負荷之間的關聯性</a:t>
            </a:r>
            <a:r>
              <a:rPr lang="en-US" altLang="zh-TW" dirty="0" smtClean="0"/>
              <a:t>?</a:t>
            </a:r>
          </a:p>
          <a:p>
            <a:pPr lvl="0"/>
            <a:endParaRPr lang="en-US" altLang="zh-TW" dirty="0" smtClean="0">
              <a:solidFill>
                <a:srgbClr val="0000FF"/>
              </a:solidFill>
            </a:endParaRPr>
          </a:p>
          <a:p>
            <a:pPr lvl="0"/>
            <a:endParaRPr lang="en-US" altLang="zh-TW" dirty="0">
              <a:solidFill>
                <a:srgbClr val="0000FF"/>
              </a:solidFill>
            </a:endParaRPr>
          </a:p>
          <a:p>
            <a:r>
              <a:rPr lang="zh-TW" altLang="en-US" dirty="0">
                <a:solidFill>
                  <a:srgbClr val="0000FF"/>
                </a:solidFill>
              </a:rPr>
              <a:t>研究問題</a:t>
            </a:r>
            <a:r>
              <a:rPr lang="en-US" altLang="zh-TW" dirty="0">
                <a:solidFill>
                  <a:srgbClr val="0000FF"/>
                </a:solidFill>
              </a:rPr>
              <a:t>3</a:t>
            </a:r>
            <a:r>
              <a:rPr lang="zh-TW" altLang="en-US" dirty="0">
                <a:solidFill>
                  <a:srgbClr val="0000FF"/>
                </a:solidFill>
              </a:rPr>
              <a:t>：</a:t>
            </a:r>
            <a:r>
              <a:rPr lang="zh-TW" altLang="zh-TW" dirty="0">
                <a:solidFill>
                  <a:srgbClr val="0000FF"/>
                </a:solidFill>
              </a:rPr>
              <a:t>學生之學習策略與</a:t>
            </a:r>
            <a:r>
              <a:rPr lang="zh-TW" altLang="en-US" dirty="0">
                <a:solidFill>
                  <a:srgbClr val="0000FF"/>
                </a:solidFill>
              </a:rPr>
              <a:t>學習成效</a:t>
            </a:r>
            <a:r>
              <a:rPr lang="zh-TW" altLang="zh-TW" dirty="0">
                <a:solidFill>
                  <a:srgbClr val="0000FF"/>
                </a:solidFill>
              </a:rPr>
              <a:t>之間的關聯性</a:t>
            </a:r>
            <a:r>
              <a:rPr lang="en-US" altLang="zh-TW" dirty="0">
                <a:solidFill>
                  <a:srgbClr val="0000FF"/>
                </a:solidFill>
              </a:rPr>
              <a:t>?</a:t>
            </a:r>
          </a:p>
          <a:p>
            <a:pPr lvl="0"/>
            <a:endParaRPr lang="zh-TW" altLang="zh-TW" dirty="0">
              <a:solidFill>
                <a:srgbClr val="0000FF"/>
              </a:solidFill>
            </a:endParaRPr>
          </a:p>
          <a:p>
            <a:endParaRPr lang="zh-TW" altLang="en-US" dirty="0"/>
          </a:p>
        </p:txBody>
      </p:sp>
      <p:sp>
        <p:nvSpPr>
          <p:cNvPr id="4" name="投影片編號版面配置區 3">
            <a:extLst>
              <a:ext uri="{FF2B5EF4-FFF2-40B4-BE49-F238E27FC236}">
                <a16:creationId xmlns:a16="http://schemas.microsoft.com/office/drawing/2014/main" id="{2D6799D5-26E4-45CB-846B-7BBB91EE29EE}"/>
              </a:ext>
            </a:extLst>
          </p:cNvPr>
          <p:cNvSpPr>
            <a:spLocks noGrp="1"/>
          </p:cNvSpPr>
          <p:nvPr>
            <p:ph type="sldNum" sz="quarter" idx="12"/>
          </p:nvPr>
        </p:nvSpPr>
        <p:spPr/>
        <p:txBody>
          <a:bodyPr/>
          <a:lstStyle/>
          <a:p>
            <a:fld id="{239F4BFF-D0B2-447F-8851-E99F22C0E7D2}" type="slidenum">
              <a:rPr lang="zh-TW" altLang="en-US" smtClean="0"/>
              <a:t>62</a:t>
            </a:fld>
            <a:endParaRPr lang="zh-TW" altLang="en-US"/>
          </a:p>
        </p:txBody>
      </p:sp>
    </p:spTree>
    <p:extLst>
      <p:ext uri="{BB962C8B-B14F-4D97-AF65-F5344CB8AC3E}">
        <p14:creationId xmlns:p14="http://schemas.microsoft.com/office/powerpoint/2010/main" val="424412879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508CCB84-91B2-408D-A874-A37962919960}"/>
              </a:ext>
            </a:extLst>
          </p:cNvPr>
          <p:cNvSpPr>
            <a:spLocks noGrp="1"/>
          </p:cNvSpPr>
          <p:nvPr>
            <p:ph idx="1"/>
          </p:nvPr>
        </p:nvSpPr>
        <p:spPr>
          <a:xfrm>
            <a:off x="6024514" y="2005012"/>
            <a:ext cx="6015086" cy="4351338"/>
          </a:xfrm>
        </p:spPr>
        <p:txBody>
          <a:bodyPr/>
          <a:lstStyle/>
          <a:p>
            <a:r>
              <a:rPr lang="zh-TW" altLang="en-US" dirty="0" smtClean="0"/>
              <a:t>期末考</a:t>
            </a:r>
            <a:r>
              <a:rPr lang="zh-TW" altLang="en-US" dirty="0"/>
              <a:t>成績與學習策略一、二、三者間皆有顯著正相關</a:t>
            </a:r>
            <a:endParaRPr lang="en-US" altLang="zh-TW" dirty="0"/>
          </a:p>
          <a:p>
            <a:r>
              <a:rPr lang="zh-TW" altLang="en-US" dirty="0"/>
              <a:t>而就</a:t>
            </a:r>
            <a:r>
              <a:rPr lang="zh-TW" altLang="en-US" dirty="0">
                <a:solidFill>
                  <a:srgbClr val="FF0000"/>
                </a:solidFill>
              </a:rPr>
              <a:t>學習策略一、三</a:t>
            </a:r>
            <a:r>
              <a:rPr lang="zh-TW" altLang="en-US" dirty="0"/>
              <a:t>而言，兩者較學習策略二</a:t>
            </a:r>
            <a:r>
              <a:rPr lang="zh-TW" altLang="en-US" dirty="0">
                <a:solidFill>
                  <a:srgbClr val="FF0000"/>
                </a:solidFill>
              </a:rPr>
              <a:t>與期末考成績的相關性較高</a:t>
            </a:r>
            <a:r>
              <a:rPr lang="zh-TW" altLang="en-US" dirty="0"/>
              <a:t>，且兩者與期末考成績的顯著性也是極顯著相關</a:t>
            </a:r>
          </a:p>
        </p:txBody>
      </p:sp>
      <p:sp>
        <p:nvSpPr>
          <p:cNvPr id="4" name="投影片編號版面配置區 3">
            <a:extLst>
              <a:ext uri="{FF2B5EF4-FFF2-40B4-BE49-F238E27FC236}">
                <a16:creationId xmlns:a16="http://schemas.microsoft.com/office/drawing/2014/main" id="{BED42C0A-D398-4635-9382-38E45C6FA50B}"/>
              </a:ext>
            </a:extLst>
          </p:cNvPr>
          <p:cNvSpPr>
            <a:spLocks noGrp="1"/>
          </p:cNvSpPr>
          <p:nvPr>
            <p:ph type="sldNum" sz="quarter" idx="12"/>
          </p:nvPr>
        </p:nvSpPr>
        <p:spPr/>
        <p:txBody>
          <a:bodyPr/>
          <a:lstStyle/>
          <a:p>
            <a:fld id="{239F4BFF-D0B2-447F-8851-E99F22C0E7D2}" type="slidenum">
              <a:rPr lang="zh-TW" altLang="en-US" smtClean="0"/>
              <a:t>63</a:t>
            </a:fld>
            <a:endParaRPr lang="zh-TW" altLang="en-US"/>
          </a:p>
        </p:txBody>
      </p:sp>
      <p:graphicFrame>
        <p:nvGraphicFramePr>
          <p:cNvPr id="8" name="表格 7">
            <a:extLst>
              <a:ext uri="{FF2B5EF4-FFF2-40B4-BE49-F238E27FC236}">
                <a16:creationId xmlns:a16="http://schemas.microsoft.com/office/drawing/2014/main" id="{375CC1EB-15BA-4190-B6E7-95684841A5DA}"/>
              </a:ext>
            </a:extLst>
          </p:cNvPr>
          <p:cNvGraphicFramePr>
            <a:graphicFrameLocks noGrp="1"/>
          </p:cNvGraphicFramePr>
          <p:nvPr>
            <p:extLst/>
          </p:nvPr>
        </p:nvGraphicFramePr>
        <p:xfrm>
          <a:off x="404964" y="2188671"/>
          <a:ext cx="5454298" cy="3191197"/>
        </p:xfrm>
        <a:graphic>
          <a:graphicData uri="http://schemas.openxmlformats.org/drawingml/2006/table">
            <a:tbl>
              <a:tblPr firstRow="1" bandRow="1"/>
              <a:tblGrid>
                <a:gridCol w="1498792">
                  <a:extLst>
                    <a:ext uri="{9D8B030D-6E8A-4147-A177-3AD203B41FA5}">
                      <a16:colId xmlns:a16="http://schemas.microsoft.com/office/drawing/2014/main" val="4125688715"/>
                    </a:ext>
                  </a:extLst>
                </a:gridCol>
                <a:gridCol w="1977753">
                  <a:extLst>
                    <a:ext uri="{9D8B030D-6E8A-4147-A177-3AD203B41FA5}">
                      <a16:colId xmlns:a16="http://schemas.microsoft.com/office/drawing/2014/main" val="4009931195"/>
                    </a:ext>
                  </a:extLst>
                </a:gridCol>
                <a:gridCol w="1977753">
                  <a:extLst>
                    <a:ext uri="{9D8B030D-6E8A-4147-A177-3AD203B41FA5}">
                      <a16:colId xmlns:a16="http://schemas.microsoft.com/office/drawing/2014/main" val="2960051702"/>
                    </a:ext>
                  </a:extLst>
                </a:gridCol>
              </a:tblGrid>
              <a:tr h="440117">
                <a:tc gridSpan="2">
                  <a:txBody>
                    <a:bodyPr/>
                    <a:lstStyle/>
                    <a:p>
                      <a:endParaRPr lang="zh-TW" sz="1600" b="1" kern="100" dirty="0">
                        <a:effectLst/>
                        <a:latin typeface="Times New Roman" panose="02020603050405020304" pitchFamily="18" charset="0"/>
                        <a:cs typeface="Times New Roman" panose="02020603050405020304" pitchFamily="18" charset="0"/>
                      </a:endParaRPr>
                    </a:p>
                  </a:txBody>
                  <a:tcP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zh-TW" altLang="en-US"/>
                    </a:p>
                  </a:txBody>
                  <a:tcPr/>
                </a:tc>
                <a:tc>
                  <a:txBody>
                    <a:bodyPr/>
                    <a:lstStyle/>
                    <a:p>
                      <a:pPr>
                        <a:spcAft>
                          <a:spcPts val="0"/>
                        </a:spcAft>
                      </a:pPr>
                      <a:r>
                        <a:rPr lang="en-US" sz="1600" b="0" kern="100" dirty="0">
                          <a:effectLst/>
                          <a:latin typeface="Times New Roman" panose="02020603050405020304" pitchFamily="18" charset="0"/>
                          <a:ea typeface="標楷體" panose="03000509000000000000" pitchFamily="65" charset="-120"/>
                          <a:cs typeface="Times New Roman" panose="02020603050405020304" pitchFamily="18" charset="0"/>
                        </a:rPr>
                        <a:t>Grade</a:t>
                      </a:r>
                      <a:endParaRPr lang="zh-TW" sz="16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02065111"/>
                  </a:ext>
                </a:extLst>
              </a:tr>
              <a:tr h="440117">
                <a:tc gridSpan="2">
                  <a:txBody>
                    <a:bodyPr/>
                    <a:lstStyle/>
                    <a:p>
                      <a:endParaRPr lang="zh-TW" sz="1600" b="1" kern="100" dirty="0">
                        <a:effectLst/>
                        <a:latin typeface="Times New Roman" panose="02020603050405020304" pitchFamily="18" charset="0"/>
                        <a:cs typeface="Times New Roman" panose="02020603050405020304" pitchFamily="18" charset="0"/>
                      </a:endParaRPr>
                    </a:p>
                  </a:txBody>
                  <a:tcP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a:txBody>
                    <a:bodyPr/>
                    <a:lstStyle/>
                    <a:p>
                      <a:pPr>
                        <a:spcAft>
                          <a:spcPts val="0"/>
                        </a:spcAft>
                      </a:pPr>
                      <a:r>
                        <a:rPr lang="zh-TW" sz="1600" b="0" kern="100">
                          <a:effectLst/>
                          <a:latin typeface="Times New Roman" panose="02020603050405020304" pitchFamily="18" charset="0"/>
                          <a:ea typeface="標楷體" panose="03000509000000000000" pitchFamily="65" charset="-120"/>
                          <a:cs typeface="Times New Roman" panose="02020603050405020304" pitchFamily="18" charset="0"/>
                        </a:rPr>
                        <a:t>期末考</a:t>
                      </a:r>
                      <a:endParaRPr lang="zh-TW" sz="16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23147863"/>
                  </a:ext>
                </a:extLst>
              </a:tr>
              <a:tr h="374100">
                <a:tc rowSpan="5">
                  <a:txBody>
                    <a:bodyPr/>
                    <a:lstStyle/>
                    <a:p>
                      <a:pPr>
                        <a:spcAft>
                          <a:spcPts val="0"/>
                        </a:spcAft>
                      </a:pPr>
                      <a:r>
                        <a:rPr lang="zh-TW" sz="1600" b="0" kern="100">
                          <a:effectLst/>
                          <a:latin typeface="Times New Roman" panose="02020603050405020304" pitchFamily="18" charset="0"/>
                          <a:ea typeface="標楷體" panose="03000509000000000000" pitchFamily="65" charset="-120"/>
                          <a:cs typeface="Times New Roman" panose="02020603050405020304" pitchFamily="18" charset="0"/>
                        </a:rPr>
                        <a:t>學習策略</a:t>
                      </a:r>
                      <a:endParaRPr lang="zh-TW" sz="16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1600" b="0" kern="100" dirty="0">
                          <a:effectLst/>
                          <a:latin typeface="Times New Roman" panose="02020603050405020304" pitchFamily="18" charset="0"/>
                          <a:ea typeface="標楷體" panose="03000509000000000000" pitchFamily="65" charset="-120"/>
                          <a:cs typeface="Times New Roman" panose="02020603050405020304" pitchFamily="18" charset="0"/>
                        </a:rPr>
                        <a:t>學習策略一</a:t>
                      </a:r>
                      <a:endParaRPr lang="zh-TW" sz="16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a:lnL>
                      <a:noFill/>
                    </a:lnL>
                    <a:lnR>
                      <a:noFill/>
                    </a:lnR>
                    <a:lnT w="12700" cap="flat" cmpd="sng" algn="ctr">
                      <a:solidFill>
                        <a:srgbClr val="000000"/>
                      </a:solidFill>
                      <a:prstDash val="solid"/>
                      <a:round/>
                      <a:headEnd type="none" w="med" len="med"/>
                      <a:tailEnd type="none" w="med" len="med"/>
                    </a:lnT>
                    <a:lnB>
                      <a:noFill/>
                    </a:lnB>
                  </a:tcPr>
                </a:tc>
                <a:tc>
                  <a:txBody>
                    <a:bodyPr/>
                    <a:lstStyle/>
                    <a:p>
                      <a:pPr>
                        <a:spcAft>
                          <a:spcPts val="0"/>
                        </a:spcAft>
                      </a:pPr>
                      <a:r>
                        <a:rPr lang="en-US" sz="1600" b="0" kern="10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0.35***</a:t>
                      </a:r>
                      <a:endParaRPr lang="zh-TW" sz="16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166090663"/>
                  </a:ext>
                </a:extLst>
              </a:tr>
              <a:tr h="374100">
                <a:tc vMerge="1">
                  <a:txBody>
                    <a:bodyPr/>
                    <a:lstStyle/>
                    <a:p>
                      <a:endParaRPr lang="zh-TW" altLang="en-US"/>
                    </a:p>
                  </a:txBody>
                  <a:tcPr/>
                </a:tc>
                <a:tc>
                  <a:txBody>
                    <a:bodyPr/>
                    <a:lstStyle/>
                    <a:p>
                      <a:pPr>
                        <a:spcAft>
                          <a:spcPts val="0"/>
                        </a:spcAft>
                      </a:pPr>
                      <a:r>
                        <a:rPr lang="zh-TW" sz="1600" b="0" kern="100" dirty="0">
                          <a:effectLst/>
                          <a:latin typeface="Times New Roman" panose="02020603050405020304" pitchFamily="18" charset="0"/>
                          <a:ea typeface="標楷體" panose="03000509000000000000" pitchFamily="65" charset="-120"/>
                          <a:cs typeface="Times New Roman" panose="02020603050405020304" pitchFamily="18" charset="0"/>
                        </a:rPr>
                        <a:t>學習策略二</a:t>
                      </a:r>
                      <a:endParaRPr lang="zh-TW" sz="16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a:lnL>
                      <a:noFill/>
                    </a:lnL>
                    <a:lnR>
                      <a:noFill/>
                    </a:lnR>
                    <a:lnT>
                      <a:noFill/>
                    </a:lnT>
                    <a:lnB>
                      <a:noFill/>
                    </a:lnB>
                  </a:tcPr>
                </a:tc>
                <a:tc>
                  <a:txBody>
                    <a:bodyPr/>
                    <a:lstStyle/>
                    <a:p>
                      <a:pPr>
                        <a:spcAft>
                          <a:spcPts val="0"/>
                        </a:spcAft>
                      </a:pPr>
                      <a:r>
                        <a:rPr lang="en-US" sz="1600" b="0" kern="10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0.21*</a:t>
                      </a:r>
                      <a:endParaRPr lang="zh-TW" sz="16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a:lnL>
                      <a:noFill/>
                    </a:lnL>
                    <a:lnR>
                      <a:noFill/>
                    </a:lnR>
                    <a:lnT>
                      <a:noFill/>
                    </a:lnT>
                    <a:lnB>
                      <a:noFill/>
                    </a:lnB>
                  </a:tcPr>
                </a:tc>
                <a:extLst>
                  <a:ext uri="{0D108BD9-81ED-4DB2-BD59-A6C34878D82A}">
                    <a16:rowId xmlns:a16="http://schemas.microsoft.com/office/drawing/2014/main" val="698885182"/>
                  </a:ext>
                </a:extLst>
              </a:tr>
              <a:tr h="374100">
                <a:tc vMerge="1">
                  <a:txBody>
                    <a:bodyPr/>
                    <a:lstStyle/>
                    <a:p>
                      <a:endParaRPr lang="zh-TW" altLang="en-US"/>
                    </a:p>
                  </a:txBody>
                  <a:tcPr/>
                </a:tc>
                <a:tc>
                  <a:txBody>
                    <a:bodyPr/>
                    <a:lstStyle/>
                    <a:p>
                      <a:pPr>
                        <a:spcAft>
                          <a:spcPts val="0"/>
                        </a:spcAft>
                      </a:pPr>
                      <a:r>
                        <a:rPr lang="zh-TW" sz="1600" b="0" kern="100" dirty="0">
                          <a:effectLst/>
                          <a:latin typeface="Times New Roman" panose="02020603050405020304" pitchFamily="18" charset="0"/>
                          <a:ea typeface="標楷體" panose="03000509000000000000" pitchFamily="65" charset="-120"/>
                          <a:cs typeface="Times New Roman" panose="02020603050405020304" pitchFamily="18" charset="0"/>
                        </a:rPr>
                        <a:t>學習策略三</a:t>
                      </a:r>
                      <a:endParaRPr lang="zh-TW" sz="16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a:lnL>
                      <a:noFill/>
                    </a:lnL>
                    <a:lnR>
                      <a:noFill/>
                    </a:lnR>
                    <a:lnT>
                      <a:noFill/>
                    </a:lnT>
                    <a:lnB>
                      <a:noFill/>
                    </a:lnB>
                  </a:tcPr>
                </a:tc>
                <a:tc>
                  <a:txBody>
                    <a:bodyPr/>
                    <a:lstStyle/>
                    <a:p>
                      <a:pPr>
                        <a:spcAft>
                          <a:spcPts val="0"/>
                        </a:spcAft>
                      </a:pPr>
                      <a:r>
                        <a:rPr lang="en-US" sz="1600" b="0" kern="10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0.38***</a:t>
                      </a:r>
                      <a:endParaRPr lang="zh-TW" sz="16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a:lnL>
                      <a:noFill/>
                    </a:lnL>
                    <a:lnR>
                      <a:noFill/>
                    </a:lnR>
                    <a:lnT>
                      <a:noFill/>
                    </a:lnT>
                    <a:lnB>
                      <a:noFill/>
                    </a:lnB>
                  </a:tcPr>
                </a:tc>
                <a:extLst>
                  <a:ext uri="{0D108BD9-81ED-4DB2-BD59-A6C34878D82A}">
                    <a16:rowId xmlns:a16="http://schemas.microsoft.com/office/drawing/2014/main" val="4121572587"/>
                  </a:ext>
                </a:extLst>
              </a:tr>
              <a:tr h="374100">
                <a:tc vMerge="1">
                  <a:txBody>
                    <a:bodyPr/>
                    <a:lstStyle/>
                    <a:p>
                      <a:endParaRPr lang="zh-TW" altLang="en-US"/>
                    </a:p>
                  </a:txBody>
                  <a:tcPr/>
                </a:tc>
                <a:tc>
                  <a:txBody>
                    <a:bodyPr/>
                    <a:lstStyle/>
                    <a:p>
                      <a:pPr>
                        <a:spcAft>
                          <a:spcPts val="0"/>
                        </a:spcAft>
                      </a:pPr>
                      <a:r>
                        <a:rPr lang="zh-TW" sz="1600" b="0" kern="100" dirty="0">
                          <a:effectLst/>
                          <a:latin typeface="Times New Roman" panose="02020603050405020304" pitchFamily="18" charset="0"/>
                          <a:ea typeface="標楷體" panose="03000509000000000000" pitchFamily="65" charset="-120"/>
                          <a:cs typeface="Times New Roman" panose="02020603050405020304" pitchFamily="18" charset="0"/>
                        </a:rPr>
                        <a:t>學習策略四</a:t>
                      </a:r>
                      <a:endParaRPr lang="zh-TW" sz="16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a:lnL>
                      <a:noFill/>
                    </a:lnL>
                    <a:lnR>
                      <a:noFill/>
                    </a:lnR>
                    <a:lnT>
                      <a:noFill/>
                    </a:lnT>
                    <a:lnB>
                      <a:noFill/>
                    </a:lnB>
                  </a:tcPr>
                </a:tc>
                <a:tc>
                  <a:txBody>
                    <a:bodyPr/>
                    <a:lstStyle/>
                    <a:p>
                      <a:pPr>
                        <a:spcAft>
                          <a:spcPts val="0"/>
                        </a:spcAft>
                      </a:pPr>
                      <a:r>
                        <a:rPr lang="en-US" sz="1600" b="0" kern="100" dirty="0">
                          <a:effectLst/>
                          <a:latin typeface="Times New Roman" panose="02020603050405020304" pitchFamily="18" charset="0"/>
                          <a:ea typeface="標楷體" panose="03000509000000000000" pitchFamily="65" charset="-120"/>
                          <a:cs typeface="Times New Roman" panose="02020603050405020304" pitchFamily="18" charset="0"/>
                        </a:rPr>
                        <a:t>-0.03</a:t>
                      </a:r>
                      <a:endParaRPr lang="zh-TW" sz="16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a:lnL>
                      <a:noFill/>
                    </a:lnL>
                    <a:lnR>
                      <a:noFill/>
                    </a:lnR>
                    <a:lnT>
                      <a:noFill/>
                    </a:lnT>
                    <a:lnB>
                      <a:noFill/>
                    </a:lnB>
                  </a:tcPr>
                </a:tc>
                <a:extLst>
                  <a:ext uri="{0D108BD9-81ED-4DB2-BD59-A6C34878D82A}">
                    <a16:rowId xmlns:a16="http://schemas.microsoft.com/office/drawing/2014/main" val="3810949888"/>
                  </a:ext>
                </a:extLst>
              </a:tr>
              <a:tr h="374100">
                <a:tc vMerge="1">
                  <a:txBody>
                    <a:bodyPr/>
                    <a:lstStyle/>
                    <a:p>
                      <a:endParaRPr lang="zh-TW" altLang="en-US"/>
                    </a:p>
                  </a:txBody>
                  <a:tcPr/>
                </a:tc>
                <a:tc>
                  <a:txBody>
                    <a:bodyPr/>
                    <a:lstStyle/>
                    <a:p>
                      <a:pPr>
                        <a:spcAft>
                          <a:spcPts val="0"/>
                        </a:spcAft>
                      </a:pPr>
                      <a:r>
                        <a:rPr lang="zh-TW" sz="1600" b="0" kern="100">
                          <a:effectLst/>
                          <a:latin typeface="Times New Roman" panose="02020603050405020304" pitchFamily="18" charset="0"/>
                          <a:ea typeface="標楷體" panose="03000509000000000000" pitchFamily="65" charset="-120"/>
                          <a:cs typeface="Times New Roman" panose="02020603050405020304" pitchFamily="18" charset="0"/>
                        </a:rPr>
                        <a:t>學習策略五</a:t>
                      </a:r>
                      <a:endParaRPr lang="zh-TW" sz="16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a:lnL>
                      <a:noFill/>
                    </a:lnL>
                    <a:lnR>
                      <a:noFill/>
                    </a:lnR>
                    <a:lnT>
                      <a:noFill/>
                    </a:lnT>
                    <a:lnB w="12700" cap="flat" cmpd="sng" algn="ctr">
                      <a:solidFill>
                        <a:srgbClr val="000000"/>
                      </a:solidFill>
                      <a:prstDash val="solid"/>
                      <a:round/>
                      <a:headEnd type="none" w="med" len="med"/>
                      <a:tailEnd type="none" w="med" len="med"/>
                    </a:lnB>
                  </a:tcPr>
                </a:tc>
                <a:tc>
                  <a:txBody>
                    <a:bodyPr/>
                    <a:lstStyle/>
                    <a:p>
                      <a:pPr>
                        <a:spcAft>
                          <a:spcPts val="0"/>
                        </a:spcAft>
                      </a:pPr>
                      <a:r>
                        <a:rPr lang="en-US" sz="1600" b="0" kern="100" dirty="0">
                          <a:effectLst/>
                          <a:latin typeface="Times New Roman" panose="02020603050405020304" pitchFamily="18" charset="0"/>
                          <a:ea typeface="標楷體" panose="03000509000000000000" pitchFamily="65" charset="-120"/>
                          <a:cs typeface="Times New Roman" panose="02020603050405020304" pitchFamily="18" charset="0"/>
                        </a:rPr>
                        <a:t>-0.15</a:t>
                      </a:r>
                      <a:endParaRPr lang="zh-TW" sz="16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85911105"/>
                  </a:ext>
                </a:extLst>
              </a:tr>
              <a:tr h="440463">
                <a:tc gridSpan="3">
                  <a:txBody>
                    <a:bodyPr/>
                    <a:lstStyle/>
                    <a:p>
                      <a:pPr>
                        <a:spcAft>
                          <a:spcPts val="0"/>
                        </a:spcAft>
                      </a:pPr>
                      <a:r>
                        <a:rPr lang="en-US" sz="1600" b="0" i="1" kern="100" dirty="0">
                          <a:effectLst/>
                          <a:latin typeface="Times New Roman" panose="02020603050405020304" pitchFamily="18" charset="0"/>
                          <a:ea typeface="標楷體" panose="03000509000000000000" pitchFamily="65" charset="-120"/>
                          <a:cs typeface="Times New Roman" panose="02020603050405020304" pitchFamily="18" charset="0"/>
                        </a:rPr>
                        <a:t>Note:*p&lt;.05, **p&lt;.01, ***p&lt;.001</a:t>
                      </a:r>
                      <a:endParaRPr lang="zh-TW" sz="16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4217447749"/>
                  </a:ext>
                </a:extLst>
              </a:tr>
            </a:tbl>
          </a:graphicData>
        </a:graphic>
      </p:graphicFrame>
      <p:sp>
        <p:nvSpPr>
          <p:cNvPr id="13" name="標題 1">
            <a:extLst>
              <a:ext uri="{FF2B5EF4-FFF2-40B4-BE49-F238E27FC236}">
                <a16:creationId xmlns:a16="http://schemas.microsoft.com/office/drawing/2014/main" id="{B2F4A044-DA91-4703-A1B3-EAA6EA9B4FFC}"/>
              </a:ext>
            </a:extLst>
          </p:cNvPr>
          <p:cNvSpPr txBox="1">
            <a:spLocks/>
          </p:cNvSpPr>
          <p:nvPr/>
        </p:nvSpPr>
        <p:spPr>
          <a:xfrm>
            <a:off x="838200" y="36512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4000" dirty="0"/>
              <a:t>學習策略與學習成效的關聯性</a:t>
            </a:r>
          </a:p>
        </p:txBody>
      </p:sp>
    </p:spTree>
    <p:extLst>
      <p:ext uri="{BB962C8B-B14F-4D97-AF65-F5344CB8AC3E}">
        <p14:creationId xmlns:p14="http://schemas.microsoft.com/office/powerpoint/2010/main" val="389761452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508CCB84-91B2-408D-A874-A37962919960}"/>
              </a:ext>
            </a:extLst>
          </p:cNvPr>
          <p:cNvSpPr>
            <a:spLocks noGrp="1"/>
          </p:cNvSpPr>
          <p:nvPr>
            <p:ph idx="1"/>
          </p:nvPr>
        </p:nvSpPr>
        <p:spPr>
          <a:xfrm>
            <a:off x="6024514" y="2005012"/>
            <a:ext cx="6015086" cy="4351338"/>
          </a:xfrm>
        </p:spPr>
        <p:txBody>
          <a:bodyPr>
            <a:normAutofit fontScale="92500" lnSpcReduction="10000"/>
          </a:bodyPr>
          <a:lstStyle/>
          <a:p>
            <a:r>
              <a:rPr lang="zh-TW" altLang="en-US" dirty="0"/>
              <a:t>而就學習策略彼此的相關性而言，學習策略一與學習策略二和三；學習策略二與學習策略五間有</a:t>
            </a:r>
            <a:r>
              <a:rPr lang="zh-TW" altLang="en-US" dirty="0">
                <a:solidFill>
                  <a:srgbClr val="FF0000"/>
                </a:solidFill>
              </a:rPr>
              <a:t>顯著正相關</a:t>
            </a:r>
            <a:endParaRPr lang="en-US" altLang="zh-TW" dirty="0">
              <a:solidFill>
                <a:srgbClr val="FF0000"/>
              </a:solidFill>
            </a:endParaRPr>
          </a:p>
          <a:p>
            <a:r>
              <a:rPr lang="zh-TW" altLang="en-US" dirty="0"/>
              <a:t>而學習策略四與學習策略一是</a:t>
            </a:r>
            <a:r>
              <a:rPr lang="zh-TW" altLang="en-US" dirty="0">
                <a:solidFill>
                  <a:schemeClr val="accent1"/>
                </a:solidFill>
              </a:rPr>
              <a:t>顯著的負相關</a:t>
            </a:r>
            <a:endParaRPr lang="en-US" altLang="zh-TW" dirty="0">
              <a:solidFill>
                <a:schemeClr val="accent1"/>
              </a:solidFill>
            </a:endParaRPr>
          </a:p>
          <a:p>
            <a:r>
              <a:rPr lang="zh-TW" altLang="en-US" dirty="0"/>
              <a:t>由上述可以得知，學習策略四的使用程度越高表示也會降低學生學習策略一的數量，而學習策略一與期末考成績有極顯著正相關，代表學習策略四不但會影響學生的心智負荷，同時與學習策略一呈現此消彼長的關係</a:t>
            </a:r>
            <a:br>
              <a:rPr lang="zh-TW" altLang="en-US" dirty="0"/>
            </a:br>
            <a:endParaRPr lang="zh-TW" altLang="en-US" dirty="0"/>
          </a:p>
        </p:txBody>
      </p:sp>
      <p:sp>
        <p:nvSpPr>
          <p:cNvPr id="4" name="投影片編號版面配置區 3">
            <a:extLst>
              <a:ext uri="{FF2B5EF4-FFF2-40B4-BE49-F238E27FC236}">
                <a16:creationId xmlns:a16="http://schemas.microsoft.com/office/drawing/2014/main" id="{BED42C0A-D398-4635-9382-38E45C6FA50B}"/>
              </a:ext>
            </a:extLst>
          </p:cNvPr>
          <p:cNvSpPr>
            <a:spLocks noGrp="1"/>
          </p:cNvSpPr>
          <p:nvPr>
            <p:ph type="sldNum" sz="quarter" idx="12"/>
          </p:nvPr>
        </p:nvSpPr>
        <p:spPr/>
        <p:txBody>
          <a:bodyPr/>
          <a:lstStyle/>
          <a:p>
            <a:fld id="{239F4BFF-D0B2-447F-8851-E99F22C0E7D2}" type="slidenum">
              <a:rPr lang="zh-TW" altLang="en-US" smtClean="0"/>
              <a:t>64</a:t>
            </a:fld>
            <a:endParaRPr lang="zh-TW" altLang="en-US"/>
          </a:p>
        </p:txBody>
      </p:sp>
      <p:graphicFrame>
        <p:nvGraphicFramePr>
          <p:cNvPr id="9" name="表格 8">
            <a:extLst>
              <a:ext uri="{FF2B5EF4-FFF2-40B4-BE49-F238E27FC236}">
                <a16:creationId xmlns:a16="http://schemas.microsoft.com/office/drawing/2014/main" id="{0B8A8C5A-E1A6-4C25-9F0E-EA002D9A2840}"/>
              </a:ext>
            </a:extLst>
          </p:cNvPr>
          <p:cNvGraphicFramePr>
            <a:graphicFrameLocks noGrp="1"/>
          </p:cNvGraphicFramePr>
          <p:nvPr>
            <p:extLst/>
          </p:nvPr>
        </p:nvGraphicFramePr>
        <p:xfrm>
          <a:off x="440473" y="2417445"/>
          <a:ext cx="5454300" cy="2625072"/>
        </p:xfrm>
        <a:graphic>
          <a:graphicData uri="http://schemas.openxmlformats.org/drawingml/2006/table">
            <a:tbl>
              <a:tblPr firstRow="1" bandRow="1"/>
              <a:tblGrid>
                <a:gridCol w="908829">
                  <a:extLst>
                    <a:ext uri="{9D8B030D-6E8A-4147-A177-3AD203B41FA5}">
                      <a16:colId xmlns:a16="http://schemas.microsoft.com/office/drawing/2014/main" val="2415378851"/>
                    </a:ext>
                  </a:extLst>
                </a:gridCol>
                <a:gridCol w="908829">
                  <a:extLst>
                    <a:ext uri="{9D8B030D-6E8A-4147-A177-3AD203B41FA5}">
                      <a16:colId xmlns:a16="http://schemas.microsoft.com/office/drawing/2014/main" val="2475054062"/>
                    </a:ext>
                  </a:extLst>
                </a:gridCol>
                <a:gridCol w="909492">
                  <a:extLst>
                    <a:ext uri="{9D8B030D-6E8A-4147-A177-3AD203B41FA5}">
                      <a16:colId xmlns:a16="http://schemas.microsoft.com/office/drawing/2014/main" val="723974634"/>
                    </a:ext>
                  </a:extLst>
                </a:gridCol>
                <a:gridCol w="908829">
                  <a:extLst>
                    <a:ext uri="{9D8B030D-6E8A-4147-A177-3AD203B41FA5}">
                      <a16:colId xmlns:a16="http://schemas.microsoft.com/office/drawing/2014/main" val="2408053413"/>
                    </a:ext>
                  </a:extLst>
                </a:gridCol>
                <a:gridCol w="908829">
                  <a:extLst>
                    <a:ext uri="{9D8B030D-6E8A-4147-A177-3AD203B41FA5}">
                      <a16:colId xmlns:a16="http://schemas.microsoft.com/office/drawing/2014/main" val="4065974107"/>
                    </a:ext>
                  </a:extLst>
                </a:gridCol>
                <a:gridCol w="909492">
                  <a:extLst>
                    <a:ext uri="{9D8B030D-6E8A-4147-A177-3AD203B41FA5}">
                      <a16:colId xmlns:a16="http://schemas.microsoft.com/office/drawing/2014/main" val="2935943305"/>
                    </a:ext>
                  </a:extLst>
                </a:gridCol>
              </a:tblGrid>
              <a:tr h="355942">
                <a:tc>
                  <a:txBody>
                    <a:bodyPr/>
                    <a:lstStyle/>
                    <a:p>
                      <a:pPr>
                        <a:spcAft>
                          <a:spcPts val="0"/>
                        </a:spcAft>
                      </a:pPr>
                      <a:r>
                        <a:rPr lang="zh-TW" sz="1400" b="0" kern="100">
                          <a:effectLst/>
                          <a:latin typeface="Times New Roman" panose="02020603050405020304" pitchFamily="18" charset="0"/>
                          <a:ea typeface="標楷體" panose="03000509000000000000" pitchFamily="65" charset="-120"/>
                          <a:cs typeface="Times New Roman" panose="02020603050405020304" pitchFamily="18" charset="0"/>
                        </a:rPr>
                        <a:t>學習策略</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1400" b="0" kern="100">
                          <a:effectLst/>
                          <a:latin typeface="Times New Roman" panose="02020603050405020304" pitchFamily="18" charset="0"/>
                          <a:ea typeface="標楷體" panose="03000509000000000000" pitchFamily="65" charset="-120"/>
                          <a:cs typeface="Times New Roman" panose="02020603050405020304" pitchFamily="18" charset="0"/>
                        </a:rPr>
                        <a:t>一</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1400" b="0" kern="100">
                          <a:effectLst/>
                          <a:latin typeface="Times New Roman" panose="02020603050405020304" pitchFamily="18" charset="0"/>
                          <a:ea typeface="標楷體" panose="03000509000000000000" pitchFamily="65" charset="-120"/>
                          <a:cs typeface="Times New Roman" panose="02020603050405020304" pitchFamily="18" charset="0"/>
                        </a:rPr>
                        <a:t>二</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1400" b="0" kern="100">
                          <a:effectLst/>
                          <a:latin typeface="Times New Roman" panose="02020603050405020304" pitchFamily="18" charset="0"/>
                          <a:ea typeface="標楷體" panose="03000509000000000000" pitchFamily="65" charset="-120"/>
                          <a:cs typeface="Times New Roman" panose="02020603050405020304" pitchFamily="18" charset="0"/>
                        </a:rPr>
                        <a:t>三</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1400" b="0" kern="100">
                          <a:effectLst/>
                          <a:latin typeface="Times New Roman" panose="02020603050405020304" pitchFamily="18" charset="0"/>
                          <a:ea typeface="標楷體" panose="03000509000000000000" pitchFamily="65" charset="-120"/>
                          <a:cs typeface="Times New Roman" panose="02020603050405020304" pitchFamily="18" charset="0"/>
                        </a:rPr>
                        <a:t>四</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zh-TW" sz="1400" b="0" kern="100" dirty="0">
                          <a:effectLst/>
                          <a:latin typeface="Times New Roman" panose="02020603050405020304" pitchFamily="18" charset="0"/>
                          <a:ea typeface="標楷體" panose="03000509000000000000" pitchFamily="65" charset="-120"/>
                          <a:cs typeface="Times New Roman" panose="02020603050405020304" pitchFamily="18" charset="0"/>
                        </a:rPr>
                        <a:t>五</a:t>
                      </a:r>
                      <a:endParaRPr lang="zh-TW" sz="14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50387299"/>
                  </a:ext>
                </a:extLst>
              </a:tr>
              <a:tr h="395491">
                <a:tc>
                  <a:txBody>
                    <a:bodyPr/>
                    <a:lstStyle/>
                    <a:p>
                      <a:pPr>
                        <a:spcAft>
                          <a:spcPts val="0"/>
                        </a:spcAft>
                      </a:pPr>
                      <a:r>
                        <a:rPr lang="zh-TW" sz="1400" b="0" kern="100">
                          <a:effectLst/>
                          <a:latin typeface="Times New Roman" panose="02020603050405020304" pitchFamily="18" charset="0"/>
                          <a:ea typeface="標楷體" panose="03000509000000000000" pitchFamily="65" charset="-120"/>
                          <a:cs typeface="Times New Roman" panose="02020603050405020304" pitchFamily="18" charset="0"/>
                        </a:rPr>
                        <a:t>一</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a:lnL>
                      <a:noFill/>
                    </a:lnL>
                    <a:lnR>
                      <a:noFill/>
                    </a:lnR>
                    <a:lnT w="12700" cap="flat" cmpd="sng" algn="ctr">
                      <a:solidFill>
                        <a:srgbClr val="000000"/>
                      </a:solidFill>
                      <a:prstDash val="solid"/>
                      <a:round/>
                      <a:headEnd type="none" w="med" len="med"/>
                      <a:tailEnd type="none" w="med" len="med"/>
                    </a:lnT>
                    <a:lnB>
                      <a:noFill/>
                    </a:lnB>
                  </a:tcPr>
                </a:tc>
                <a:tc>
                  <a:txBody>
                    <a:bodyPr/>
                    <a:lstStyle/>
                    <a:p>
                      <a:pPr>
                        <a:spcAft>
                          <a:spcPts val="0"/>
                        </a:spcAft>
                      </a:pPr>
                      <a:r>
                        <a:rPr lang="en-US" sz="1400" b="0" kern="100">
                          <a:effectLst/>
                          <a:latin typeface="Times New Roman" panose="02020603050405020304" pitchFamily="18" charset="0"/>
                          <a:ea typeface="標楷體" panose="03000509000000000000" pitchFamily="65" charset="-120"/>
                          <a:cs typeface="Times New Roman" panose="02020603050405020304" pitchFamily="18" charset="0"/>
                        </a:rPr>
                        <a:t>1</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zh-TW" sz="1400" b="1" kern="100">
                        <a:effectLst/>
                        <a:latin typeface="Times New Roman" panose="02020603050405020304" pitchFamily="18" charset="0"/>
                        <a:cs typeface="Times New Roman" panose="02020603050405020304" pitchFamily="18" charset="0"/>
                      </a:endParaRPr>
                    </a:p>
                  </a:txBody>
                  <a:tcP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zh-TW" sz="1400" b="1" kern="100">
                        <a:effectLst/>
                        <a:latin typeface="Times New Roman" panose="02020603050405020304" pitchFamily="18" charset="0"/>
                        <a:cs typeface="Times New Roman" panose="02020603050405020304" pitchFamily="18" charset="0"/>
                      </a:endParaRPr>
                    </a:p>
                  </a:txBody>
                  <a:tcP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zh-TW" sz="1400" b="1" kern="100">
                        <a:effectLst/>
                        <a:latin typeface="Times New Roman" panose="02020603050405020304" pitchFamily="18" charset="0"/>
                        <a:cs typeface="Times New Roman" panose="02020603050405020304" pitchFamily="18" charset="0"/>
                      </a:endParaRPr>
                    </a:p>
                  </a:txBody>
                  <a:tcPr>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zh-TW" sz="1400" b="1" kern="100">
                        <a:effectLst/>
                        <a:latin typeface="Times New Roman" panose="02020603050405020304" pitchFamily="18" charset="0"/>
                        <a:cs typeface="Times New Roman" panose="02020603050405020304" pitchFamily="18" charset="0"/>
                      </a:endParaRPr>
                    </a:p>
                  </a:txBody>
                  <a:tcP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328355514"/>
                  </a:ext>
                </a:extLst>
              </a:tr>
              <a:tr h="395491">
                <a:tc>
                  <a:txBody>
                    <a:bodyPr/>
                    <a:lstStyle/>
                    <a:p>
                      <a:pPr>
                        <a:spcAft>
                          <a:spcPts val="0"/>
                        </a:spcAft>
                      </a:pPr>
                      <a:r>
                        <a:rPr lang="zh-TW" sz="1400" b="0" kern="100">
                          <a:effectLst/>
                          <a:latin typeface="Times New Roman" panose="02020603050405020304" pitchFamily="18" charset="0"/>
                          <a:ea typeface="標楷體" panose="03000509000000000000" pitchFamily="65" charset="-120"/>
                          <a:cs typeface="Times New Roman" panose="02020603050405020304" pitchFamily="18" charset="0"/>
                        </a:rPr>
                        <a:t>二</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a:lnL>
                      <a:noFill/>
                    </a:lnL>
                    <a:lnR>
                      <a:noFill/>
                    </a:lnR>
                    <a:lnT>
                      <a:noFill/>
                    </a:lnT>
                    <a:lnB>
                      <a:noFill/>
                    </a:lnB>
                  </a:tcPr>
                </a:tc>
                <a:tc>
                  <a:txBody>
                    <a:bodyPr/>
                    <a:lstStyle/>
                    <a:p>
                      <a:pPr>
                        <a:spcAft>
                          <a:spcPts val="0"/>
                        </a:spcAft>
                      </a:pPr>
                      <a:r>
                        <a:rPr lang="en-US" sz="1400" b="0" kern="10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0.24*</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a:lnL>
                      <a:noFill/>
                    </a:lnL>
                    <a:lnR>
                      <a:noFill/>
                    </a:lnR>
                    <a:lnT>
                      <a:noFill/>
                    </a:lnT>
                    <a:lnB>
                      <a:noFill/>
                    </a:lnB>
                  </a:tcPr>
                </a:tc>
                <a:tc>
                  <a:txBody>
                    <a:bodyPr/>
                    <a:lstStyle/>
                    <a:p>
                      <a:pPr>
                        <a:spcAft>
                          <a:spcPts val="0"/>
                        </a:spcAft>
                      </a:pPr>
                      <a:r>
                        <a:rPr lang="en-US" sz="1400" b="0" kern="100">
                          <a:effectLst/>
                          <a:latin typeface="Times New Roman" panose="02020603050405020304" pitchFamily="18" charset="0"/>
                          <a:ea typeface="標楷體" panose="03000509000000000000" pitchFamily="65" charset="-120"/>
                          <a:cs typeface="Times New Roman" panose="02020603050405020304" pitchFamily="18" charset="0"/>
                        </a:rPr>
                        <a:t>1</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a:lnL>
                      <a:noFill/>
                    </a:lnL>
                    <a:lnR>
                      <a:noFill/>
                    </a:lnR>
                    <a:lnT>
                      <a:noFill/>
                    </a:lnT>
                    <a:lnB>
                      <a:noFill/>
                    </a:lnB>
                  </a:tcPr>
                </a:tc>
                <a:tc>
                  <a:txBody>
                    <a:bodyPr/>
                    <a:lstStyle/>
                    <a:p>
                      <a:endParaRPr lang="zh-TW" sz="1400" b="1" kern="100">
                        <a:effectLst/>
                        <a:latin typeface="Times New Roman" panose="02020603050405020304" pitchFamily="18" charset="0"/>
                        <a:cs typeface="Times New Roman" panose="02020603050405020304" pitchFamily="18" charset="0"/>
                      </a:endParaRPr>
                    </a:p>
                  </a:txBody>
                  <a:tcPr>
                    <a:lnL>
                      <a:noFill/>
                    </a:lnL>
                    <a:lnR>
                      <a:noFill/>
                    </a:lnR>
                    <a:lnT>
                      <a:noFill/>
                    </a:lnT>
                    <a:lnB>
                      <a:noFill/>
                    </a:lnB>
                  </a:tcPr>
                </a:tc>
                <a:tc>
                  <a:txBody>
                    <a:bodyPr/>
                    <a:lstStyle/>
                    <a:p>
                      <a:endParaRPr lang="zh-TW" sz="1400" b="1" kern="100">
                        <a:effectLst/>
                        <a:latin typeface="Times New Roman" panose="02020603050405020304" pitchFamily="18" charset="0"/>
                        <a:cs typeface="Times New Roman" panose="02020603050405020304" pitchFamily="18" charset="0"/>
                      </a:endParaRPr>
                    </a:p>
                  </a:txBody>
                  <a:tcPr>
                    <a:lnL>
                      <a:noFill/>
                    </a:lnL>
                    <a:lnR>
                      <a:noFill/>
                    </a:lnR>
                    <a:lnT>
                      <a:noFill/>
                    </a:lnT>
                    <a:lnB>
                      <a:noFill/>
                    </a:lnB>
                  </a:tcPr>
                </a:tc>
                <a:tc>
                  <a:txBody>
                    <a:bodyPr/>
                    <a:lstStyle/>
                    <a:p>
                      <a:endParaRPr lang="zh-TW" sz="1400" b="1" kern="100">
                        <a:effectLst/>
                        <a:latin typeface="Times New Roman" panose="02020603050405020304" pitchFamily="18" charset="0"/>
                        <a:cs typeface="Times New Roman" panose="02020603050405020304" pitchFamily="18" charset="0"/>
                      </a:endParaRPr>
                    </a:p>
                  </a:txBody>
                  <a:tcPr>
                    <a:lnL>
                      <a:noFill/>
                    </a:lnL>
                    <a:lnR>
                      <a:noFill/>
                    </a:lnR>
                    <a:lnT>
                      <a:noFill/>
                    </a:lnT>
                    <a:lnB>
                      <a:noFill/>
                    </a:lnB>
                  </a:tcPr>
                </a:tc>
                <a:extLst>
                  <a:ext uri="{0D108BD9-81ED-4DB2-BD59-A6C34878D82A}">
                    <a16:rowId xmlns:a16="http://schemas.microsoft.com/office/drawing/2014/main" val="1953313335"/>
                  </a:ext>
                </a:extLst>
              </a:tr>
              <a:tr h="395491">
                <a:tc>
                  <a:txBody>
                    <a:bodyPr/>
                    <a:lstStyle/>
                    <a:p>
                      <a:pPr>
                        <a:spcAft>
                          <a:spcPts val="0"/>
                        </a:spcAft>
                      </a:pPr>
                      <a:r>
                        <a:rPr lang="zh-TW" sz="1400" b="0" kern="100">
                          <a:effectLst/>
                          <a:latin typeface="Times New Roman" panose="02020603050405020304" pitchFamily="18" charset="0"/>
                          <a:ea typeface="標楷體" panose="03000509000000000000" pitchFamily="65" charset="-120"/>
                          <a:cs typeface="Times New Roman" panose="02020603050405020304" pitchFamily="18" charset="0"/>
                        </a:rPr>
                        <a:t>三</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a:lnL>
                      <a:noFill/>
                    </a:lnL>
                    <a:lnR>
                      <a:noFill/>
                    </a:lnR>
                    <a:lnT>
                      <a:noFill/>
                    </a:lnT>
                    <a:lnB>
                      <a:noFill/>
                    </a:lnB>
                  </a:tcPr>
                </a:tc>
                <a:tc>
                  <a:txBody>
                    <a:bodyPr/>
                    <a:lstStyle/>
                    <a:p>
                      <a:pPr>
                        <a:spcAft>
                          <a:spcPts val="0"/>
                        </a:spcAft>
                      </a:pPr>
                      <a:r>
                        <a:rPr lang="en-US" sz="1400" b="0" kern="10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0.34***</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a:lnL>
                      <a:noFill/>
                    </a:lnL>
                    <a:lnR>
                      <a:noFill/>
                    </a:lnR>
                    <a:lnT>
                      <a:noFill/>
                    </a:lnT>
                    <a:lnB>
                      <a:noFill/>
                    </a:lnB>
                  </a:tcPr>
                </a:tc>
                <a:tc>
                  <a:txBody>
                    <a:bodyPr/>
                    <a:lstStyle/>
                    <a:p>
                      <a:pPr>
                        <a:spcAft>
                          <a:spcPts val="0"/>
                        </a:spcAft>
                      </a:pPr>
                      <a:r>
                        <a:rPr lang="en-US" sz="1400" b="0" kern="100">
                          <a:effectLst/>
                          <a:latin typeface="Times New Roman" panose="02020603050405020304" pitchFamily="18" charset="0"/>
                          <a:ea typeface="標楷體" panose="03000509000000000000" pitchFamily="65" charset="-120"/>
                          <a:cs typeface="Times New Roman" panose="02020603050405020304" pitchFamily="18" charset="0"/>
                        </a:rPr>
                        <a:t>0.02</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a:lnL>
                      <a:noFill/>
                    </a:lnL>
                    <a:lnR>
                      <a:noFill/>
                    </a:lnR>
                    <a:lnT>
                      <a:noFill/>
                    </a:lnT>
                    <a:lnB>
                      <a:noFill/>
                    </a:lnB>
                  </a:tcPr>
                </a:tc>
                <a:tc>
                  <a:txBody>
                    <a:bodyPr/>
                    <a:lstStyle/>
                    <a:p>
                      <a:pPr>
                        <a:spcAft>
                          <a:spcPts val="0"/>
                        </a:spcAft>
                      </a:pPr>
                      <a:r>
                        <a:rPr lang="en-US" sz="1400" b="0" kern="100">
                          <a:effectLst/>
                          <a:latin typeface="Times New Roman" panose="02020603050405020304" pitchFamily="18" charset="0"/>
                          <a:ea typeface="標楷體" panose="03000509000000000000" pitchFamily="65" charset="-120"/>
                          <a:cs typeface="Times New Roman" panose="02020603050405020304" pitchFamily="18" charset="0"/>
                        </a:rPr>
                        <a:t>1</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a:lnL>
                      <a:noFill/>
                    </a:lnL>
                    <a:lnR>
                      <a:noFill/>
                    </a:lnR>
                    <a:lnT>
                      <a:noFill/>
                    </a:lnT>
                    <a:lnB>
                      <a:noFill/>
                    </a:lnB>
                  </a:tcPr>
                </a:tc>
                <a:tc>
                  <a:txBody>
                    <a:bodyPr/>
                    <a:lstStyle/>
                    <a:p>
                      <a:endParaRPr lang="zh-TW" sz="1400" b="1" kern="100">
                        <a:effectLst/>
                        <a:latin typeface="Times New Roman" panose="02020603050405020304" pitchFamily="18" charset="0"/>
                        <a:cs typeface="Times New Roman" panose="02020603050405020304" pitchFamily="18" charset="0"/>
                      </a:endParaRPr>
                    </a:p>
                  </a:txBody>
                  <a:tcPr>
                    <a:lnL>
                      <a:noFill/>
                    </a:lnL>
                    <a:lnR>
                      <a:noFill/>
                    </a:lnR>
                    <a:lnT>
                      <a:noFill/>
                    </a:lnT>
                    <a:lnB>
                      <a:noFill/>
                    </a:lnB>
                  </a:tcPr>
                </a:tc>
                <a:tc>
                  <a:txBody>
                    <a:bodyPr/>
                    <a:lstStyle/>
                    <a:p>
                      <a:endParaRPr lang="zh-TW" sz="1400" b="1" kern="100">
                        <a:effectLst/>
                        <a:latin typeface="Times New Roman" panose="02020603050405020304" pitchFamily="18" charset="0"/>
                        <a:cs typeface="Times New Roman" panose="02020603050405020304" pitchFamily="18" charset="0"/>
                      </a:endParaRPr>
                    </a:p>
                  </a:txBody>
                  <a:tcPr>
                    <a:lnL>
                      <a:noFill/>
                    </a:lnL>
                    <a:lnR>
                      <a:noFill/>
                    </a:lnR>
                    <a:lnT>
                      <a:noFill/>
                    </a:lnT>
                    <a:lnB>
                      <a:noFill/>
                    </a:lnB>
                  </a:tcPr>
                </a:tc>
                <a:extLst>
                  <a:ext uri="{0D108BD9-81ED-4DB2-BD59-A6C34878D82A}">
                    <a16:rowId xmlns:a16="http://schemas.microsoft.com/office/drawing/2014/main" val="2751082536"/>
                  </a:ext>
                </a:extLst>
              </a:tr>
              <a:tr h="395491">
                <a:tc>
                  <a:txBody>
                    <a:bodyPr/>
                    <a:lstStyle/>
                    <a:p>
                      <a:pPr>
                        <a:spcAft>
                          <a:spcPts val="0"/>
                        </a:spcAft>
                      </a:pPr>
                      <a:r>
                        <a:rPr lang="zh-TW" sz="1400" b="0" kern="100">
                          <a:effectLst/>
                          <a:latin typeface="Times New Roman" panose="02020603050405020304" pitchFamily="18" charset="0"/>
                          <a:ea typeface="標楷體" panose="03000509000000000000" pitchFamily="65" charset="-120"/>
                          <a:cs typeface="Times New Roman" panose="02020603050405020304" pitchFamily="18" charset="0"/>
                        </a:rPr>
                        <a:t>四</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a:lnL>
                      <a:noFill/>
                    </a:lnL>
                    <a:lnR>
                      <a:noFill/>
                    </a:lnR>
                    <a:lnT>
                      <a:noFill/>
                    </a:lnT>
                    <a:lnB>
                      <a:noFill/>
                    </a:lnB>
                  </a:tcPr>
                </a:tc>
                <a:tc>
                  <a:txBody>
                    <a:bodyPr/>
                    <a:lstStyle/>
                    <a:p>
                      <a:pPr>
                        <a:spcAft>
                          <a:spcPts val="0"/>
                        </a:spcAft>
                      </a:pPr>
                      <a:r>
                        <a:rPr lang="en-US" sz="1400" b="0" kern="100" dirty="0">
                          <a:solidFill>
                            <a:schemeClr val="accent1"/>
                          </a:solidFill>
                          <a:effectLst/>
                          <a:latin typeface="Times New Roman" panose="02020603050405020304" pitchFamily="18" charset="0"/>
                          <a:ea typeface="標楷體" panose="03000509000000000000" pitchFamily="65" charset="-120"/>
                          <a:cs typeface="Times New Roman" panose="02020603050405020304" pitchFamily="18" charset="0"/>
                        </a:rPr>
                        <a:t>-0.27**</a:t>
                      </a:r>
                      <a:endParaRPr lang="zh-TW" sz="1400" b="1" kern="100" dirty="0">
                        <a:solidFill>
                          <a:schemeClr val="accent1"/>
                        </a:solidFill>
                        <a:effectLst/>
                        <a:latin typeface="Times New Roman" panose="02020603050405020304" pitchFamily="18" charset="0"/>
                        <a:ea typeface="標楷體" panose="03000509000000000000" pitchFamily="65" charset="-120"/>
                        <a:cs typeface="Times New Roman" panose="02020603050405020304" pitchFamily="18" charset="0"/>
                      </a:endParaRPr>
                    </a:p>
                  </a:txBody>
                  <a:tcPr>
                    <a:lnL>
                      <a:noFill/>
                    </a:lnL>
                    <a:lnR>
                      <a:noFill/>
                    </a:lnR>
                    <a:lnT>
                      <a:noFill/>
                    </a:lnT>
                    <a:lnB>
                      <a:noFill/>
                    </a:lnB>
                  </a:tcPr>
                </a:tc>
                <a:tc>
                  <a:txBody>
                    <a:bodyPr/>
                    <a:lstStyle/>
                    <a:p>
                      <a:pPr>
                        <a:spcAft>
                          <a:spcPts val="0"/>
                        </a:spcAft>
                      </a:pPr>
                      <a:r>
                        <a:rPr lang="en-US" sz="1400" b="0" kern="100">
                          <a:effectLst/>
                          <a:latin typeface="Times New Roman" panose="02020603050405020304" pitchFamily="18" charset="0"/>
                          <a:ea typeface="標楷體" panose="03000509000000000000" pitchFamily="65" charset="-120"/>
                          <a:cs typeface="Times New Roman" panose="02020603050405020304" pitchFamily="18" charset="0"/>
                        </a:rPr>
                        <a:t>-0.18</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a:lnL>
                      <a:noFill/>
                    </a:lnL>
                    <a:lnR>
                      <a:noFill/>
                    </a:lnR>
                    <a:lnT>
                      <a:noFill/>
                    </a:lnT>
                    <a:lnB>
                      <a:noFill/>
                    </a:lnB>
                  </a:tcPr>
                </a:tc>
                <a:tc>
                  <a:txBody>
                    <a:bodyPr/>
                    <a:lstStyle/>
                    <a:p>
                      <a:pPr>
                        <a:spcAft>
                          <a:spcPts val="0"/>
                        </a:spcAft>
                      </a:pPr>
                      <a:r>
                        <a:rPr lang="en-US" sz="1400" b="0" kern="100">
                          <a:effectLst/>
                          <a:latin typeface="Times New Roman" panose="02020603050405020304" pitchFamily="18" charset="0"/>
                          <a:ea typeface="標楷體" panose="03000509000000000000" pitchFamily="65" charset="-120"/>
                          <a:cs typeface="Times New Roman" panose="02020603050405020304" pitchFamily="18" charset="0"/>
                        </a:rPr>
                        <a:t>-0.09</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a:lnL>
                      <a:noFill/>
                    </a:lnL>
                    <a:lnR>
                      <a:noFill/>
                    </a:lnR>
                    <a:lnT>
                      <a:noFill/>
                    </a:lnT>
                    <a:lnB>
                      <a:noFill/>
                    </a:lnB>
                  </a:tcPr>
                </a:tc>
                <a:tc>
                  <a:txBody>
                    <a:bodyPr/>
                    <a:lstStyle/>
                    <a:p>
                      <a:pPr>
                        <a:spcAft>
                          <a:spcPts val="0"/>
                        </a:spcAft>
                      </a:pPr>
                      <a:r>
                        <a:rPr lang="en-US" sz="1400" b="0" kern="100">
                          <a:effectLst/>
                          <a:latin typeface="Times New Roman" panose="02020603050405020304" pitchFamily="18" charset="0"/>
                          <a:ea typeface="標楷體" panose="03000509000000000000" pitchFamily="65" charset="-120"/>
                          <a:cs typeface="Times New Roman" panose="02020603050405020304" pitchFamily="18" charset="0"/>
                        </a:rPr>
                        <a:t>1</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a:lnL>
                      <a:noFill/>
                    </a:lnL>
                    <a:lnR>
                      <a:noFill/>
                    </a:lnR>
                    <a:lnT>
                      <a:noFill/>
                    </a:lnT>
                    <a:lnB>
                      <a:noFill/>
                    </a:lnB>
                  </a:tcPr>
                </a:tc>
                <a:tc>
                  <a:txBody>
                    <a:bodyPr/>
                    <a:lstStyle/>
                    <a:p>
                      <a:endParaRPr lang="zh-TW" sz="1400" b="1" kern="100">
                        <a:effectLst/>
                        <a:latin typeface="Times New Roman" panose="02020603050405020304" pitchFamily="18" charset="0"/>
                        <a:cs typeface="Times New Roman" panose="02020603050405020304" pitchFamily="18" charset="0"/>
                      </a:endParaRPr>
                    </a:p>
                  </a:txBody>
                  <a:tcPr>
                    <a:lnL>
                      <a:noFill/>
                    </a:lnL>
                    <a:lnR>
                      <a:noFill/>
                    </a:lnR>
                    <a:lnT>
                      <a:noFill/>
                    </a:lnT>
                    <a:lnB>
                      <a:noFill/>
                    </a:lnB>
                  </a:tcPr>
                </a:tc>
                <a:extLst>
                  <a:ext uri="{0D108BD9-81ED-4DB2-BD59-A6C34878D82A}">
                    <a16:rowId xmlns:a16="http://schemas.microsoft.com/office/drawing/2014/main" val="3005837763"/>
                  </a:ext>
                </a:extLst>
              </a:tr>
              <a:tr h="355942">
                <a:tc>
                  <a:txBody>
                    <a:bodyPr/>
                    <a:lstStyle/>
                    <a:p>
                      <a:pPr>
                        <a:spcAft>
                          <a:spcPts val="0"/>
                        </a:spcAft>
                      </a:pPr>
                      <a:r>
                        <a:rPr lang="zh-TW" sz="1400" b="0" kern="100">
                          <a:effectLst/>
                          <a:latin typeface="Times New Roman" panose="02020603050405020304" pitchFamily="18" charset="0"/>
                          <a:ea typeface="標楷體" panose="03000509000000000000" pitchFamily="65" charset="-120"/>
                          <a:cs typeface="Times New Roman" panose="02020603050405020304" pitchFamily="18" charset="0"/>
                        </a:rPr>
                        <a:t>五</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a:lnL>
                      <a:noFill/>
                    </a:lnL>
                    <a:lnR>
                      <a:noFill/>
                    </a:lnR>
                    <a:lnT>
                      <a:noFill/>
                    </a:lnT>
                    <a:lnB w="12700" cap="flat" cmpd="sng" algn="ctr">
                      <a:solidFill>
                        <a:srgbClr val="000000"/>
                      </a:solidFill>
                      <a:prstDash val="solid"/>
                      <a:round/>
                      <a:headEnd type="none" w="med" len="med"/>
                      <a:tailEnd type="none" w="med" len="med"/>
                    </a:lnB>
                  </a:tcPr>
                </a:tc>
                <a:tc>
                  <a:txBody>
                    <a:bodyPr/>
                    <a:lstStyle/>
                    <a:p>
                      <a:pPr>
                        <a:spcAft>
                          <a:spcPts val="0"/>
                        </a:spcAft>
                      </a:pPr>
                      <a:r>
                        <a:rPr lang="en-US" sz="1400" b="0" kern="100">
                          <a:effectLst/>
                          <a:latin typeface="Times New Roman" panose="02020603050405020304" pitchFamily="18" charset="0"/>
                          <a:ea typeface="標楷體" panose="03000509000000000000" pitchFamily="65" charset="-120"/>
                          <a:cs typeface="Times New Roman" panose="02020603050405020304" pitchFamily="18" charset="0"/>
                        </a:rPr>
                        <a:t>-0.04</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a:lnL>
                      <a:noFill/>
                    </a:lnL>
                    <a:lnR>
                      <a:noFill/>
                    </a:lnR>
                    <a:lnT>
                      <a:noFill/>
                    </a:lnT>
                    <a:lnB w="12700" cap="flat" cmpd="sng" algn="ctr">
                      <a:solidFill>
                        <a:srgbClr val="000000"/>
                      </a:solidFill>
                      <a:prstDash val="solid"/>
                      <a:round/>
                      <a:headEnd type="none" w="med" len="med"/>
                      <a:tailEnd type="none" w="med" len="med"/>
                    </a:lnB>
                  </a:tcPr>
                </a:tc>
                <a:tc>
                  <a:txBody>
                    <a:bodyPr/>
                    <a:lstStyle/>
                    <a:p>
                      <a:pPr>
                        <a:spcAft>
                          <a:spcPts val="0"/>
                        </a:spcAft>
                      </a:pPr>
                      <a:r>
                        <a:rPr lang="en-US" sz="1400" b="0" kern="10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0.19*</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a:lnL>
                      <a:noFill/>
                    </a:lnL>
                    <a:lnR>
                      <a:noFill/>
                    </a:lnR>
                    <a:lnT>
                      <a:noFill/>
                    </a:lnT>
                    <a:lnB w="12700" cap="flat" cmpd="sng" algn="ctr">
                      <a:solidFill>
                        <a:srgbClr val="000000"/>
                      </a:solidFill>
                      <a:prstDash val="solid"/>
                      <a:round/>
                      <a:headEnd type="none" w="med" len="med"/>
                      <a:tailEnd type="none" w="med" len="med"/>
                    </a:lnB>
                  </a:tcPr>
                </a:tc>
                <a:tc>
                  <a:txBody>
                    <a:bodyPr/>
                    <a:lstStyle/>
                    <a:p>
                      <a:pPr>
                        <a:spcAft>
                          <a:spcPts val="0"/>
                        </a:spcAft>
                      </a:pPr>
                      <a:r>
                        <a:rPr lang="en-US" sz="1400" b="0" kern="100">
                          <a:effectLst/>
                          <a:latin typeface="Times New Roman" panose="02020603050405020304" pitchFamily="18" charset="0"/>
                          <a:ea typeface="標楷體" panose="03000509000000000000" pitchFamily="65" charset="-120"/>
                          <a:cs typeface="Times New Roman" panose="02020603050405020304" pitchFamily="18" charset="0"/>
                        </a:rPr>
                        <a:t>0.03</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a:lnL>
                      <a:noFill/>
                    </a:lnL>
                    <a:lnR>
                      <a:noFill/>
                    </a:lnR>
                    <a:lnT>
                      <a:noFill/>
                    </a:lnT>
                    <a:lnB w="12700" cap="flat" cmpd="sng" algn="ctr">
                      <a:solidFill>
                        <a:srgbClr val="000000"/>
                      </a:solidFill>
                      <a:prstDash val="solid"/>
                      <a:round/>
                      <a:headEnd type="none" w="med" len="med"/>
                      <a:tailEnd type="none" w="med" len="med"/>
                    </a:lnB>
                  </a:tcPr>
                </a:tc>
                <a:tc>
                  <a:txBody>
                    <a:bodyPr/>
                    <a:lstStyle/>
                    <a:p>
                      <a:pPr>
                        <a:spcAft>
                          <a:spcPts val="0"/>
                        </a:spcAft>
                      </a:pPr>
                      <a:r>
                        <a:rPr lang="en-US" sz="1400" b="0" kern="100">
                          <a:effectLst/>
                          <a:latin typeface="Times New Roman" panose="02020603050405020304" pitchFamily="18" charset="0"/>
                          <a:ea typeface="標楷體" panose="03000509000000000000" pitchFamily="65" charset="-120"/>
                          <a:cs typeface="Times New Roman" panose="02020603050405020304" pitchFamily="18" charset="0"/>
                        </a:rPr>
                        <a:t>-0.05</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a:lnL>
                      <a:noFill/>
                    </a:lnL>
                    <a:lnR>
                      <a:noFill/>
                    </a:lnR>
                    <a:lnT>
                      <a:noFill/>
                    </a:lnT>
                    <a:lnB w="12700" cap="flat" cmpd="sng" algn="ctr">
                      <a:solidFill>
                        <a:srgbClr val="000000"/>
                      </a:solidFill>
                      <a:prstDash val="solid"/>
                      <a:round/>
                      <a:headEnd type="none" w="med" len="med"/>
                      <a:tailEnd type="none" w="med" len="med"/>
                    </a:lnB>
                  </a:tcPr>
                </a:tc>
                <a:tc>
                  <a:txBody>
                    <a:bodyPr/>
                    <a:lstStyle/>
                    <a:p>
                      <a:pPr>
                        <a:spcAft>
                          <a:spcPts val="0"/>
                        </a:spcAft>
                      </a:pPr>
                      <a:r>
                        <a:rPr lang="en-US" sz="1400" b="0" kern="100">
                          <a:effectLst/>
                          <a:latin typeface="Times New Roman" panose="02020603050405020304" pitchFamily="18" charset="0"/>
                          <a:ea typeface="標楷體" panose="03000509000000000000" pitchFamily="65" charset="-120"/>
                          <a:cs typeface="Times New Roman" panose="02020603050405020304" pitchFamily="18" charset="0"/>
                        </a:rPr>
                        <a:t>1</a:t>
                      </a:r>
                      <a:endParaRPr lang="zh-TW" sz="14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22647460"/>
                  </a:ext>
                </a:extLst>
              </a:tr>
              <a:tr h="331224">
                <a:tc gridSpan="6">
                  <a:txBody>
                    <a:bodyPr/>
                    <a:lstStyle/>
                    <a:p>
                      <a:pPr>
                        <a:spcAft>
                          <a:spcPts val="0"/>
                        </a:spcAft>
                      </a:pPr>
                      <a:r>
                        <a:rPr lang="en-US" sz="1400" b="0" i="1" kern="100" dirty="0">
                          <a:effectLst/>
                          <a:latin typeface="Times New Roman" panose="02020603050405020304" pitchFamily="18" charset="0"/>
                          <a:ea typeface="標楷體" panose="03000509000000000000" pitchFamily="65" charset="-120"/>
                          <a:cs typeface="Times New Roman" panose="02020603050405020304" pitchFamily="18" charset="0"/>
                        </a:rPr>
                        <a:t>Note:*p&lt;.05, **p&lt;.01, ***p&lt;.001</a:t>
                      </a:r>
                      <a:endParaRPr lang="zh-TW" sz="14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9525" marR="9525" marT="9525"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924267667"/>
                  </a:ext>
                </a:extLst>
              </a:tr>
            </a:tbl>
          </a:graphicData>
        </a:graphic>
      </p:graphicFrame>
      <p:sp>
        <p:nvSpPr>
          <p:cNvPr id="11" name="標題 1">
            <a:extLst>
              <a:ext uri="{FF2B5EF4-FFF2-40B4-BE49-F238E27FC236}">
                <a16:creationId xmlns:a16="http://schemas.microsoft.com/office/drawing/2014/main" id="{0586D468-6D02-4DA7-8756-206B54478E7D}"/>
              </a:ext>
            </a:extLst>
          </p:cNvPr>
          <p:cNvSpPr txBox="1">
            <a:spLocks/>
          </p:cNvSpPr>
          <p:nvPr/>
        </p:nvSpPr>
        <p:spPr>
          <a:xfrm>
            <a:off x="838200" y="36512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4000" dirty="0"/>
              <a:t>學習策略間的關聯性</a:t>
            </a:r>
          </a:p>
        </p:txBody>
      </p:sp>
    </p:spTree>
    <p:extLst>
      <p:ext uri="{BB962C8B-B14F-4D97-AF65-F5344CB8AC3E}">
        <p14:creationId xmlns:p14="http://schemas.microsoft.com/office/powerpoint/2010/main" val="295026425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A142A15-D9B9-47F8-84BD-31E36C5D8752}"/>
              </a:ext>
            </a:extLst>
          </p:cNvPr>
          <p:cNvSpPr>
            <a:spLocks noGrp="1"/>
          </p:cNvSpPr>
          <p:nvPr>
            <p:ph type="title"/>
          </p:nvPr>
        </p:nvSpPr>
        <p:spPr/>
        <p:txBody>
          <a:bodyPr/>
          <a:lstStyle/>
          <a:p>
            <a:r>
              <a:rPr lang="zh-TW" altLang="en-US" dirty="0"/>
              <a:t>學習策略與學習成效的關聯性</a:t>
            </a:r>
          </a:p>
        </p:txBody>
      </p:sp>
      <p:sp>
        <p:nvSpPr>
          <p:cNvPr id="3" name="內容版面配置區 2">
            <a:extLst>
              <a:ext uri="{FF2B5EF4-FFF2-40B4-BE49-F238E27FC236}">
                <a16:creationId xmlns:a16="http://schemas.microsoft.com/office/drawing/2014/main" id="{A11C03BF-E435-4201-AA8B-0A2F49B7EE25}"/>
              </a:ext>
            </a:extLst>
          </p:cNvPr>
          <p:cNvSpPr>
            <a:spLocks noGrp="1"/>
          </p:cNvSpPr>
          <p:nvPr>
            <p:ph idx="1"/>
          </p:nvPr>
        </p:nvSpPr>
        <p:spPr/>
        <p:txBody>
          <a:bodyPr/>
          <a:lstStyle/>
          <a:p>
            <a:r>
              <a:rPr lang="zh-TW" altLang="en-US" dirty="0"/>
              <a:t>綜上所述，學生想要獲得較佳的學習成效，如何正確搭配</a:t>
            </a:r>
            <a:r>
              <a:rPr lang="zh-TW" altLang="en-US" dirty="0">
                <a:solidFill>
                  <a:srgbClr val="FF0000"/>
                </a:solidFill>
              </a:rPr>
              <a:t>完整教材錄影</a:t>
            </a:r>
            <a:r>
              <a:rPr lang="zh-TW" altLang="en-US" dirty="0"/>
              <a:t>是不可或缺的一環</a:t>
            </a:r>
            <a:endParaRPr lang="en-US" altLang="zh-TW" dirty="0"/>
          </a:p>
          <a:p>
            <a:r>
              <a:rPr lang="zh-TW" altLang="en-US" dirty="0" smtClean="0"/>
              <a:t>學習策略一：</a:t>
            </a:r>
            <a:r>
              <a:rPr lang="zh-TW" altLang="en-US" dirty="0" smtClean="0"/>
              <a:t>學生</a:t>
            </a:r>
            <a:r>
              <a:rPr lang="zh-TW" altLang="en-US" dirty="0"/>
              <a:t>完整的瀏覽一次教材影片</a:t>
            </a:r>
            <a:endParaRPr lang="en-US" altLang="zh-TW" dirty="0"/>
          </a:p>
          <a:p>
            <a:r>
              <a:rPr lang="zh-TW" altLang="en-US" dirty="0" smtClean="0"/>
              <a:t>學習策略二：</a:t>
            </a:r>
            <a:r>
              <a:rPr lang="zh-TW" altLang="en-US" dirty="0" smtClean="0"/>
              <a:t>從</a:t>
            </a:r>
            <a:r>
              <a:rPr lang="zh-TW" altLang="en-US" dirty="0"/>
              <a:t>完整教材錄影下手，搭配其他活動再回頭觀看完整教材錄影</a:t>
            </a:r>
            <a:endParaRPr lang="en-US" altLang="zh-TW" dirty="0"/>
          </a:p>
          <a:p>
            <a:r>
              <a:rPr lang="zh-TW" altLang="en-US" dirty="0" smtClean="0"/>
              <a:t>學習策略三：學生</a:t>
            </a:r>
            <a:r>
              <a:rPr lang="zh-TW" altLang="en-US" dirty="0"/>
              <a:t>進行教材下載，其中教材下載包含了上課筆記、名詞解釋、參考資料、程式執行範例相關的投影片，進而搭配教材錄影學習，循序理解教材內容</a:t>
            </a:r>
          </a:p>
        </p:txBody>
      </p:sp>
      <p:sp>
        <p:nvSpPr>
          <p:cNvPr id="4" name="投影片編號版面配置區 3">
            <a:extLst>
              <a:ext uri="{FF2B5EF4-FFF2-40B4-BE49-F238E27FC236}">
                <a16:creationId xmlns:a16="http://schemas.microsoft.com/office/drawing/2014/main" id="{33BB6D8B-AE8A-41DF-9B4F-F581EBF6138E}"/>
              </a:ext>
            </a:extLst>
          </p:cNvPr>
          <p:cNvSpPr>
            <a:spLocks noGrp="1"/>
          </p:cNvSpPr>
          <p:nvPr>
            <p:ph type="sldNum" sz="quarter" idx="12"/>
          </p:nvPr>
        </p:nvSpPr>
        <p:spPr/>
        <p:txBody>
          <a:bodyPr/>
          <a:lstStyle/>
          <a:p>
            <a:fld id="{239F4BFF-D0B2-447F-8851-E99F22C0E7D2}" type="slidenum">
              <a:rPr lang="zh-TW" altLang="en-US" smtClean="0"/>
              <a:t>65</a:t>
            </a:fld>
            <a:endParaRPr lang="zh-TW" altLang="en-US"/>
          </a:p>
        </p:txBody>
      </p:sp>
    </p:spTree>
    <p:extLst>
      <p:ext uri="{BB962C8B-B14F-4D97-AF65-F5344CB8AC3E}">
        <p14:creationId xmlns:p14="http://schemas.microsoft.com/office/powerpoint/2010/main" val="140483979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0230C55-F347-426A-B6A1-90345A21B8E0}"/>
              </a:ext>
            </a:extLst>
          </p:cNvPr>
          <p:cNvSpPr>
            <a:spLocks noGrp="1"/>
          </p:cNvSpPr>
          <p:nvPr>
            <p:ph type="title"/>
          </p:nvPr>
        </p:nvSpPr>
        <p:spPr/>
        <p:txBody>
          <a:bodyPr/>
          <a:lstStyle/>
          <a:p>
            <a:r>
              <a:rPr lang="zh-TW" altLang="en-US" dirty="0"/>
              <a:t>學習策略與學習成效的關聯性</a:t>
            </a:r>
          </a:p>
        </p:txBody>
      </p:sp>
      <p:sp>
        <p:nvSpPr>
          <p:cNvPr id="3" name="內容版面配置區 2">
            <a:extLst>
              <a:ext uri="{FF2B5EF4-FFF2-40B4-BE49-F238E27FC236}">
                <a16:creationId xmlns:a16="http://schemas.microsoft.com/office/drawing/2014/main" id="{A8868A19-0D0A-46E5-9790-970E779D8A51}"/>
              </a:ext>
            </a:extLst>
          </p:cNvPr>
          <p:cNvSpPr>
            <a:spLocks noGrp="1"/>
          </p:cNvSpPr>
          <p:nvPr>
            <p:ph idx="1"/>
          </p:nvPr>
        </p:nvSpPr>
        <p:spPr/>
        <p:txBody>
          <a:bodyPr/>
          <a:lstStyle/>
          <a:p>
            <a:r>
              <a:rPr lang="zh-TW" altLang="en-US" dirty="0" smtClean="0"/>
              <a:t>學習策略四：學生</a:t>
            </a:r>
            <a:r>
              <a:rPr lang="zh-TW" altLang="en-US" dirty="0"/>
              <a:t>先做評量導向的學習，再觀看完整教材錄影，依賴評量內容回頭進行學習會導致學生一時間無法負荷知識內容，反而導致心智負荷上升，因此，不當的學習方式觀看教材錄影也可能不利於學習成效的提升</a:t>
            </a:r>
          </a:p>
        </p:txBody>
      </p:sp>
      <p:sp>
        <p:nvSpPr>
          <p:cNvPr id="4" name="投影片編號版面配置區 3">
            <a:extLst>
              <a:ext uri="{FF2B5EF4-FFF2-40B4-BE49-F238E27FC236}">
                <a16:creationId xmlns:a16="http://schemas.microsoft.com/office/drawing/2014/main" id="{A7AB7C9B-12BD-4B3B-BF33-CD2C953BFC1D}"/>
              </a:ext>
            </a:extLst>
          </p:cNvPr>
          <p:cNvSpPr>
            <a:spLocks noGrp="1"/>
          </p:cNvSpPr>
          <p:nvPr>
            <p:ph type="sldNum" sz="quarter" idx="12"/>
          </p:nvPr>
        </p:nvSpPr>
        <p:spPr/>
        <p:txBody>
          <a:bodyPr/>
          <a:lstStyle/>
          <a:p>
            <a:fld id="{239F4BFF-D0B2-447F-8851-E99F22C0E7D2}" type="slidenum">
              <a:rPr lang="zh-TW" altLang="en-US" smtClean="0"/>
              <a:t>66</a:t>
            </a:fld>
            <a:endParaRPr lang="zh-TW" altLang="en-US"/>
          </a:p>
        </p:txBody>
      </p:sp>
    </p:spTree>
    <p:extLst>
      <p:ext uri="{BB962C8B-B14F-4D97-AF65-F5344CB8AC3E}">
        <p14:creationId xmlns:p14="http://schemas.microsoft.com/office/powerpoint/2010/main" val="78135337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E7DDD35-9347-42DE-AC9D-88D7B9ADE90C}"/>
              </a:ext>
            </a:extLst>
          </p:cNvPr>
          <p:cNvSpPr>
            <a:spLocks noGrp="1"/>
          </p:cNvSpPr>
          <p:nvPr>
            <p:ph type="title"/>
          </p:nvPr>
        </p:nvSpPr>
        <p:spPr/>
        <p:txBody>
          <a:bodyPr/>
          <a:lstStyle/>
          <a:p>
            <a:r>
              <a:rPr lang="zh-TW" altLang="en-US" dirty="0" smtClean="0"/>
              <a:t>結論</a:t>
            </a:r>
            <a:r>
              <a:rPr lang="en-US" altLang="zh-TW" dirty="0" smtClean="0"/>
              <a:t>(1/3)</a:t>
            </a:r>
            <a:endParaRPr lang="zh-TW" altLang="en-US" dirty="0"/>
          </a:p>
        </p:txBody>
      </p:sp>
      <p:sp>
        <p:nvSpPr>
          <p:cNvPr id="3" name="內容版面配置區 2">
            <a:extLst>
              <a:ext uri="{FF2B5EF4-FFF2-40B4-BE49-F238E27FC236}">
                <a16:creationId xmlns:a16="http://schemas.microsoft.com/office/drawing/2014/main" id="{7F6849E9-CA2B-4E31-A116-1D8F7CDB179E}"/>
              </a:ext>
            </a:extLst>
          </p:cNvPr>
          <p:cNvSpPr>
            <a:spLocks noGrp="1"/>
          </p:cNvSpPr>
          <p:nvPr>
            <p:ph idx="1"/>
          </p:nvPr>
        </p:nvSpPr>
        <p:spPr>
          <a:xfrm>
            <a:off x="618836" y="1847851"/>
            <a:ext cx="10734964" cy="4351338"/>
          </a:xfrm>
        </p:spPr>
        <p:txBody>
          <a:bodyPr/>
          <a:lstStyle/>
          <a:p>
            <a:r>
              <a:rPr lang="zh-TW" altLang="en-US" dirty="0">
                <a:solidFill>
                  <a:srgbClr val="0000FF"/>
                </a:solidFill>
              </a:rPr>
              <a:t>研究問題</a:t>
            </a:r>
            <a:r>
              <a:rPr lang="en-US" altLang="zh-TW" dirty="0">
                <a:solidFill>
                  <a:srgbClr val="0000FF"/>
                </a:solidFill>
              </a:rPr>
              <a:t>1</a:t>
            </a:r>
            <a:r>
              <a:rPr lang="zh-TW" altLang="en-US" dirty="0">
                <a:solidFill>
                  <a:srgbClr val="0000FF"/>
                </a:solidFill>
              </a:rPr>
              <a:t>：</a:t>
            </a:r>
            <a:r>
              <a:rPr lang="zh-TW" altLang="zh-TW" dirty="0">
                <a:solidFill>
                  <a:srgbClr val="0000FF"/>
                </a:solidFill>
              </a:rPr>
              <a:t>如何從</a:t>
            </a:r>
            <a:r>
              <a:rPr lang="en-US" altLang="zh-TW" dirty="0">
                <a:solidFill>
                  <a:srgbClr val="0000FF"/>
                </a:solidFill>
              </a:rPr>
              <a:t>LMS</a:t>
            </a:r>
            <a:r>
              <a:rPr lang="zh-TW" altLang="zh-TW" dirty="0">
                <a:solidFill>
                  <a:srgbClr val="0000FF"/>
                </a:solidFill>
              </a:rPr>
              <a:t>收集的</a:t>
            </a:r>
            <a:r>
              <a:rPr lang="en-US" altLang="zh-TW" dirty="0">
                <a:solidFill>
                  <a:srgbClr val="0000FF"/>
                </a:solidFill>
              </a:rPr>
              <a:t>learning logs</a:t>
            </a:r>
            <a:r>
              <a:rPr lang="zh-TW" altLang="zh-TW" dirty="0">
                <a:solidFill>
                  <a:srgbClr val="0000FF"/>
                </a:solidFill>
              </a:rPr>
              <a:t>中萃取出學生學習策略</a:t>
            </a:r>
            <a:r>
              <a:rPr lang="en-US" altLang="zh-TW" dirty="0">
                <a:solidFill>
                  <a:srgbClr val="0000FF"/>
                </a:solidFill>
              </a:rPr>
              <a:t>?</a:t>
            </a:r>
            <a:endParaRPr lang="zh-TW" altLang="zh-TW" dirty="0">
              <a:solidFill>
                <a:srgbClr val="0000FF"/>
              </a:solidFill>
            </a:endParaRPr>
          </a:p>
          <a:p>
            <a:endParaRPr lang="en-US" altLang="zh-TW" dirty="0" smtClean="0"/>
          </a:p>
          <a:p>
            <a:r>
              <a:rPr lang="zh-TW" altLang="zh-TW" dirty="0" smtClean="0"/>
              <a:t>在</a:t>
            </a:r>
            <a:r>
              <a:rPr lang="zh-TW" altLang="zh-TW" dirty="0"/>
              <a:t>經過一系列的資料前處理與序列分析後，我們將學生在</a:t>
            </a:r>
            <a:r>
              <a:rPr lang="en-US" altLang="zh-TW" dirty="0"/>
              <a:t>LMS</a:t>
            </a:r>
            <a:r>
              <a:rPr lang="zh-TW" altLang="zh-TW" dirty="0"/>
              <a:t>的</a:t>
            </a:r>
            <a:r>
              <a:rPr lang="en-US" altLang="zh-TW" dirty="0"/>
              <a:t>learning logs</a:t>
            </a:r>
            <a:r>
              <a:rPr lang="zh-TW" altLang="zh-TW" dirty="0"/>
              <a:t>歸納出五種學習</a:t>
            </a:r>
            <a:r>
              <a:rPr lang="zh-TW" altLang="zh-TW" dirty="0" smtClean="0"/>
              <a:t>策略</a:t>
            </a:r>
            <a:endParaRPr lang="en-US" altLang="zh-TW" dirty="0" smtClean="0"/>
          </a:p>
          <a:p>
            <a:r>
              <a:rPr lang="zh-TW" altLang="zh-TW" dirty="0" smtClean="0"/>
              <a:t>五</a:t>
            </a:r>
            <a:r>
              <a:rPr lang="zh-TW" altLang="zh-TW" dirty="0"/>
              <a:t>種策略的</a:t>
            </a:r>
            <a:r>
              <a:rPr lang="zh-TW" altLang="zh-TW" dirty="0" smtClean="0"/>
              <a:t>差異在於</a:t>
            </a:r>
            <a:r>
              <a:rPr lang="zh-TW" altLang="zh-TW" dirty="0"/>
              <a:t>觀看影片、教材的完整度，以及事件的順序</a:t>
            </a:r>
            <a:endParaRPr lang="zh-TW" altLang="en-US" dirty="0"/>
          </a:p>
        </p:txBody>
      </p:sp>
      <p:sp>
        <p:nvSpPr>
          <p:cNvPr id="4" name="投影片編號版面配置區 3">
            <a:extLst>
              <a:ext uri="{FF2B5EF4-FFF2-40B4-BE49-F238E27FC236}">
                <a16:creationId xmlns:a16="http://schemas.microsoft.com/office/drawing/2014/main" id="{E4AF94ED-D67F-47C8-A4C5-FCDC6D06E6F1}"/>
              </a:ext>
            </a:extLst>
          </p:cNvPr>
          <p:cNvSpPr>
            <a:spLocks noGrp="1"/>
          </p:cNvSpPr>
          <p:nvPr>
            <p:ph type="sldNum" sz="quarter" idx="12"/>
          </p:nvPr>
        </p:nvSpPr>
        <p:spPr/>
        <p:txBody>
          <a:bodyPr/>
          <a:lstStyle/>
          <a:p>
            <a:fld id="{239F4BFF-D0B2-447F-8851-E99F22C0E7D2}" type="slidenum">
              <a:rPr lang="zh-TW" altLang="en-US" smtClean="0"/>
              <a:t>67</a:t>
            </a:fld>
            <a:endParaRPr lang="zh-TW" altLang="en-US"/>
          </a:p>
        </p:txBody>
      </p:sp>
    </p:spTree>
    <p:extLst>
      <p:ext uri="{BB962C8B-B14F-4D97-AF65-F5344CB8AC3E}">
        <p14:creationId xmlns:p14="http://schemas.microsoft.com/office/powerpoint/2010/main" val="355320036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E7DDD35-9347-42DE-AC9D-88D7B9ADE90C}"/>
              </a:ext>
            </a:extLst>
          </p:cNvPr>
          <p:cNvSpPr>
            <a:spLocks noGrp="1"/>
          </p:cNvSpPr>
          <p:nvPr>
            <p:ph type="title"/>
          </p:nvPr>
        </p:nvSpPr>
        <p:spPr/>
        <p:txBody>
          <a:bodyPr/>
          <a:lstStyle/>
          <a:p>
            <a:r>
              <a:rPr lang="zh-TW" altLang="en-US" dirty="0" smtClean="0"/>
              <a:t>結論</a:t>
            </a:r>
            <a:r>
              <a:rPr lang="en-US" altLang="zh-TW" dirty="0" smtClean="0"/>
              <a:t>(2/3)</a:t>
            </a:r>
            <a:endParaRPr lang="zh-TW" altLang="en-US" dirty="0"/>
          </a:p>
        </p:txBody>
      </p:sp>
      <p:sp>
        <p:nvSpPr>
          <p:cNvPr id="3" name="內容版面配置區 2">
            <a:extLst>
              <a:ext uri="{FF2B5EF4-FFF2-40B4-BE49-F238E27FC236}">
                <a16:creationId xmlns:a16="http://schemas.microsoft.com/office/drawing/2014/main" id="{7F6849E9-CA2B-4E31-A116-1D8F7CDB179E}"/>
              </a:ext>
            </a:extLst>
          </p:cNvPr>
          <p:cNvSpPr>
            <a:spLocks noGrp="1"/>
          </p:cNvSpPr>
          <p:nvPr>
            <p:ph idx="1"/>
          </p:nvPr>
        </p:nvSpPr>
        <p:spPr>
          <a:xfrm>
            <a:off x="838200" y="1825625"/>
            <a:ext cx="10217727" cy="4351338"/>
          </a:xfrm>
        </p:spPr>
        <p:txBody>
          <a:bodyPr/>
          <a:lstStyle/>
          <a:p>
            <a:pPr lvl="0"/>
            <a:r>
              <a:rPr lang="zh-TW" altLang="en-US" dirty="0">
                <a:solidFill>
                  <a:srgbClr val="0000FF"/>
                </a:solidFill>
              </a:rPr>
              <a:t>研究問題</a:t>
            </a:r>
            <a:r>
              <a:rPr lang="en-US" altLang="zh-TW" dirty="0">
                <a:solidFill>
                  <a:srgbClr val="0000FF"/>
                </a:solidFill>
              </a:rPr>
              <a:t>2</a:t>
            </a:r>
            <a:r>
              <a:rPr lang="zh-TW" altLang="en-US" dirty="0">
                <a:solidFill>
                  <a:srgbClr val="0000FF"/>
                </a:solidFill>
              </a:rPr>
              <a:t>：</a:t>
            </a:r>
            <a:r>
              <a:rPr lang="zh-TW" altLang="zh-TW" dirty="0">
                <a:solidFill>
                  <a:srgbClr val="0000FF"/>
                </a:solidFill>
              </a:rPr>
              <a:t>學生之學習策略與認知負荷之間的關聯性</a:t>
            </a:r>
            <a:r>
              <a:rPr lang="en-US" altLang="zh-TW" dirty="0">
                <a:solidFill>
                  <a:srgbClr val="0000FF"/>
                </a:solidFill>
              </a:rPr>
              <a:t>?</a:t>
            </a:r>
            <a:endParaRPr lang="zh-TW" altLang="zh-TW" dirty="0">
              <a:solidFill>
                <a:srgbClr val="0000FF"/>
              </a:solidFill>
            </a:endParaRPr>
          </a:p>
          <a:p>
            <a:endParaRPr lang="en-US" altLang="zh-TW" dirty="0" smtClean="0"/>
          </a:p>
          <a:p>
            <a:r>
              <a:rPr lang="zh-TW" altLang="zh-TW" dirty="0" smtClean="0"/>
              <a:t>在</a:t>
            </a:r>
            <a:r>
              <a:rPr lang="zh-TW" altLang="zh-TW" dirty="0"/>
              <a:t>五種策略中，最關鍵的則是學習策略四：</a:t>
            </a:r>
            <a:r>
              <a:rPr lang="en-US" altLang="zh-TW" dirty="0">
                <a:solidFill>
                  <a:srgbClr val="FF0000"/>
                </a:solidFill>
              </a:rPr>
              <a:t>Selective learning</a:t>
            </a:r>
            <a:r>
              <a:rPr lang="zh-TW" altLang="zh-TW" dirty="0"/>
              <a:t>，主因是這個策略與學生的認知負荷出現顯著的正相關</a:t>
            </a:r>
            <a:endParaRPr lang="en-US" altLang="zh-TW" dirty="0"/>
          </a:p>
          <a:p>
            <a:r>
              <a:rPr lang="zh-TW" altLang="zh-TW" dirty="0"/>
              <a:t>而過去的研究表明認知負荷的上升被認為會影響學習成效，也就是說當學生</a:t>
            </a:r>
            <a:r>
              <a:rPr lang="zh-TW" altLang="zh-TW" dirty="0">
                <a:solidFill>
                  <a:srgbClr val="FF0000"/>
                </a:solidFill>
              </a:rPr>
              <a:t>跳過觀看影片以及投影片並直接進行測驗</a:t>
            </a:r>
            <a:r>
              <a:rPr lang="zh-TW" altLang="zh-TW" dirty="0"/>
              <a:t>，以及學生先做測驗，再從測驗結果返回影片中尋找缺失的概念，這些行為就是該名學生認知負荷過高的一種徵狀</a:t>
            </a:r>
            <a:endParaRPr lang="zh-TW" altLang="en-US" dirty="0"/>
          </a:p>
        </p:txBody>
      </p:sp>
      <p:sp>
        <p:nvSpPr>
          <p:cNvPr id="4" name="投影片編號版面配置區 3">
            <a:extLst>
              <a:ext uri="{FF2B5EF4-FFF2-40B4-BE49-F238E27FC236}">
                <a16:creationId xmlns:a16="http://schemas.microsoft.com/office/drawing/2014/main" id="{E4AF94ED-D67F-47C8-A4C5-FCDC6D06E6F1}"/>
              </a:ext>
            </a:extLst>
          </p:cNvPr>
          <p:cNvSpPr>
            <a:spLocks noGrp="1"/>
          </p:cNvSpPr>
          <p:nvPr>
            <p:ph type="sldNum" sz="quarter" idx="12"/>
          </p:nvPr>
        </p:nvSpPr>
        <p:spPr/>
        <p:txBody>
          <a:bodyPr/>
          <a:lstStyle/>
          <a:p>
            <a:fld id="{239F4BFF-D0B2-447F-8851-E99F22C0E7D2}" type="slidenum">
              <a:rPr lang="zh-TW" altLang="en-US" smtClean="0"/>
              <a:t>68</a:t>
            </a:fld>
            <a:endParaRPr lang="zh-TW" altLang="en-US"/>
          </a:p>
        </p:txBody>
      </p:sp>
    </p:spTree>
    <p:extLst>
      <p:ext uri="{BB962C8B-B14F-4D97-AF65-F5344CB8AC3E}">
        <p14:creationId xmlns:p14="http://schemas.microsoft.com/office/powerpoint/2010/main" val="71599077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結論</a:t>
            </a:r>
            <a:r>
              <a:rPr lang="en-US" altLang="zh-TW" dirty="0" smtClean="0"/>
              <a:t>(3/3</a:t>
            </a:r>
            <a:r>
              <a:rPr lang="en-US" altLang="zh-TW" dirty="0"/>
              <a:t>)</a:t>
            </a:r>
            <a:endParaRPr lang="zh-TW" altLang="en-US" dirty="0"/>
          </a:p>
        </p:txBody>
      </p:sp>
      <p:sp>
        <p:nvSpPr>
          <p:cNvPr id="3" name="內容版面配置區 2"/>
          <p:cNvSpPr>
            <a:spLocks noGrp="1"/>
          </p:cNvSpPr>
          <p:nvPr>
            <p:ph idx="1"/>
          </p:nvPr>
        </p:nvSpPr>
        <p:spPr/>
        <p:txBody>
          <a:bodyPr/>
          <a:lstStyle/>
          <a:p>
            <a:r>
              <a:rPr lang="zh-TW" altLang="en-US" dirty="0">
                <a:solidFill>
                  <a:srgbClr val="0000FF"/>
                </a:solidFill>
              </a:rPr>
              <a:t>研究問題</a:t>
            </a:r>
            <a:r>
              <a:rPr lang="en-US" altLang="zh-TW" dirty="0">
                <a:solidFill>
                  <a:srgbClr val="0000FF"/>
                </a:solidFill>
              </a:rPr>
              <a:t>3</a:t>
            </a:r>
            <a:r>
              <a:rPr lang="zh-TW" altLang="en-US" dirty="0">
                <a:solidFill>
                  <a:srgbClr val="0000FF"/>
                </a:solidFill>
              </a:rPr>
              <a:t>：</a:t>
            </a:r>
            <a:r>
              <a:rPr lang="zh-TW" altLang="zh-TW" dirty="0">
                <a:solidFill>
                  <a:srgbClr val="0000FF"/>
                </a:solidFill>
              </a:rPr>
              <a:t>學生之學習策略與</a:t>
            </a:r>
            <a:r>
              <a:rPr lang="zh-TW" altLang="en-US" dirty="0">
                <a:solidFill>
                  <a:srgbClr val="0000FF"/>
                </a:solidFill>
              </a:rPr>
              <a:t>學習成效</a:t>
            </a:r>
            <a:r>
              <a:rPr lang="zh-TW" altLang="zh-TW" dirty="0">
                <a:solidFill>
                  <a:srgbClr val="0000FF"/>
                </a:solidFill>
              </a:rPr>
              <a:t>之間的關聯性</a:t>
            </a:r>
            <a:r>
              <a:rPr lang="en-US" altLang="zh-TW" dirty="0">
                <a:solidFill>
                  <a:srgbClr val="0000FF"/>
                </a:solidFill>
              </a:rPr>
              <a:t>?</a:t>
            </a:r>
          </a:p>
          <a:p>
            <a:endParaRPr lang="en-US" altLang="zh-TW" dirty="0" smtClean="0"/>
          </a:p>
          <a:p>
            <a:r>
              <a:rPr lang="zh-TW" altLang="zh-TW" dirty="0" smtClean="0"/>
              <a:t>結果</a:t>
            </a:r>
            <a:r>
              <a:rPr lang="zh-TW" altLang="zh-TW" dirty="0"/>
              <a:t>表明學習策略一與學習策略三中</a:t>
            </a:r>
            <a:r>
              <a:rPr lang="zh-TW" altLang="zh-TW" dirty="0">
                <a:solidFill>
                  <a:srgbClr val="FF0000"/>
                </a:solidFill>
              </a:rPr>
              <a:t>有關完整教材錄影的序列會與學習成效存在顯著的正相關</a:t>
            </a:r>
            <a:endParaRPr lang="en-US" altLang="zh-TW" dirty="0">
              <a:solidFill>
                <a:srgbClr val="FF0000"/>
              </a:solidFill>
            </a:endParaRPr>
          </a:p>
          <a:p>
            <a:r>
              <a:rPr lang="zh-TW" altLang="zh-TW" dirty="0"/>
              <a:t>也就是說學生</a:t>
            </a:r>
            <a:r>
              <a:rPr lang="zh-TW" altLang="zh-TW" dirty="0">
                <a:solidFill>
                  <a:srgbClr val="FF0000"/>
                </a:solidFill>
              </a:rPr>
              <a:t>想要獲得較佳的學習成效，如何正確搭配完整教材錄影是至關重要的</a:t>
            </a:r>
            <a:r>
              <a:rPr lang="zh-TW" altLang="zh-TW" dirty="0"/>
              <a:t>，我們深入探討其序列的組成發現，越是循序漸進以及完整的學習越能獲得較好的學習成效，反之，學生越是急促的想要將學習完成，過度依賴測驗內容會導致學生認知負荷提升</a:t>
            </a:r>
            <a:endParaRPr lang="zh-TW" altLang="en-US" dirty="0"/>
          </a:p>
          <a:p>
            <a:endParaRPr lang="zh-TW" altLang="en-US" dirty="0"/>
          </a:p>
        </p:txBody>
      </p:sp>
      <p:sp>
        <p:nvSpPr>
          <p:cNvPr id="4" name="投影片編號版面配置區 3"/>
          <p:cNvSpPr>
            <a:spLocks noGrp="1"/>
          </p:cNvSpPr>
          <p:nvPr>
            <p:ph type="sldNum" sz="quarter" idx="12"/>
          </p:nvPr>
        </p:nvSpPr>
        <p:spPr/>
        <p:txBody>
          <a:bodyPr/>
          <a:lstStyle/>
          <a:p>
            <a:fld id="{239F4BFF-D0B2-447F-8851-E99F22C0E7D2}" type="slidenum">
              <a:rPr lang="zh-TW" altLang="en-US" smtClean="0"/>
              <a:t>69</a:t>
            </a:fld>
            <a:endParaRPr lang="zh-TW" altLang="en-US"/>
          </a:p>
        </p:txBody>
      </p:sp>
    </p:spTree>
    <p:extLst>
      <p:ext uri="{BB962C8B-B14F-4D97-AF65-F5344CB8AC3E}">
        <p14:creationId xmlns:p14="http://schemas.microsoft.com/office/powerpoint/2010/main" val="262419539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21A894F-121F-4A13-8201-5377C2907F3D}"/>
              </a:ext>
            </a:extLst>
          </p:cNvPr>
          <p:cNvSpPr>
            <a:spLocks noGrp="1"/>
          </p:cNvSpPr>
          <p:nvPr>
            <p:ph type="title"/>
          </p:nvPr>
        </p:nvSpPr>
        <p:spPr/>
        <p:txBody>
          <a:bodyPr/>
          <a:lstStyle/>
          <a:p>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未來</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工作</a:t>
            </a:r>
            <a:endParaRPr lang="zh-TW" altLang="en-US" dirty="0"/>
          </a:p>
        </p:txBody>
      </p:sp>
      <p:sp>
        <p:nvSpPr>
          <p:cNvPr id="3" name="內容版面配置區 2">
            <a:extLst>
              <a:ext uri="{FF2B5EF4-FFF2-40B4-BE49-F238E27FC236}">
                <a16:creationId xmlns:a16="http://schemas.microsoft.com/office/drawing/2014/main" id="{57D580E2-694D-49A5-8C39-7D42DAC40E08}"/>
              </a:ext>
            </a:extLst>
          </p:cNvPr>
          <p:cNvSpPr>
            <a:spLocks noGrp="1"/>
          </p:cNvSpPr>
          <p:nvPr>
            <p:ph idx="1"/>
          </p:nvPr>
        </p:nvSpPr>
        <p:spPr/>
        <p:txBody>
          <a:bodyPr/>
          <a:lstStyle/>
          <a:p>
            <a:r>
              <a:rPr lang="zh-TW" altLang="zh-TW" dirty="0"/>
              <a:t>未來的研究我們希望教師可以透過本研究的分析，幫助學生矯正學習過程中錯誤的學習方式，</a:t>
            </a:r>
            <a:r>
              <a:rPr lang="zh-TW" altLang="zh-TW" dirty="0">
                <a:solidFill>
                  <a:srgbClr val="FF0000"/>
                </a:solidFill>
              </a:rPr>
              <a:t>透過即時性的分析，找出過度依賴</a:t>
            </a:r>
            <a:r>
              <a:rPr lang="en-US" altLang="zh-TW" dirty="0">
                <a:solidFill>
                  <a:srgbClr val="FF0000"/>
                </a:solidFill>
              </a:rPr>
              <a:t>Selective learning</a:t>
            </a:r>
            <a:r>
              <a:rPr lang="zh-TW" altLang="zh-TW" dirty="0">
                <a:solidFill>
                  <a:srgbClr val="FF0000"/>
                </a:solidFill>
              </a:rPr>
              <a:t>的學生進行介入與輔導</a:t>
            </a:r>
            <a:endParaRPr lang="en-US" altLang="zh-TW" dirty="0">
              <a:solidFill>
                <a:srgbClr val="FF0000"/>
              </a:solidFill>
            </a:endParaRPr>
          </a:p>
          <a:p>
            <a:r>
              <a:rPr lang="zh-TW" altLang="zh-TW" dirty="0"/>
              <a:t>或者為學生</a:t>
            </a:r>
            <a:r>
              <a:rPr lang="zh-TW" altLang="zh-TW" dirty="0">
                <a:solidFill>
                  <a:srgbClr val="FF0000"/>
                </a:solidFill>
              </a:rPr>
              <a:t>列出推薦的學習方式</a:t>
            </a:r>
            <a:r>
              <a:rPr lang="zh-TW" altLang="zh-TW" dirty="0"/>
              <a:t>，引導學生正確搭配教材，進而提升學生的學習成效</a:t>
            </a:r>
            <a:endParaRPr lang="en-US" altLang="zh-TW" dirty="0"/>
          </a:p>
          <a:p>
            <a:r>
              <a:rPr lang="zh-TW" altLang="zh-TW" dirty="0"/>
              <a:t>也可以透過施測不同的學習指標問卷，</a:t>
            </a:r>
            <a:r>
              <a:rPr lang="zh-TW" altLang="zh-TW" dirty="0">
                <a:solidFill>
                  <a:srgbClr val="FF0000"/>
                </a:solidFill>
              </a:rPr>
              <a:t>整理出不同學習策略與學習指標間的關聯性</a:t>
            </a:r>
            <a:endParaRPr lang="zh-TW" altLang="en-US" dirty="0">
              <a:solidFill>
                <a:srgbClr val="FF0000"/>
              </a:solidFill>
            </a:endParaRPr>
          </a:p>
        </p:txBody>
      </p:sp>
      <p:sp>
        <p:nvSpPr>
          <p:cNvPr id="4" name="投影片編號版面配置區 3">
            <a:extLst>
              <a:ext uri="{FF2B5EF4-FFF2-40B4-BE49-F238E27FC236}">
                <a16:creationId xmlns:a16="http://schemas.microsoft.com/office/drawing/2014/main" id="{4A7DEA66-46D7-49BC-8EF3-BFD01F57144B}"/>
              </a:ext>
            </a:extLst>
          </p:cNvPr>
          <p:cNvSpPr>
            <a:spLocks noGrp="1"/>
          </p:cNvSpPr>
          <p:nvPr>
            <p:ph type="sldNum" sz="quarter" idx="12"/>
          </p:nvPr>
        </p:nvSpPr>
        <p:spPr/>
        <p:txBody>
          <a:bodyPr/>
          <a:lstStyle/>
          <a:p>
            <a:fld id="{239F4BFF-D0B2-447F-8851-E99F22C0E7D2}" type="slidenum">
              <a:rPr lang="zh-TW" altLang="en-US" smtClean="0"/>
              <a:t>70</a:t>
            </a:fld>
            <a:endParaRPr lang="zh-TW" altLang="en-US"/>
          </a:p>
        </p:txBody>
      </p:sp>
    </p:spTree>
    <p:extLst>
      <p:ext uri="{BB962C8B-B14F-4D97-AF65-F5344CB8AC3E}">
        <p14:creationId xmlns:p14="http://schemas.microsoft.com/office/powerpoint/2010/main" val="1961289706"/>
      </p:ext>
    </p:extLst>
  </p:cSld>
  <p:clrMapOvr>
    <a:masterClrMapping/>
  </p:clrMapOvr>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imes+標楷">
      <a:majorFont>
        <a:latin typeface="Times New Roman"/>
        <a:ea typeface="標楷體"/>
        <a:cs typeface=""/>
      </a:majorFont>
      <a:minorFont>
        <a:latin typeface="Times New Roman"/>
        <a:ea typeface="標楷體"/>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7894</TotalTime>
  <Words>5571</Words>
  <Application>Microsoft Office PowerPoint</Application>
  <PresentationFormat>寬螢幕</PresentationFormat>
  <Paragraphs>927</Paragraphs>
  <Slides>70</Slides>
  <Notes>4</Notes>
  <HiddenSlides>0</HiddenSlides>
  <MMClips>0</MMClips>
  <ScaleCrop>false</ScaleCrop>
  <HeadingPairs>
    <vt:vector size="6" baseType="variant">
      <vt:variant>
        <vt:lpstr>使用字型</vt:lpstr>
      </vt:variant>
      <vt:variant>
        <vt:i4>5</vt:i4>
      </vt:variant>
      <vt:variant>
        <vt:lpstr>佈景主題</vt:lpstr>
      </vt:variant>
      <vt:variant>
        <vt:i4>1</vt:i4>
      </vt:variant>
      <vt:variant>
        <vt:lpstr>投影片標題</vt:lpstr>
      </vt:variant>
      <vt:variant>
        <vt:i4>70</vt:i4>
      </vt:variant>
    </vt:vector>
  </HeadingPairs>
  <TitlesOfParts>
    <vt:vector size="76" baseType="lpstr">
      <vt:lpstr>新細明體</vt:lpstr>
      <vt:lpstr>標楷體</vt:lpstr>
      <vt:lpstr>Arial</vt:lpstr>
      <vt:lpstr>Calibri</vt:lpstr>
      <vt:lpstr>Times New Roman</vt:lpstr>
      <vt:lpstr>Office 佈景主題</vt:lpstr>
      <vt:lpstr>透過學習分析揭示 學習策略與學習成效之關聯性</vt:lpstr>
      <vt:lpstr>個人簡歷</vt:lpstr>
      <vt:lpstr>目錄</vt:lpstr>
      <vt:lpstr>數據分析三個面向</vt:lpstr>
      <vt:lpstr>數據分析之應用(Learning analytics)</vt:lpstr>
      <vt:lpstr>PowerPoint 簡報</vt:lpstr>
      <vt:lpstr>研究動機</vt:lpstr>
      <vt:lpstr>研究動機</vt:lpstr>
      <vt:lpstr>研究問題</vt:lpstr>
      <vt:lpstr>研究方法與實驗</vt:lpstr>
      <vt:lpstr>課程資料說明</vt:lpstr>
      <vt:lpstr>問卷說明：認知負荷(Cognitive load)</vt:lpstr>
      <vt:lpstr>研究方法與實驗</vt:lpstr>
      <vt:lpstr>學習策略探勘流程</vt:lpstr>
      <vt:lpstr>資料收集</vt:lpstr>
      <vt:lpstr>學習策略探勘流程</vt:lpstr>
      <vt:lpstr>資料前處理及序列化</vt:lpstr>
      <vt:lpstr>分類事件類別</vt:lpstr>
      <vt:lpstr>定義序列時間</vt:lpstr>
      <vt:lpstr>加入章節資訊並合併</vt:lpstr>
      <vt:lpstr>連續且相同事件類別合併</vt:lpstr>
      <vt:lpstr>去除離群值</vt:lpstr>
      <vt:lpstr>學習策略探勘流程</vt:lpstr>
      <vt:lpstr>序列分群(Sequence Clustering)</vt:lpstr>
      <vt:lpstr>聚合式階層分群法 (Agglomerative hierarchical clustering)</vt:lpstr>
      <vt:lpstr>連結演算法(Linkage  algorithm)</vt:lpstr>
      <vt:lpstr>單一連結聚合演算法 (Single-linkage agglomerative algorithm) </vt:lpstr>
      <vt:lpstr>完整連結聚合演算法(complete-linkage agglomerative algorithm)</vt:lpstr>
      <vt:lpstr>平均連結聚合演算法(average-linkage agglomerative algorithm):</vt:lpstr>
      <vt:lpstr>沃德法(ward's method): </vt:lpstr>
      <vt:lpstr>序列的相異性度量(dissimilarity measures)</vt:lpstr>
      <vt:lpstr>評估指標(Evaluation Metrics) </vt:lpstr>
      <vt:lpstr>評估指標(Evaluation Metrics)</vt:lpstr>
      <vt:lpstr>結果與討論</vt:lpstr>
      <vt:lpstr>研究問題1：如何從LMS收集的learning logs中萃取出學生學習策略?</vt:lpstr>
      <vt:lpstr>研究問題1：聚合式階層分群法之比較結果</vt:lpstr>
      <vt:lpstr>研究問題1：聚合式階層分群法之比較結果</vt:lpstr>
      <vt:lpstr>研究問題1：聚合式階層分群法之比較結果</vt:lpstr>
      <vt:lpstr>研究問題1：如何從LMS收集的learning logs中萃取出學生學習策略?</vt:lpstr>
      <vt:lpstr>PowerPoint 簡報</vt:lpstr>
      <vt:lpstr>PowerPoint 簡報</vt:lpstr>
      <vt:lpstr>學習策略1</vt:lpstr>
      <vt:lpstr>學習策略1</vt:lpstr>
      <vt:lpstr>學習策略1</vt:lpstr>
      <vt:lpstr>學習策略2</vt:lpstr>
      <vt:lpstr>學習策略2</vt:lpstr>
      <vt:lpstr>學習策略2</vt:lpstr>
      <vt:lpstr>學習策略3</vt:lpstr>
      <vt:lpstr>學習策略3</vt:lpstr>
      <vt:lpstr>學習策略3</vt:lpstr>
      <vt:lpstr>學習策略4</vt:lpstr>
      <vt:lpstr>學習策略4</vt:lpstr>
      <vt:lpstr>學習策略4</vt:lpstr>
      <vt:lpstr>學習策略5</vt:lpstr>
      <vt:lpstr>學習策略5</vt:lpstr>
      <vt:lpstr>學習策略5</vt:lpstr>
      <vt:lpstr>PowerPoint 簡報</vt:lpstr>
      <vt:lpstr>結果與討論</vt:lpstr>
      <vt:lpstr>學習策略與認知負荷的關聯性</vt:lpstr>
      <vt:lpstr>學習策略四中代表序列與認知負荷的關聯性</vt:lpstr>
      <vt:lpstr>學習策略四中代表序列與認知負荷的關聯性</vt:lpstr>
      <vt:lpstr>結果與討論</vt:lpstr>
      <vt:lpstr>PowerPoint 簡報</vt:lpstr>
      <vt:lpstr>PowerPoint 簡報</vt:lpstr>
      <vt:lpstr>學習策略與學習成效的關聯性</vt:lpstr>
      <vt:lpstr>學習策略與學習成效的關聯性</vt:lpstr>
      <vt:lpstr>結論(1/3)</vt:lpstr>
      <vt:lpstr>結論(2/3)</vt:lpstr>
      <vt:lpstr>結論(3/3)</vt:lpstr>
      <vt:lpstr>未來工作</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景翔 康</dc:creator>
  <cp:lastModifiedBy>Anna</cp:lastModifiedBy>
  <cp:revision>148</cp:revision>
  <dcterms:created xsi:type="dcterms:W3CDTF">2020-05-17T11:52:56Z</dcterms:created>
  <dcterms:modified xsi:type="dcterms:W3CDTF">2020-11-16T09:28:30Z</dcterms:modified>
</cp:coreProperties>
</file>